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3.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4.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7FFFC8E5_A277602.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2.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3.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4"/>
    <p:sldMasterId id="2147483701" r:id="rId5"/>
    <p:sldMasterId id="2147485212" r:id="rId6"/>
    <p:sldMasterId id="2147485327" r:id="rId7"/>
    <p:sldMasterId id="2147485356" r:id="rId8"/>
  </p:sldMasterIdLst>
  <p:notesMasterIdLst>
    <p:notesMasterId r:id="rId27"/>
  </p:notesMasterIdLst>
  <p:sldIdLst>
    <p:sldId id="2076138451" r:id="rId9"/>
    <p:sldId id="2147469155" r:id="rId10"/>
    <p:sldId id="2147469541" r:id="rId11"/>
    <p:sldId id="2147469542" r:id="rId12"/>
    <p:sldId id="2147469540" r:id="rId13"/>
    <p:sldId id="2147470539" r:id="rId14"/>
    <p:sldId id="2147469516" r:id="rId15"/>
    <p:sldId id="2147469951" r:id="rId16"/>
    <p:sldId id="2076138698" r:id="rId17"/>
    <p:sldId id="2147470540" r:id="rId18"/>
    <p:sldId id="2147470541" r:id="rId19"/>
    <p:sldId id="2147470542" r:id="rId20"/>
    <p:sldId id="2147470538" r:id="rId21"/>
    <p:sldId id="2147470543" r:id="rId22"/>
    <p:sldId id="2147469772" r:id="rId23"/>
    <p:sldId id="2147470544" r:id="rId24"/>
    <p:sldId id="2147470545" r:id="rId25"/>
    <p:sldId id="214746928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322431C-36BB-CA05-1582-8EFDD456CA69}" name="Rudra Modi" initials="RM" userId="S::ruraina@microsoft.com::496af11e-d6fb-4fb1-8b99-31bacfd8b31b" providerId="AD"/>
  <p188:author id="{04EF0022-989A-6B75-E99E-7CFF349B1E03}" name="Ilya Venger" initials="IV" userId="S::ilyavenger@microsoft.com::32547143-54d3-47ad-a617-173e7029a0ed" providerId="AD"/>
  <p188:author id="{84DC5844-E5B7-2474-2176-EC54CF0FF595}" name="Philippe Brissaud (HE/HIM)" initials="PB(" userId="S::philibri@microsoft.com::1f09da7b-259c-40fc-adc9-34b7a91c25dd" providerId="AD"/>
  <p188:author id="{42C390E3-12DA-1B62-9FB3-3EF009167B4D}" name="Eran Shamir (HE/HIM)" initials="E(" userId="S::eransha@microsoft.com::c9498fa3-6fc1-409e-a1f6-3df50469f21b" providerId="AD"/>
  <p188:author id="{470FB5E6-BE5D-9814-6BE1-AA6565EE0FA6}" name="Ravindran Gangadharan" initials="RG" userId="S::raving@microsoft.com::8b804553-0dc4-4c55-adcf-ce25813d593f"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E3035A-40FF-415D-9AC3-89EF5AB6E23B}" v="2" dt="2022-02-28T16:11:58.0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084" autoAdjust="0"/>
  </p:normalViewPr>
  <p:slideViewPr>
    <p:cSldViewPr snapToGrid="0">
      <p:cViewPr varScale="1">
        <p:scale>
          <a:sx n="124" d="100"/>
          <a:sy n="124" d="100"/>
        </p:scale>
        <p:origin x="388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microsoft.com/office/2018/10/relationships/authors" Target="author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Master" Target="slideMasters/slideMaster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lya Venger" userId="S::ilyavenger@microsoft.com::32547143-54d3-47ad-a617-173e7029a0ed" providerId="AD" clId="Web-{4414EA37-1E0D-CA95-24B7-8F2A2CD75B19}"/>
    <pc:docChg chg="mod modSld">
      <pc:chgData name="Ilya Venger" userId="S::ilyavenger@microsoft.com::32547143-54d3-47ad-a617-173e7029a0ed" providerId="AD" clId="Web-{4414EA37-1E0D-CA95-24B7-8F2A2CD75B19}" dt="2021-11-09T09:59:55.116" v="12" actId="20577"/>
      <pc:docMkLst>
        <pc:docMk/>
      </pc:docMkLst>
      <pc:sldChg chg="addCm">
        <pc:chgData name="Ilya Venger" userId="S::ilyavenger@microsoft.com::32547143-54d3-47ad-a617-173e7029a0ed" providerId="AD" clId="Web-{4414EA37-1E0D-CA95-24B7-8F2A2CD75B19}" dt="2021-11-09T09:57:29.050" v="4"/>
        <pc:sldMkLst>
          <pc:docMk/>
          <pc:sldMk cId="3549834613" sldId="2147469516"/>
        </pc:sldMkLst>
      </pc:sldChg>
      <pc:sldChg chg="addCm modCm">
        <pc:chgData name="Ilya Venger" userId="S::ilyavenger@microsoft.com::32547143-54d3-47ad-a617-173e7029a0ed" providerId="AD" clId="Web-{4414EA37-1E0D-CA95-24B7-8F2A2CD75B19}" dt="2021-11-09T09:56:17.407" v="3"/>
        <pc:sldMkLst>
          <pc:docMk/>
          <pc:sldMk cId="2117823018" sldId="2147469542"/>
        </pc:sldMkLst>
      </pc:sldChg>
      <pc:sldChg chg="modSp addCm modCm">
        <pc:chgData name="Ilya Venger" userId="S::ilyavenger@microsoft.com::32547143-54d3-47ad-a617-173e7029a0ed" providerId="AD" clId="Web-{4414EA37-1E0D-CA95-24B7-8F2A2CD75B19}" dt="2021-11-09T09:59:55.116" v="12" actId="20577"/>
        <pc:sldMkLst>
          <pc:docMk/>
          <pc:sldMk cId="1713665300" sldId="2147469951"/>
        </pc:sldMkLst>
        <pc:spChg chg="mod">
          <ac:chgData name="Ilya Venger" userId="S::ilyavenger@microsoft.com::32547143-54d3-47ad-a617-173e7029a0ed" providerId="AD" clId="Web-{4414EA37-1E0D-CA95-24B7-8F2A2CD75B19}" dt="2021-11-09T09:58:58.131" v="7" actId="14100"/>
          <ac:spMkLst>
            <pc:docMk/>
            <pc:sldMk cId="1713665300" sldId="2147469951"/>
            <ac:spMk id="64" creationId="{163ECA22-C66B-4E8E-A085-2A9E393401D2}"/>
          </ac:spMkLst>
        </pc:spChg>
        <pc:spChg chg="mod">
          <ac:chgData name="Ilya Venger" userId="S::ilyavenger@microsoft.com::32547143-54d3-47ad-a617-173e7029a0ed" providerId="AD" clId="Web-{4414EA37-1E0D-CA95-24B7-8F2A2CD75B19}" dt="2021-11-09T09:59:55.116" v="12" actId="20577"/>
          <ac:spMkLst>
            <pc:docMk/>
            <pc:sldMk cId="1713665300" sldId="2147469951"/>
            <ac:spMk id="207" creationId="{18F0C9A2-2879-4A4B-988C-BF7DAD819713}"/>
          </ac:spMkLst>
        </pc:spChg>
      </pc:sldChg>
    </pc:docChg>
  </pc:docChgLst>
  <pc:docChgLst>
    <pc:chgData name="Rudra Modi" userId="S::ruraina@microsoft.com::496af11e-d6fb-4fb1-8b99-31bacfd8b31b" providerId="AD" clId="Web-{E09B9396-7FF9-8733-6E38-B32E95BEEABE}"/>
    <pc:docChg chg="modSld">
      <pc:chgData name="Rudra Modi" userId="S::ruraina@microsoft.com::496af11e-d6fb-4fb1-8b99-31bacfd8b31b" providerId="AD" clId="Web-{E09B9396-7FF9-8733-6E38-B32E95BEEABE}" dt="2021-11-09T12:10:33.173" v="13" actId="14100"/>
      <pc:docMkLst>
        <pc:docMk/>
      </pc:docMkLst>
      <pc:sldChg chg="modSp modCm">
        <pc:chgData name="Rudra Modi" userId="S::ruraina@microsoft.com::496af11e-d6fb-4fb1-8b99-31bacfd8b31b" providerId="AD" clId="Web-{E09B9396-7FF9-8733-6E38-B32E95BEEABE}" dt="2021-11-09T12:09:32.046" v="9"/>
        <pc:sldMkLst>
          <pc:docMk/>
          <pc:sldMk cId="3549834613" sldId="2147469516"/>
        </pc:sldMkLst>
        <pc:spChg chg="mod">
          <ac:chgData name="Rudra Modi" userId="S::ruraina@microsoft.com::496af11e-d6fb-4fb1-8b99-31bacfd8b31b" providerId="AD" clId="Web-{E09B9396-7FF9-8733-6E38-B32E95BEEABE}" dt="2021-11-09T12:09:19.249" v="8" actId="20577"/>
          <ac:spMkLst>
            <pc:docMk/>
            <pc:sldMk cId="3549834613" sldId="2147469516"/>
            <ac:spMk id="2" creationId="{33A09C05-035C-4A1B-830B-0D57A465E9FE}"/>
          </ac:spMkLst>
        </pc:spChg>
      </pc:sldChg>
      <pc:sldChg chg="modSp">
        <pc:chgData name="Rudra Modi" userId="S::ruraina@microsoft.com::496af11e-d6fb-4fb1-8b99-31bacfd8b31b" providerId="AD" clId="Web-{E09B9396-7FF9-8733-6E38-B32E95BEEABE}" dt="2021-11-09T12:10:33.173" v="13" actId="14100"/>
        <pc:sldMkLst>
          <pc:docMk/>
          <pc:sldMk cId="1713665300" sldId="2147469951"/>
        </pc:sldMkLst>
        <pc:cxnChg chg="mod">
          <ac:chgData name="Rudra Modi" userId="S::ruraina@microsoft.com::496af11e-d6fb-4fb1-8b99-31bacfd8b31b" providerId="AD" clId="Web-{E09B9396-7FF9-8733-6E38-B32E95BEEABE}" dt="2021-11-09T12:10:33.173" v="13" actId="14100"/>
          <ac:cxnSpMkLst>
            <pc:docMk/>
            <pc:sldMk cId="1713665300" sldId="2147469951"/>
            <ac:cxnSpMk id="85" creationId="{4032C01D-A2AF-45CB-9868-C4DF2647780F}"/>
          </ac:cxnSpMkLst>
        </pc:cxnChg>
      </pc:sldChg>
    </pc:docChg>
  </pc:docChgLst>
  <pc:docChgLst>
    <pc:chgData name="Rudra Modi" userId="496af11e-d6fb-4fb1-8b99-31bacfd8b31b" providerId="ADAL" clId="{5D4B87EB-D5DB-4F9B-9A8D-A11FD3F771B4}"/>
    <pc:docChg chg="custSel modSld">
      <pc:chgData name="Rudra Modi" userId="496af11e-d6fb-4fb1-8b99-31bacfd8b31b" providerId="ADAL" clId="{5D4B87EB-D5DB-4F9B-9A8D-A11FD3F771B4}" dt="2021-11-09T12:28:51.562" v="7"/>
      <pc:docMkLst>
        <pc:docMk/>
      </pc:docMkLst>
      <pc:sldChg chg="delCm">
        <pc:chgData name="Rudra Modi" userId="496af11e-d6fb-4fb1-8b99-31bacfd8b31b" providerId="ADAL" clId="{5D4B87EB-D5DB-4F9B-9A8D-A11FD3F771B4}" dt="2021-11-09T12:28:46.177" v="6"/>
        <pc:sldMkLst>
          <pc:docMk/>
          <pc:sldMk cId="3549834613" sldId="2147469516"/>
        </pc:sldMkLst>
      </pc:sldChg>
      <pc:sldChg chg="delSp mod delCm modCm">
        <pc:chgData name="Rudra Modi" userId="496af11e-d6fb-4fb1-8b99-31bacfd8b31b" providerId="ADAL" clId="{5D4B87EB-D5DB-4F9B-9A8D-A11FD3F771B4}" dt="2021-11-09T12:28:51.562" v="7"/>
        <pc:sldMkLst>
          <pc:docMk/>
          <pc:sldMk cId="2117823018" sldId="2147469542"/>
        </pc:sldMkLst>
        <pc:spChg chg="del">
          <ac:chgData name="Rudra Modi" userId="496af11e-d6fb-4fb1-8b99-31bacfd8b31b" providerId="ADAL" clId="{5D4B87EB-D5DB-4F9B-9A8D-A11FD3F771B4}" dt="2021-11-09T12:26:42.129" v="1" actId="478"/>
          <ac:spMkLst>
            <pc:docMk/>
            <pc:sldMk cId="2117823018" sldId="2147469542"/>
            <ac:spMk id="2" creationId="{410E5C56-D740-4F10-A6D7-CD2717D4466A}"/>
          </ac:spMkLst>
        </pc:spChg>
      </pc:sldChg>
      <pc:sldChg chg="modSp mod delCm modCm">
        <pc:chgData name="Rudra Modi" userId="496af11e-d6fb-4fb1-8b99-31bacfd8b31b" providerId="ADAL" clId="{5D4B87EB-D5DB-4F9B-9A8D-A11FD3F771B4}" dt="2021-11-09T12:28:41.697" v="5"/>
        <pc:sldMkLst>
          <pc:docMk/>
          <pc:sldMk cId="1713665300" sldId="2147469951"/>
        </pc:sldMkLst>
        <pc:cxnChg chg="mod">
          <ac:chgData name="Rudra Modi" userId="496af11e-d6fb-4fb1-8b99-31bacfd8b31b" providerId="ADAL" clId="{5D4B87EB-D5DB-4F9B-9A8D-A11FD3F771B4}" dt="2021-11-09T12:28:12.604" v="2" actId="14100"/>
          <ac:cxnSpMkLst>
            <pc:docMk/>
            <pc:sldMk cId="1713665300" sldId="2147469951"/>
            <ac:cxnSpMk id="85" creationId="{4032C01D-A2AF-45CB-9868-C4DF2647780F}"/>
          </ac:cxnSpMkLst>
        </pc:cxnChg>
      </pc:sldChg>
    </pc:docChg>
  </pc:docChgLst>
  <pc:docChgLst>
    <pc:chgData name="Ilya Venger" userId="32547143-54d3-47ad-a617-173e7029a0ed" providerId="ADAL" clId="{CCCB8D10-7541-4D2C-A78A-410B7C68839E}"/>
    <pc:docChg chg="">
      <pc:chgData name="Ilya Venger" userId="32547143-54d3-47ad-a617-173e7029a0ed" providerId="ADAL" clId="{CCCB8D10-7541-4D2C-A78A-410B7C68839E}" dt="2021-11-09T14:47:24.850" v="3" actId="2056"/>
      <pc:docMkLst>
        <pc:docMk/>
      </pc:docMkLst>
      <pc:sldChg chg="addCm modCm">
        <pc:chgData name="Ilya Venger" userId="32547143-54d3-47ad-a617-173e7029a0ed" providerId="ADAL" clId="{CCCB8D10-7541-4D2C-A78A-410B7C68839E}" dt="2021-11-09T14:47:24.850" v="3" actId="2056"/>
        <pc:sldMkLst>
          <pc:docMk/>
          <pc:sldMk cId="170358274" sldId="2147469541"/>
        </pc:sldMkLst>
      </pc:sldChg>
    </pc:docChg>
  </pc:docChgLst>
</pc:chgInfo>
</file>

<file path=ppt/comments/modernComment_7FFFC8E5_A277602.xml><?xml version="1.0" encoding="utf-8"?>
<p188:cmLst xmlns:a="http://schemas.openxmlformats.org/drawingml/2006/main" xmlns:r="http://schemas.openxmlformats.org/officeDocument/2006/relationships" xmlns:p188="http://schemas.microsoft.com/office/powerpoint/2018/8/main">
  <p188:cm id="{84C9BF00-C3B2-44AC-B8F7-107928730D11}" authorId="{04EF0022-989A-6B75-E99E-7CFF349B1E03}" created="2021-11-09T14:46:56.055">
    <pc:sldMkLst xmlns:pc="http://schemas.microsoft.com/office/powerpoint/2013/main/command">
      <pc:docMk/>
      <pc:sldMk cId="170358274" sldId="2147469541"/>
    </pc:sldMkLst>
    <p188:pos x="10925175" y="4130675"/>
    <p188:txBody>
      <a:bodyPr/>
      <a:lstStyle/>
      <a:p>
        <a:r>
          <a:rPr lang="en-US"/>
          <a:t>[@Rudra Modi] - from a story perspective, we are still figuring out how Synapse fits into the picture (it definitely will, but the thinking is not yet ready).</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586DB-320D-43B8-B7BB-BC43B8BC05F8}" type="datetimeFigureOut">
              <a:rPr lang="en-US" smtClean="0"/>
              <a:t>2/22/2022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61B12A-2841-4577-8F7F-6D4FDAFB9263}" type="slidenum">
              <a:rPr lang="en-US" smtClean="0"/>
              <a:t>‹#›</a:t>
            </a:fld>
            <a:endParaRPr lang="en-US"/>
          </a:p>
        </p:txBody>
      </p:sp>
    </p:spTree>
    <p:extLst>
      <p:ext uri="{BB962C8B-B14F-4D97-AF65-F5344CB8AC3E}">
        <p14:creationId xmlns:p14="http://schemas.microsoft.com/office/powerpoint/2010/main" val="3054588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Welcome to the next module in Microsoft Cloud for Financial Services in a day</a:t>
            </a:r>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2/22/2022 5:57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3414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961B12A-2841-4577-8F7F-6D4FDAFB9263}" type="slidenum">
              <a:rPr lang="en-US" smtClean="0"/>
              <a:t>10</a:t>
            </a:fld>
            <a:endParaRPr lang="en-US"/>
          </a:p>
        </p:txBody>
      </p:sp>
    </p:spTree>
    <p:extLst>
      <p:ext uri="{BB962C8B-B14F-4D97-AF65-F5344CB8AC3E}">
        <p14:creationId xmlns:p14="http://schemas.microsoft.com/office/powerpoint/2010/main" val="2817234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961B12A-2841-4577-8F7F-6D4FDAFB9263}" type="slidenum">
              <a:rPr lang="en-US" smtClean="0"/>
              <a:t>11</a:t>
            </a:fld>
            <a:endParaRPr lang="en-US"/>
          </a:p>
        </p:txBody>
      </p:sp>
    </p:spTree>
    <p:extLst>
      <p:ext uri="{BB962C8B-B14F-4D97-AF65-F5344CB8AC3E}">
        <p14:creationId xmlns:p14="http://schemas.microsoft.com/office/powerpoint/2010/main" val="2992972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961B12A-2841-4577-8F7F-6D4FDAFB9263}" type="slidenum">
              <a:rPr lang="en-US" smtClean="0"/>
              <a:t>12</a:t>
            </a:fld>
            <a:endParaRPr lang="en-US"/>
          </a:p>
        </p:txBody>
      </p:sp>
    </p:spTree>
    <p:extLst>
      <p:ext uri="{BB962C8B-B14F-4D97-AF65-F5344CB8AC3E}">
        <p14:creationId xmlns:p14="http://schemas.microsoft.com/office/powerpoint/2010/main" val="12470962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endParaRPr lang="en-US" b="0"/>
          </a:p>
          <a:p>
            <a:endParaRPr lang="en-US" b="1"/>
          </a:p>
        </p:txBody>
      </p:sp>
    </p:spTree>
    <p:extLst>
      <p:ext uri="{BB962C8B-B14F-4D97-AF65-F5344CB8AC3E}">
        <p14:creationId xmlns:p14="http://schemas.microsoft.com/office/powerpoint/2010/main" val="35563964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endParaRPr lang="en-US" b="1"/>
          </a:p>
          <a:p>
            <a:r>
              <a:rPr lang="en-US" b="0"/>
              <a:t>With this, we now move to the Financial Services Data Model extensibility and how our partners play a pivotal role in enabling the industry cloud transformations</a:t>
            </a:r>
          </a:p>
        </p:txBody>
      </p:sp>
    </p:spTree>
    <p:extLst>
      <p:ext uri="{BB962C8B-B14F-4D97-AF65-F5344CB8AC3E}">
        <p14:creationId xmlns:p14="http://schemas.microsoft.com/office/powerpoint/2010/main" val="39138103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i="0"/>
          </a:p>
          <a:p>
            <a:pPr marL="0" marR="0">
              <a:spcBef>
                <a:spcPts val="0"/>
              </a:spcBef>
              <a:spcAft>
                <a:spcPts val="0"/>
              </a:spcAft>
            </a:pPr>
            <a:r>
              <a:rPr lang="en-US" b="0" i="0">
                <a:solidFill>
                  <a:srgbClr val="2F2F2F"/>
                </a:solidFill>
                <a:effectLst/>
                <a:latin typeface="Segoe UI" panose="020B0502040204020203" pitchFamily="34" charset="0"/>
              </a:rPr>
              <a:t>The power of Microsoft Cloud for Financial Services doesn’t stop with our first-party technologies and solutions. Our partners are instrumental to its success and scalability.</a:t>
            </a:r>
          </a:p>
          <a:p>
            <a:pPr marL="0" marR="0">
              <a:spcBef>
                <a:spcPts val="0"/>
              </a:spcBef>
              <a:spcAft>
                <a:spcPts val="0"/>
              </a:spcAft>
            </a:pPr>
            <a:endParaRPr lang="en-US" sz="1200" i="0">
              <a:effectLst/>
              <a:latin typeface="Segoe UI" panose="020B0502040204020203" pitchFamily="34" charset="0"/>
              <a:ea typeface="Calibri" panose="020F0502020204030204" pitchFamily="34" charset="0"/>
            </a:endParaRPr>
          </a:p>
          <a:p>
            <a:pPr marL="0" marR="0">
              <a:spcBef>
                <a:spcPts val="0"/>
              </a:spcBef>
              <a:spcAft>
                <a:spcPts val="0"/>
              </a:spcAft>
            </a:pPr>
            <a:r>
              <a:rPr lang="en-US" sz="1200" i="0">
                <a:effectLst/>
                <a:latin typeface="Segoe UI" panose="020B0502040204020203" pitchFamily="34" charset="0"/>
                <a:ea typeface="Calibri" panose="020F0502020204030204" pitchFamily="34" charset="0"/>
              </a:rPr>
              <a:t>Microsoft Cloud for Financial Services offers a vast array of interoperable building blocks designed to solve problems unique to the financial services industry. Microsoft’s growing ecosystem of Services and ISV partners extend the robust cloud capabilities of the Microsoft Cloud for Financial Services. Partners can implement, extend and amplify the solutions available in the Microsoft Cloud for Financial Services to customize or augment what a customer would experience out of the box.  Partners can also create new and differentiated experiences using these building blocks.</a:t>
            </a:r>
            <a:endParaRPr lang="en-US" sz="1200" i="0">
              <a:effectLst/>
              <a:latin typeface="Calibri" panose="020F0502020204030204" pitchFamily="34" charset="0"/>
              <a:ea typeface="Calibri" panose="020F0502020204030204" pitchFamily="34" charset="0"/>
            </a:endParaRPr>
          </a:p>
          <a:p>
            <a:pPr marL="0" marR="0">
              <a:spcBef>
                <a:spcPts val="0"/>
              </a:spcBef>
              <a:spcAft>
                <a:spcPts val="0"/>
              </a:spcAft>
            </a:pPr>
            <a:r>
              <a:rPr lang="en-US" sz="1200" i="0">
                <a:effectLst/>
                <a:latin typeface="Segoe UI" panose="020B0502040204020203" pitchFamily="34" charset="0"/>
                <a:ea typeface="Calibri" panose="020F0502020204030204" pitchFamily="34" charset="0"/>
              </a:rPr>
              <a:t> </a:t>
            </a:r>
            <a:endParaRPr lang="en-US" sz="1200" i="0">
              <a:effectLst/>
              <a:latin typeface="Calibri" panose="020F0502020204030204" pitchFamily="34" charset="0"/>
              <a:ea typeface="Calibri" panose="020F0502020204030204" pitchFamily="34" charset="0"/>
            </a:endParaRPr>
          </a:p>
          <a:p>
            <a:pPr marL="0" marR="0">
              <a:spcBef>
                <a:spcPts val="0"/>
              </a:spcBef>
              <a:spcAft>
                <a:spcPts val="0"/>
              </a:spcAft>
            </a:pPr>
            <a:r>
              <a:rPr lang="en-US" sz="1200" i="0">
                <a:effectLst/>
                <a:latin typeface="Segoe UI" panose="020B0502040204020203" pitchFamily="34" charset="0"/>
                <a:ea typeface="Calibri" panose="020F0502020204030204" pitchFamily="34" charset="0"/>
              </a:rPr>
              <a:t>The industry data model further empowers partners to support shared customers through interoperability across applications.  It also encourages partners to consume, enrich, and surface the data available to customers in Microsoft Cloud for Financial Services to make their experiences richer and more relevant.</a:t>
            </a:r>
            <a:endParaRPr lang="en-US" sz="1200" i="0">
              <a:effectLst/>
              <a:latin typeface="Calibri" panose="020F0502020204030204" pitchFamily="34" charset="0"/>
              <a:ea typeface="Calibri" panose="020F0502020204030204" pitchFamily="34" charset="0"/>
            </a:endParaRPr>
          </a:p>
          <a:p>
            <a:pPr marL="0" marR="0">
              <a:spcBef>
                <a:spcPts val="0"/>
              </a:spcBef>
              <a:spcAft>
                <a:spcPts val="0"/>
              </a:spcAft>
            </a:pPr>
            <a:r>
              <a:rPr lang="en-US" sz="1200" i="0">
                <a:effectLst/>
                <a:latin typeface="Segoe UI" panose="020B0502040204020203" pitchFamily="34" charset="0"/>
                <a:ea typeface="Calibri" panose="020F0502020204030204" pitchFamily="34" charset="0"/>
              </a:rPr>
              <a:t> </a:t>
            </a:r>
            <a:endParaRPr lang="en-US" sz="1200" i="0">
              <a:effectLst/>
              <a:latin typeface="Calibri" panose="020F0502020204030204" pitchFamily="34" charset="0"/>
              <a:ea typeface="Calibri" panose="020F0502020204030204" pitchFamily="34" charset="0"/>
            </a:endParaRPr>
          </a:p>
          <a:p>
            <a:pPr marL="0" marR="0">
              <a:spcBef>
                <a:spcPts val="0"/>
              </a:spcBef>
              <a:spcAft>
                <a:spcPts val="0"/>
              </a:spcAft>
            </a:pPr>
            <a:r>
              <a:rPr lang="en-US" sz="1200" i="0">
                <a:effectLst/>
                <a:latin typeface="Segoe UI" panose="020B0502040204020203" pitchFamily="34" charset="0"/>
                <a:ea typeface="Calibri" panose="020F0502020204030204" pitchFamily="34" charset="0"/>
              </a:rPr>
              <a:t>Cloud for FSI also helps customers with security and compliance requirements. We enrich the value of our cloud by asking our partners to adhere to industry relevant security and compliance standards and will  benefit from inherited platform controls built in to meet customer demand.  </a:t>
            </a:r>
          </a:p>
          <a:p>
            <a:pPr marL="0" marR="0">
              <a:spcBef>
                <a:spcPts val="0"/>
              </a:spcBef>
              <a:spcAft>
                <a:spcPts val="0"/>
              </a:spcAft>
            </a:pPr>
            <a:endParaRPr lang="en-US" sz="1200" i="0">
              <a:effectLst/>
              <a:latin typeface="Segoe UI" panose="020B0502040204020203" pitchFamily="34" charset="0"/>
              <a:ea typeface="Calibri" panose="020F0502020204030204" pitchFamily="34" charset="0"/>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2/22/2022 5:57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79085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FSI comes prebuilt with many functionalities out of the box. And for where we need to customize, there is the extension mechanism.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Microsoft Industry Solution Clouds package the data model along with the </a:t>
            </a:r>
            <a:r>
              <a:rPr kumimoji="0" lang="en-US" sz="1200" b="0" i="0" u="none" strike="noStrike" kern="1200" cap="none" spc="0" normalizeH="0" baseline="0" noProof="0">
                <a:ln>
                  <a:noFill/>
                </a:ln>
                <a:solidFill>
                  <a:srgbClr val="2D2E2D"/>
                </a:solidFill>
                <a:effectLst/>
                <a:uLnTx/>
                <a:uFillTx/>
                <a:latin typeface="Arial"/>
                <a:ea typeface="+mn-ea"/>
                <a:cs typeface="+mn-cs"/>
              </a:rPr>
              <a:t>relevant business processes, Power BI, AI, M365, Teams Integrations and sample data built</a:t>
            </a:r>
            <a:r>
              <a:rPr kumimoji="0" lang="en-US" sz="1200" b="0" i="0" u="none" strike="noStrike" kern="1200" cap="none" spc="0" normalizeH="0" noProof="0">
                <a:ln>
                  <a:noFill/>
                </a:ln>
                <a:solidFill>
                  <a:srgbClr val="2D2E2D"/>
                </a:solidFill>
                <a:effectLst/>
                <a:uLnTx/>
                <a:uFillTx/>
                <a:latin typeface="Arial"/>
                <a:ea typeface="+mn-ea"/>
                <a:cs typeface="+mn-cs"/>
              </a:rPr>
              <a:t> on top of Microsoft Azure. And hence there is the flexibility to extend these components at each layer. If you intend to extend the FSI solution, there are multiple solution delivery mechanisms.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noProof="0">
                <a:ln>
                  <a:noFill/>
                </a:ln>
                <a:solidFill>
                  <a:srgbClr val="2D2E2D"/>
                </a:solidFill>
                <a:effectLst/>
                <a:uLnTx/>
                <a:uFillTx/>
                <a:latin typeface="Arial"/>
                <a:ea typeface="+mn-ea"/>
                <a:cs typeface="+mn-cs"/>
              </a:rPr>
              <a:t>If you are a </a:t>
            </a:r>
            <a:r>
              <a:rPr kumimoji="0" lang="en-US" sz="1200" b="1" i="0" u="none" strike="noStrike" kern="1200" cap="none" spc="0" normalizeH="0" baseline="0" noProof="0">
                <a:ln>
                  <a:noFill/>
                </a:ln>
                <a:solidFill>
                  <a:schemeClr val="bg1"/>
                </a:solidFill>
                <a:effectLst/>
                <a:uLnTx/>
                <a:uFillTx/>
                <a:latin typeface="Arial"/>
                <a:ea typeface="+mn-ea"/>
                <a:cs typeface="+mn-cs"/>
              </a:rPr>
              <a:t>Horizontal ISVs </a:t>
            </a:r>
            <a:r>
              <a:rPr kumimoji="0" lang="en-US" sz="1200" b="0" i="0" u="none" strike="noStrike" kern="1200" cap="none" spc="0" normalizeH="0" baseline="0" noProof="0">
                <a:ln>
                  <a:noFill/>
                </a:ln>
                <a:solidFill>
                  <a:schemeClr val="bg1"/>
                </a:solidFill>
                <a:effectLst/>
                <a:uLnTx/>
                <a:uFillTx/>
                <a:latin typeface="Arial"/>
                <a:ea typeface="+mn-ea"/>
                <a:cs typeface="+mn-cs"/>
              </a:rPr>
              <a:t>&lt;point to light blue&gt; you p</a:t>
            </a:r>
            <a:r>
              <a:rPr lang="en-US" sz="1200" err="1">
                <a:solidFill>
                  <a:schemeClr val="bg1"/>
                </a:solidFill>
                <a:latin typeface="Arial"/>
              </a:rPr>
              <a:t>rovide</a:t>
            </a:r>
            <a:r>
              <a:rPr lang="en-US" sz="1200">
                <a:solidFill>
                  <a:schemeClr val="bg1"/>
                </a:solidFill>
                <a:latin typeface="Arial"/>
              </a:rPr>
              <a:t> applications which target business processes common to many industries and can build upon one or more industry clouds data models.</a:t>
            </a:r>
            <a:endParaRPr kumimoji="0" lang="en-US" sz="1200" b="0" i="0" u="none" strike="noStrike" kern="1200" cap="none" spc="0" normalizeH="0" noProof="0">
              <a:ln>
                <a:noFill/>
              </a:ln>
              <a:solidFill>
                <a:srgbClr val="2D2E2D"/>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noProof="0">
                <a:ln>
                  <a:noFill/>
                </a:ln>
                <a:solidFill>
                  <a:srgbClr val="2D2E2D"/>
                </a:solidFill>
                <a:effectLst/>
                <a:uLnTx/>
                <a:uFillTx/>
                <a:latin typeface="Arial"/>
                <a:ea typeface="+mn-ea"/>
                <a:cs typeface="+mn-cs"/>
              </a:rPr>
              <a:t>If you are an I</a:t>
            </a:r>
            <a:r>
              <a:rPr kumimoji="0" lang="en-US" sz="1200" b="1" i="0" u="none" strike="noStrike" kern="1200" cap="none" spc="0" normalizeH="0" noProof="0">
                <a:ln>
                  <a:noFill/>
                </a:ln>
                <a:solidFill>
                  <a:srgbClr val="2D2E2D"/>
                </a:solidFill>
                <a:effectLst/>
                <a:uLnTx/>
                <a:uFillTx/>
                <a:latin typeface="Arial"/>
                <a:ea typeface="+mn-ea"/>
                <a:cs typeface="+mn-cs"/>
              </a:rPr>
              <a:t>ndustry ISV </a:t>
            </a:r>
            <a:r>
              <a:rPr kumimoji="0" lang="en-US" sz="1200" b="0" i="0" u="none" strike="noStrike" kern="1200" cap="none" spc="0" normalizeH="0" noProof="0">
                <a:ln>
                  <a:noFill/>
                </a:ln>
                <a:solidFill>
                  <a:srgbClr val="2D2E2D"/>
                </a:solidFill>
                <a:effectLst/>
                <a:uLnTx/>
                <a:uFillTx/>
                <a:latin typeface="Arial"/>
                <a:ea typeface="+mn-ea"/>
                <a:cs typeface="+mn-cs"/>
              </a:rPr>
              <a:t>&lt;point to yellow&gt; or customer that cater to a specific industry like healthcare,  you can start building right on top of the data model and extend vertical or micro-vertical scenarios. Such as – build an advanced KYC workflow in FSI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noProof="0">
                <a:ln>
                  <a:noFill/>
                </a:ln>
                <a:solidFill>
                  <a:srgbClr val="2D2E2D"/>
                </a:solidFill>
                <a:effectLst/>
                <a:uLnTx/>
                <a:uFillTx/>
                <a:latin typeface="Arial"/>
                <a:ea typeface="+mn-ea"/>
                <a:cs typeface="+mn-cs"/>
              </a:rPr>
              <a:t>If you also intend to publish your solutions and reach out to your customers, we have the delivery mechanism for Industry solutions in AppSource and Azure Marketplace.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noProof="0">
                <a:ln>
                  <a:noFill/>
                </a:ln>
                <a:solidFill>
                  <a:srgbClr val="2D2E2D"/>
                </a:solidFill>
                <a:effectLst/>
                <a:uLnTx/>
                <a:uFillTx/>
                <a:latin typeface="Arial"/>
                <a:ea typeface="+mn-ea"/>
                <a:cs typeface="+mn-cs"/>
              </a:rPr>
              <a:t>And if you are an </a:t>
            </a:r>
            <a:r>
              <a:rPr kumimoji="0" lang="en-US" sz="1200" b="1" i="0" u="none" strike="noStrike" kern="1200" cap="none" spc="0" normalizeH="0" noProof="0">
                <a:ln>
                  <a:noFill/>
                </a:ln>
                <a:solidFill>
                  <a:srgbClr val="2D2E2D"/>
                </a:solidFill>
                <a:effectLst/>
                <a:uLnTx/>
                <a:uFillTx/>
                <a:latin typeface="Arial"/>
                <a:ea typeface="+mn-ea"/>
                <a:cs typeface="+mn-cs"/>
              </a:rPr>
              <a:t>SI,</a:t>
            </a:r>
            <a:r>
              <a:rPr kumimoji="0" lang="en-US" sz="1200" b="0" i="0" u="none" strike="noStrike" kern="1200" cap="none" spc="0" normalizeH="0" noProof="0">
                <a:ln>
                  <a:noFill/>
                </a:ln>
                <a:solidFill>
                  <a:srgbClr val="2D2E2D"/>
                </a:solidFill>
                <a:effectLst/>
                <a:uLnTx/>
                <a:uFillTx/>
                <a:latin typeface="Arial"/>
                <a:ea typeface="+mn-ea"/>
                <a:cs typeface="+mn-cs"/>
              </a:rPr>
              <a:t> then you have the possibility of bring in the IP from multiple ISVs and surface for your customers.</a:t>
            </a:r>
            <a:endParaRPr lang="en-US"/>
          </a:p>
          <a:p>
            <a:r>
              <a:rPr lang="en-US"/>
              <a:t>In essence, irrespective of the capacity you engage with Microsoft in, you can extend and leverage the multiple solution delivery models and bring in value to your customers.</a:t>
            </a:r>
          </a:p>
          <a:p>
            <a:endParaRPr lang="en-US"/>
          </a:p>
          <a:p>
            <a:endParaRPr lang="en-IN"/>
          </a:p>
        </p:txBody>
      </p:sp>
      <p:sp>
        <p:nvSpPr>
          <p:cNvPr id="4" name="Slide Number Placeholder 3"/>
          <p:cNvSpPr>
            <a:spLocks noGrp="1"/>
          </p:cNvSpPr>
          <p:nvPr>
            <p:ph type="sldNum" sz="quarter" idx="5"/>
          </p:nvPr>
        </p:nvSpPr>
        <p:spPr/>
        <p:txBody>
          <a:bodyPr/>
          <a:lstStyle/>
          <a:p>
            <a:fld id="{9961B12A-2841-4577-8F7F-6D4FDAFB9263}" type="slidenum">
              <a:rPr lang="en-US" smtClean="0"/>
              <a:t>16</a:t>
            </a:fld>
            <a:endParaRPr lang="en-US"/>
          </a:p>
        </p:txBody>
      </p:sp>
    </p:spTree>
    <p:extLst>
      <p:ext uri="{BB962C8B-B14F-4D97-AF65-F5344CB8AC3E}">
        <p14:creationId xmlns:p14="http://schemas.microsoft.com/office/powerpoint/2010/main" val="16840677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endParaRPr lang="en-US" b="1"/>
          </a:p>
          <a:p>
            <a:r>
              <a:rPr lang="en-US" b="0"/>
              <a:t>With this, we now move to the Financial Services Data Model extensibility and how our partners play a pivotal role in enabling the industry cloud transformations</a:t>
            </a:r>
          </a:p>
        </p:txBody>
      </p:sp>
    </p:spTree>
    <p:extLst>
      <p:ext uri="{BB962C8B-B14F-4D97-AF65-F5344CB8AC3E}">
        <p14:creationId xmlns:p14="http://schemas.microsoft.com/office/powerpoint/2010/main" val="2328997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r>
              <a:rPr lang="en-US"/>
              <a:t>In this module, we will cover-</a:t>
            </a:r>
          </a:p>
          <a:p>
            <a:pPr marL="171450" indent="-171450">
              <a:buFontTx/>
              <a:buChar char="-"/>
            </a:pPr>
            <a:r>
              <a:rPr lang="en-US"/>
              <a:t>What is the Microsoft  Common Data Model also known as the CDM?</a:t>
            </a:r>
          </a:p>
          <a:p>
            <a:pPr marL="171450" indent="-171450">
              <a:buFontTx/>
              <a:buChar char="-"/>
            </a:pPr>
            <a:r>
              <a:rPr lang="en-US"/>
              <a:t>Then we will have a look at the open source </a:t>
            </a:r>
            <a:r>
              <a:rPr lang="en-US" err="1"/>
              <a:t>github</a:t>
            </a:r>
            <a:r>
              <a:rPr lang="en-US"/>
              <a:t> view of the CDM with FSI constructs</a:t>
            </a:r>
          </a:p>
          <a:p>
            <a:pPr marL="171450" indent="-171450">
              <a:buFontTx/>
              <a:buChar char="-"/>
            </a:pPr>
            <a:r>
              <a:rPr lang="en-US"/>
              <a:t>We will also deep dive into the FSI solution layering and understand how the FSI data model is positioned with respect to each of the FSI capabilities</a:t>
            </a:r>
          </a:p>
          <a:p>
            <a:pPr marL="171450" indent="-171450">
              <a:buFontTx/>
              <a:buChar char="-"/>
            </a:pPr>
            <a:r>
              <a:rPr lang="en-US"/>
              <a:t>Then we will cover a detailed entity relationship diagram walkthrough for the FSI schema</a:t>
            </a:r>
          </a:p>
          <a:p>
            <a:pPr marL="171450" indent="-171450">
              <a:buFontTx/>
              <a:buChar char="-"/>
            </a:pPr>
            <a:r>
              <a:rPr lang="en-US"/>
              <a:t>And before we close, we will go through the CDM extensibility mechanisms that can be used to build customizations on top of the FSI solutions</a:t>
            </a:r>
          </a:p>
          <a:p>
            <a:pPr marL="0" indent="0">
              <a:buFontTx/>
              <a:buNone/>
            </a:pPr>
            <a:endParaRPr lang="en-US"/>
          </a:p>
          <a:p>
            <a:endParaRPr lang="en-US"/>
          </a:p>
          <a:p>
            <a:endParaRPr lang="en-US"/>
          </a:p>
        </p:txBody>
      </p:sp>
      <p:sp>
        <p:nvSpPr>
          <p:cNvPr id="4" name="Header Placeholder 3"/>
          <p:cNvSpPr>
            <a:spLocks noGrp="1"/>
          </p:cNvSpPr>
          <p:nvPr>
            <p:ph type="hdr" sz="quarter"/>
          </p:nvPr>
        </p:nvSpPr>
        <p:spPr/>
        <p:txBody>
          <a:bodyPr/>
          <a:lstStyle/>
          <a:p>
            <a:pPr marL="0" marR="0" lvl="0" indent="0" algn="l" defTabSz="91423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16" marR="0" lvl="0" indent="0" algn="l" defTabSz="9139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233"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233" rtl="0" eaLnBrk="1" fontAlgn="auto" latinLnBrk="0" hangingPunct="1">
                <a:lnSpc>
                  <a:spcPct val="100000"/>
                </a:lnSpc>
                <a:spcBef>
                  <a:spcPts val="0"/>
                </a:spcBef>
                <a:spcAft>
                  <a:spcPts val="0"/>
                </a:spcAft>
                <a:buClrTx/>
                <a:buSzTx/>
                <a:buFontTx/>
                <a:buNone/>
                <a:tabLst/>
                <a:defRPr/>
              </a:pPr>
              <a:t>2/22/2022 5:57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23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233"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0768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r>
              <a:rPr lang="en-US" sz="1800"/>
              <a:t>So let us first understand what is the Microsoft Common Data Model or CDM?</a:t>
            </a:r>
          </a:p>
          <a:p>
            <a:pPr algn="l"/>
            <a:r>
              <a:rPr lang="en-US" sz="1800" b="0" i="0">
                <a:solidFill>
                  <a:srgbClr val="171717"/>
                </a:solidFill>
                <a:effectLst/>
                <a:latin typeface="Segoe UI" panose="020B0502040204020203" pitchFamily="34" charset="0"/>
              </a:rPr>
              <a:t>If you've ever had to bring data from multiple systems and applications together, you know what an expensive and time-consuming task that can be. Without being able to share and understand the same data easily, each application or data integration project requires a custom implementation.</a:t>
            </a:r>
          </a:p>
          <a:p>
            <a:r>
              <a:rPr lang="en-US" sz="1800" b="0" i="0">
                <a:solidFill>
                  <a:srgbClr val="171717"/>
                </a:solidFill>
                <a:effectLst/>
                <a:latin typeface="Segoe UI" panose="020B0502040204020203" pitchFamily="34" charset="0"/>
              </a:rPr>
              <a:t>Common Data Model simplifies this process by providing a shared data language for business and analytical applications to use. </a:t>
            </a:r>
            <a:r>
              <a:rPr lang="en-US" sz="1800"/>
              <a:t>Simply put, it is a common, machine understandable way to describe data so that your apps and services can understand and operate off of a shared set of semantics.</a:t>
            </a:r>
          </a:p>
          <a:p>
            <a:pPr marL="0" marR="0">
              <a:lnSpc>
                <a:spcPct val="107000"/>
              </a:lnSpc>
              <a:spcBef>
                <a:spcPts val="0"/>
              </a:spcBef>
              <a:spcAft>
                <a:spcPts val="800"/>
              </a:spcAft>
            </a:pPr>
            <a:endParaRPr lang="en-US" sz="1800"/>
          </a:p>
          <a:p>
            <a:pPr marL="0" marR="0">
              <a:lnSpc>
                <a:spcPct val="107000"/>
              </a:lnSpc>
              <a:spcBef>
                <a:spcPts val="0"/>
              </a:spcBef>
              <a:spcAft>
                <a:spcPts val="800"/>
              </a:spcAft>
            </a:pPr>
            <a:r>
              <a:rPr lang="en-US" sz="1800"/>
              <a:t>Now the Common Data Model </a:t>
            </a:r>
            <a:r>
              <a:rPr lang="en-US" sz="1800">
                <a:effectLst/>
                <a:latin typeface="Calibri" panose="020F0502020204030204" pitchFamily="34" charset="0"/>
                <a:ea typeface="Calibri" panose="020F0502020204030204" pitchFamily="34" charset="0"/>
                <a:cs typeface="Times New Roman" panose="02020603050405020304" pitchFamily="18" charset="0"/>
              </a:rPr>
              <a:t>is not a service itself.  It is a semantically rich set of table and column definitions that can be instantiated as a service. </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For Business data, CDM is instantiated through </a:t>
            </a:r>
            <a:r>
              <a:rPr lang="en-US" sz="1800" err="1">
                <a:effectLst/>
                <a:latin typeface="Calibri" panose="020F0502020204030204" pitchFamily="34" charset="0"/>
                <a:ea typeface="Calibri" panose="020F0502020204030204" pitchFamily="34" charset="0"/>
                <a:cs typeface="Times New Roman" panose="02020603050405020304" pitchFamily="18" charset="0"/>
              </a:rPr>
              <a:t>Dataverse</a:t>
            </a:r>
            <a:r>
              <a:rPr lang="en-US" sz="1800">
                <a:effectLst/>
                <a:latin typeface="Calibri" panose="020F0502020204030204" pitchFamily="34" charset="0"/>
                <a:ea typeface="Calibri" panose="020F0502020204030204" pitchFamily="34" charset="0"/>
                <a:cs typeface="Times New Roman" panose="02020603050405020304" pitchFamily="18" charset="0"/>
              </a:rPr>
              <a:t> (formerly known as Common Data Service).  Customers, Partners and ISVs can use and extend the entity-attribute definitions as needed in order to access and write business data resident in </a:t>
            </a:r>
            <a:r>
              <a:rPr lang="en-US" sz="1800" err="1">
                <a:effectLst/>
                <a:latin typeface="Calibri" panose="020F0502020204030204" pitchFamily="34" charset="0"/>
                <a:ea typeface="Calibri" panose="020F0502020204030204" pitchFamily="34" charset="0"/>
                <a:cs typeface="Times New Roman" panose="02020603050405020304" pitchFamily="18" charset="0"/>
              </a:rPr>
              <a:t>Dataverse</a:t>
            </a:r>
            <a:r>
              <a:rPr lang="en-US" sz="1800">
                <a:effectLst/>
                <a:latin typeface="Calibri" panose="020F0502020204030204" pitchFamily="34" charset="0"/>
                <a:ea typeface="Calibri" panose="020F0502020204030204" pitchFamily="34" charset="0"/>
                <a:cs typeface="Times New Roman" panose="02020603050405020304" pitchFamily="18" charset="0"/>
              </a:rPr>
              <a:t>.  This includes Finance, Operations, Customer and other data being created by the Business Applications.</a:t>
            </a:r>
          </a:p>
          <a:p>
            <a:pPr marL="342900" marR="0" lvl="0" indent="-342900">
              <a:lnSpc>
                <a:spcPct val="107000"/>
              </a:lnSpc>
              <a:spcBef>
                <a:spcPts val="0"/>
              </a:spcBef>
              <a:spcAft>
                <a:spcPts val="80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For analytical data, CDM is instantiated through Azure Synapse. Customers and Partners can use Azure Synapse to manage and extend CDM definitions, and to create new entity definitions as needed.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2/22/2022 5:57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3775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a:solidFill>
                  <a:srgbClr val="171717"/>
                </a:solidFill>
                <a:effectLst/>
                <a:latin typeface="Segoe UI" panose="020B0502040204020203" pitchFamily="34" charset="0"/>
              </a:rPr>
              <a:t>Microsoft Common Data Model sits in the heart of our Data Platform strategy. It includes a set of standardized, extensible data schemas that Microsoft and its partners have published. This collection of predefined schemas includes entities, attributes, semantic metadata, and relationships. The schemas represent commonly used concepts and activities, such as </a:t>
            </a:r>
            <a:r>
              <a:rPr lang="en-US" sz="1800" b="1" i="0">
                <a:solidFill>
                  <a:srgbClr val="171717"/>
                </a:solidFill>
                <a:effectLst/>
                <a:latin typeface="Segoe UI" panose="020B0502040204020203" pitchFamily="34" charset="0"/>
              </a:rPr>
              <a:t>Accounts, Contacts</a:t>
            </a:r>
            <a:r>
              <a:rPr lang="en-US" sz="1800" b="0" i="0">
                <a:solidFill>
                  <a:srgbClr val="171717"/>
                </a:solidFill>
                <a:effectLst/>
                <a:latin typeface="Segoe UI" panose="020B0502040204020203" pitchFamily="34" charset="0"/>
              </a:rPr>
              <a:t>, </a:t>
            </a:r>
            <a:r>
              <a:rPr lang="en-US" sz="1800" b="1" i="0">
                <a:solidFill>
                  <a:srgbClr val="171717"/>
                </a:solidFill>
                <a:effectLst/>
                <a:latin typeface="Segoe UI" panose="020B0502040204020203" pitchFamily="34" charset="0"/>
              </a:rPr>
              <a:t>Banks and Financial Holdings</a:t>
            </a:r>
            <a:r>
              <a:rPr lang="en-US" sz="1800" b="0" i="0">
                <a:solidFill>
                  <a:srgbClr val="171717"/>
                </a:solidFill>
                <a:effectLst/>
                <a:latin typeface="Segoe UI" panose="020B0502040204020203" pitchFamily="34" charset="0"/>
              </a:rPr>
              <a:t>, to simplify the creation, aggregation, and analysis of financial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A shared schema layer helps accelerate application development, analytics, and data integrations for both operational and analytical scenarios. </a:t>
            </a:r>
            <a:endParaRPr lang="en-US" sz="1800" b="0" i="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a:solidFill>
                  <a:srgbClr val="171717"/>
                </a:solidFill>
                <a:effectLst/>
                <a:latin typeface="Segoe UI" panose="020B0502040204020203" pitchFamily="34" charset="0"/>
              </a:rPr>
              <a:t>The merge of the FSI data model into Microsoft Common Data Model is in progress and should be available in the next couple weeks. Once ready, we will be able to browse to the </a:t>
            </a:r>
            <a:r>
              <a:rPr lang="en-US" sz="1800" b="0" i="0" err="1">
                <a:solidFill>
                  <a:srgbClr val="171717"/>
                </a:solidFill>
                <a:effectLst/>
                <a:latin typeface="Segoe UI" panose="020B0502040204020203" pitchFamily="34" charset="0"/>
              </a:rPr>
              <a:t>github</a:t>
            </a:r>
            <a:r>
              <a:rPr lang="en-US" sz="1800" b="0" i="0">
                <a:solidFill>
                  <a:srgbClr val="171717"/>
                </a:solidFill>
                <a:effectLst/>
                <a:latin typeface="Segoe UI" panose="020B0502040204020203" pitchFamily="34" charset="0"/>
              </a:rPr>
              <a:t> version of the CDM and be able to view the elements of the standard tables with the FSI Data Model&lt;here&gt; in conjunction with the overall Microsoft Common data Model schema. </a:t>
            </a:r>
            <a:endParaRPr lang="en-US" sz="180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2/22/2022 5:57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3775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1">
                <a:effectLst/>
                <a:latin typeface="Segoe UI" panose="020B0502040204020203" pitchFamily="34" charset="0"/>
                <a:ea typeface="Calibri" panose="020F0502020204030204" pitchFamily="34" charset="0"/>
                <a:cs typeface="+mn-cs"/>
              </a:rPr>
              <a:t>Microsoft cloud for Financial Services </a:t>
            </a:r>
            <a:r>
              <a:rPr lang="en-US" sz="1800">
                <a:effectLst/>
                <a:latin typeface="Calibri" panose="020F0502020204030204" pitchFamily="34" charset="0"/>
                <a:ea typeface="Calibri" panose="020F0502020204030204" pitchFamily="34" charset="0"/>
                <a:cs typeface="Calibri" panose="020F0502020204030204" pitchFamily="34" charset="0"/>
              </a:rPr>
              <a:t>data model eases </a:t>
            </a:r>
            <a:r>
              <a:rPr lang="en-US" sz="1800" b="0" i="0" u="none" strike="noStrike">
                <a:solidFill>
                  <a:srgbClr val="FFFFFF"/>
                </a:solidFill>
                <a:effectLst/>
                <a:latin typeface="Segoe UI"/>
                <a:cs typeface="Segoe UI"/>
              </a:rPr>
              <a:t>interoperability and unifies data to help accelerate insights and business workflows.</a:t>
            </a:r>
            <a:endParaRPr lang="en-US" sz="1800">
              <a:effectLst/>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It offers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US" sz="1800" b="1">
                <a:effectLst/>
                <a:latin typeface="Calibri" panose="020F0502020204030204" pitchFamily="34" charset="0"/>
                <a:ea typeface="Calibri" panose="020F0502020204030204" pitchFamily="34" charset="0"/>
                <a:cs typeface="Calibri" panose="020F0502020204030204" pitchFamily="34" charset="0"/>
              </a:rPr>
              <a:t>Industry specificity to  </a:t>
            </a:r>
            <a:r>
              <a:rPr lang="en-US" sz="1800" b="1" kern="0">
                <a:solidFill>
                  <a:srgbClr val="000000"/>
                </a:solidFill>
                <a:effectLst/>
                <a:latin typeface="Segoe UI"/>
                <a:ea typeface="Calibri" panose="020F0502020204030204" pitchFamily="34" charset="0"/>
                <a:cs typeface="Calibri" panose="020F0502020204030204" pitchFamily="34" charset="0"/>
              </a:rPr>
              <a:t>l</a:t>
            </a:r>
            <a:r>
              <a:rPr lang="en-US" sz="1800" kern="0">
                <a:solidFill>
                  <a:srgbClr val="000000"/>
                </a:solidFill>
                <a:latin typeface="Segoe UI"/>
              </a:rPr>
              <a:t>everage a common data model with financial services-specific semantics</a:t>
            </a:r>
            <a:endParaRPr lang="en-US" sz="1800" b="0" i="0" u="none" strike="noStrike" kern="0" cap="none" spc="0" normalizeH="0" baseline="0" noProof="0">
              <a:ln>
                <a:noFill/>
              </a:ln>
              <a:solidFill>
                <a:srgbClr val="000000"/>
              </a:solidFill>
              <a:effectLst/>
              <a:uLnTx/>
              <a:uFillTx/>
              <a:latin typeface="Segoe UI"/>
              <a:ea typeface="+mn-ea"/>
              <a:cs typeface="Segoe UI"/>
            </a:endParaRPr>
          </a:p>
          <a:p>
            <a:pPr marL="342900" marR="0" lvl="0"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US" sz="1800" b="1">
                <a:effectLst/>
                <a:latin typeface="Calibri" panose="020F0502020204030204" pitchFamily="34" charset="0"/>
                <a:ea typeface="Calibri" panose="020F0502020204030204" pitchFamily="34" charset="0"/>
                <a:cs typeface="Calibri" panose="020F0502020204030204" pitchFamily="34" charset="0"/>
              </a:rPr>
              <a:t>It also </a:t>
            </a:r>
            <a:r>
              <a:rPr lang="en-US" sz="1800" b="0">
                <a:effectLst/>
                <a:latin typeface="Calibri" panose="020F0502020204030204" pitchFamily="34" charset="0"/>
                <a:ea typeface="Calibri" panose="020F0502020204030204" pitchFamily="34" charset="0"/>
                <a:cs typeface="Calibri" panose="020F0502020204030204" pitchFamily="34" charset="0"/>
              </a:rPr>
              <a:t>helps </a:t>
            </a:r>
            <a:r>
              <a:rPr lang="en-US" sz="1800" kern="0">
                <a:solidFill>
                  <a:srgbClr val="000000"/>
                </a:solidFill>
                <a:latin typeface="Segoe UI"/>
              </a:rPr>
              <a:t>ingest, enrich, and unify data </a:t>
            </a:r>
            <a:r>
              <a:rPr kumimoji="0" lang="en-US" sz="1800" b="0" i="0" u="none" strike="noStrike" kern="0" cap="none" spc="0" normalizeH="0" baseline="0" noProof="0">
                <a:ln>
                  <a:noFill/>
                </a:ln>
                <a:solidFill>
                  <a:srgbClr val="000000"/>
                </a:solidFill>
                <a:effectLst/>
                <a:uLnTx/>
                <a:uFillTx/>
                <a:latin typeface="Segoe UI"/>
                <a:ea typeface="+mn-ea"/>
                <a:cs typeface="+mn-cs"/>
              </a:rPr>
              <a:t>to break down data silos and ease </a:t>
            </a:r>
            <a:r>
              <a:rPr kumimoji="0" lang="en-US" sz="1800" b="1" i="0" u="none" strike="noStrike" kern="0" cap="none" spc="0" normalizeH="0" baseline="0" noProof="0">
                <a:ln>
                  <a:noFill/>
                </a:ln>
                <a:solidFill>
                  <a:srgbClr val="000000"/>
                </a:solidFill>
                <a:effectLst/>
                <a:uLnTx/>
                <a:uFillTx/>
                <a:latin typeface="Segoe UI"/>
                <a:ea typeface="+mn-ea"/>
                <a:cs typeface="+mn-cs"/>
              </a:rPr>
              <a:t>interoperability</a:t>
            </a:r>
            <a:r>
              <a:rPr kumimoji="0" lang="en-US" sz="1800" b="0" i="0" u="none" strike="noStrike" kern="0" cap="none" spc="0" normalizeH="0" baseline="0" noProof="0">
                <a:ln>
                  <a:noFill/>
                </a:ln>
                <a:solidFill>
                  <a:srgbClr val="000000"/>
                </a:solidFill>
                <a:effectLst/>
                <a:uLnTx/>
                <a:uFillTx/>
                <a:latin typeface="Segoe UI"/>
                <a:ea typeface="+mn-ea"/>
                <a:cs typeface="+mn-cs"/>
              </a:rPr>
              <a:t> through industry specific pre-built connectors</a:t>
            </a:r>
          </a:p>
          <a:p>
            <a:pPr marL="342900" marR="0" lvl="0"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kumimoji="0" lang="en-US" sz="1800" b="0" i="0" u="none" strike="noStrike" kern="0" cap="none" spc="0" normalizeH="0" baseline="0" noProof="0">
                <a:ln>
                  <a:noFill/>
                </a:ln>
                <a:solidFill>
                  <a:srgbClr val="000000"/>
                </a:solidFill>
                <a:effectLst/>
                <a:uLnTx/>
                <a:uFillTx/>
                <a:latin typeface="Segoe UI"/>
                <a:ea typeface="+mn-ea"/>
                <a:cs typeface="+mn-cs"/>
              </a:rPr>
              <a:t>And by virtue of being able to e</a:t>
            </a:r>
            <a:r>
              <a:rPr kumimoji="0" lang="en-US" sz="1800" b="0" i="0" u="none" strike="noStrike" kern="0" cap="none" spc="0" normalizeH="0" baseline="0" noProof="0">
                <a:ln>
                  <a:noFill/>
                </a:ln>
                <a:solidFill>
                  <a:srgbClr val="000000"/>
                </a:solidFill>
                <a:effectLst/>
                <a:uLnTx/>
                <a:uFillTx/>
                <a:latin typeface="Segoe UI"/>
                <a:ea typeface="+mn-ea"/>
                <a:cs typeface="Segoe UI"/>
              </a:rPr>
              <a:t>xtend the platform, it allows for </a:t>
            </a:r>
            <a:r>
              <a:rPr kumimoji="0" lang="en-US" sz="1800" b="1" i="0" u="none" strike="noStrike" kern="0" cap="none" spc="0" normalizeH="0" baseline="0" noProof="0">
                <a:ln>
                  <a:noFill/>
                </a:ln>
                <a:solidFill>
                  <a:srgbClr val="000000"/>
                </a:solidFill>
                <a:effectLst/>
                <a:uLnTx/>
                <a:uFillTx/>
                <a:latin typeface="Segoe UI"/>
                <a:ea typeface="+mn-ea"/>
                <a:cs typeface="+mn-cs"/>
              </a:rPr>
              <a:t>Faster innovation</a:t>
            </a:r>
            <a:r>
              <a:rPr kumimoji="0" lang="en-US" sz="1800" b="0" i="0" u="none" strike="noStrike" kern="0" cap="none" spc="0" normalizeH="0" baseline="0" noProof="0">
                <a:ln>
                  <a:noFill/>
                </a:ln>
                <a:solidFill>
                  <a:srgbClr val="000000"/>
                </a:solidFill>
                <a:effectLst/>
                <a:uLnTx/>
                <a:uFillTx/>
                <a:latin typeface="Segoe UI"/>
                <a:ea typeface="+mn-ea"/>
                <a:cs typeface="Segoe UI"/>
              </a:rPr>
              <a:t> with additional solutions, analytics, and predictions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On the right, you can see retail banking elements that are part of our industry data model, such as customer schema, branch schema, and loan application schema. Within each of these schemas are defined tables, attributes and relationships. For example, within loan application schema, there are loan details, assets, liabilities, credit check, and more. We will cover them in detail as we go over the ER diagram later.</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2/22/2022 5:57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3775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r>
              <a:rPr lang="en-US"/>
              <a:t>The FSI data model is bifurcated into three layers – Financial services common data model, Retail banking core data model and the Loan onboarding data model. </a:t>
            </a:r>
          </a:p>
          <a:p>
            <a:r>
              <a:rPr lang="en-US"/>
              <a:t>Each of these data model layers are then leveraged in the solutions or capabilities that FSI includes. </a:t>
            </a:r>
          </a:p>
          <a:p>
            <a:r>
              <a:rPr lang="en-US"/>
              <a:t>Financial services common data model layer cuts across all solutions and you will see it show up accordingly &lt;here&gt;. Similarly, you can note that unified customer profile uses the financial services common data model </a:t>
            </a:r>
            <a:r>
              <a:rPr lang="en-US" err="1"/>
              <a:t>aswell</a:t>
            </a:r>
            <a:r>
              <a:rPr lang="en-US"/>
              <a:t> as the retail banking core data model underneath. And customer onboarding and collaboration manager are built atop financial services common data model and loan onboarding data model together. This information comes handy during implementation for identifying the solution dependency on the data model layers.</a:t>
            </a:r>
          </a:p>
        </p:txBody>
      </p:sp>
    </p:spTree>
    <p:extLst>
      <p:ext uri="{BB962C8B-B14F-4D97-AF65-F5344CB8AC3E}">
        <p14:creationId xmlns:p14="http://schemas.microsoft.com/office/powerpoint/2010/main" val="3660948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endParaRPr lang="en-US" b="0"/>
          </a:p>
          <a:p>
            <a:r>
              <a:rPr lang="en-US"/>
              <a:t>Now that we saw what exactly the FSI CDM comprises of, lets see how it positions itself in the overall Financial Services cloud.</a:t>
            </a:r>
            <a:endParaRPr lang="en-US" b="1"/>
          </a:p>
        </p:txBody>
      </p:sp>
    </p:spTree>
    <p:extLst>
      <p:ext uri="{BB962C8B-B14F-4D97-AF65-F5344CB8AC3E}">
        <p14:creationId xmlns:p14="http://schemas.microsoft.com/office/powerpoint/2010/main" val="4112308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24292E"/>
                </a:solidFill>
                <a:effectLst/>
                <a:latin typeface="-apple-system"/>
              </a:rPr>
              <a:t>The core data constructs, that is the data model for FSI lies in these layers &lt;point to red layer&gt;. It acts as the entry point for Banking core compute data that needs to be mapped to the FSI schema to be able to view the FSI experiences. This is also the connectivity point to non customer experience data that comes in from the analytical or intelligence based systems making it a true single ground for all engagement experiences. As long as the banking data is represented in the FSI data model format, the experiences such as Unified customer profile, Customer onboarding etc. light up on their own.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24292E"/>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24292E"/>
                </a:solidFill>
                <a:effectLst/>
                <a:latin typeface="-apple-system"/>
              </a:rPr>
              <a:t>Now we will have a look at the different data model layers and view the table structures beneath.</a:t>
            </a:r>
            <a:endParaRPr lang="en-US"/>
          </a:p>
          <a:p>
            <a:endParaRPr lang="en-IN"/>
          </a:p>
        </p:txBody>
      </p:sp>
      <p:sp>
        <p:nvSpPr>
          <p:cNvPr id="4" name="Slide Number Placeholder 3"/>
          <p:cNvSpPr>
            <a:spLocks noGrp="1"/>
          </p:cNvSpPr>
          <p:nvPr>
            <p:ph type="sldNum" sz="quarter" idx="5"/>
          </p:nvPr>
        </p:nvSpPr>
        <p:spPr/>
        <p:txBody>
          <a:bodyPr/>
          <a:lstStyle/>
          <a:p>
            <a:fld id="{9961B12A-2841-4577-8F7F-6D4FDAFB9263}" type="slidenum">
              <a:rPr lang="en-US" smtClean="0"/>
              <a:t>8</a:t>
            </a:fld>
            <a:endParaRPr lang="en-US"/>
          </a:p>
        </p:txBody>
      </p:sp>
    </p:spTree>
    <p:extLst>
      <p:ext uri="{BB962C8B-B14F-4D97-AF65-F5344CB8AC3E}">
        <p14:creationId xmlns:p14="http://schemas.microsoft.com/office/powerpoint/2010/main" val="2858531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961B12A-2841-4577-8F7F-6D4FDAFB9263}" type="slidenum">
              <a:rPr lang="en-US" smtClean="0"/>
              <a:t>9</a:t>
            </a:fld>
            <a:endParaRPr lang="en-US"/>
          </a:p>
        </p:txBody>
      </p:sp>
    </p:spTree>
    <p:extLst>
      <p:ext uri="{BB962C8B-B14F-4D97-AF65-F5344CB8AC3E}">
        <p14:creationId xmlns:p14="http://schemas.microsoft.com/office/powerpoint/2010/main" val="2330021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8.jpeg"/><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10.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3.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3.xml"/><Relationship Id="rId4" Type="http://schemas.openxmlformats.org/officeDocument/2006/relationships/image" Target="../media/image16.jpe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3.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3.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10.jpe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3.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3.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00CE1-74B4-4CD1-8192-BFC980E189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8DE9CE-253B-4E83-9B1C-3AE372357F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3AB5632-B3AD-4484-A230-69F0D8966189}"/>
              </a:ext>
            </a:extLst>
          </p:cNvPr>
          <p:cNvSpPr>
            <a:spLocks noGrp="1"/>
          </p:cNvSpPr>
          <p:nvPr>
            <p:ph type="dt" sz="half" idx="10"/>
          </p:nvPr>
        </p:nvSpPr>
        <p:spPr/>
        <p:txBody>
          <a:bodyPr/>
          <a:lstStyle/>
          <a:p>
            <a:fld id="{53532B36-4D0E-4A22-948B-F5B67CDA049A}" type="datetimeFigureOut">
              <a:rPr lang="en-US" smtClean="0"/>
              <a:t>2/22/2022</a:t>
            </a:fld>
            <a:endParaRPr lang="en-US"/>
          </a:p>
        </p:txBody>
      </p:sp>
      <p:sp>
        <p:nvSpPr>
          <p:cNvPr id="5" name="Footer Placeholder 4">
            <a:extLst>
              <a:ext uri="{FF2B5EF4-FFF2-40B4-BE49-F238E27FC236}">
                <a16:creationId xmlns:a16="http://schemas.microsoft.com/office/drawing/2014/main" id="{227F53CC-846D-4A8F-A154-1370A74079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39F387-09DD-448F-B318-F035E129A922}"/>
              </a:ext>
            </a:extLst>
          </p:cNvPr>
          <p:cNvSpPr>
            <a:spLocks noGrp="1"/>
          </p:cNvSpPr>
          <p:nvPr>
            <p:ph type="sldNum" sz="quarter" idx="12"/>
          </p:nvPr>
        </p:nvSpPr>
        <p:spPr/>
        <p:txBody>
          <a:bodyPr/>
          <a:lstStyle/>
          <a:p>
            <a:fld id="{425CABE8-93B0-4397-BEFD-ED93D3484246}" type="slidenum">
              <a:rPr lang="en-US" smtClean="0"/>
              <a:t>‹#›</a:t>
            </a:fld>
            <a:endParaRPr lang="en-US"/>
          </a:p>
        </p:txBody>
      </p:sp>
    </p:spTree>
    <p:extLst>
      <p:ext uri="{BB962C8B-B14F-4D97-AF65-F5344CB8AC3E}">
        <p14:creationId xmlns:p14="http://schemas.microsoft.com/office/powerpoint/2010/main" val="2069989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FF9C6-58EA-4303-93E2-C3AA54CB373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42108D-F99D-4002-9CE2-8A68F8994F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190178-303B-429A-BE78-D591D8BA0F26}"/>
              </a:ext>
            </a:extLst>
          </p:cNvPr>
          <p:cNvSpPr>
            <a:spLocks noGrp="1"/>
          </p:cNvSpPr>
          <p:nvPr>
            <p:ph type="dt" sz="half" idx="10"/>
          </p:nvPr>
        </p:nvSpPr>
        <p:spPr/>
        <p:txBody>
          <a:bodyPr/>
          <a:lstStyle/>
          <a:p>
            <a:fld id="{53532B36-4D0E-4A22-948B-F5B67CDA049A}" type="datetimeFigureOut">
              <a:rPr lang="en-US" smtClean="0"/>
              <a:t>2/22/2022</a:t>
            </a:fld>
            <a:endParaRPr lang="en-US"/>
          </a:p>
        </p:txBody>
      </p:sp>
      <p:sp>
        <p:nvSpPr>
          <p:cNvPr id="5" name="Footer Placeholder 4">
            <a:extLst>
              <a:ext uri="{FF2B5EF4-FFF2-40B4-BE49-F238E27FC236}">
                <a16:creationId xmlns:a16="http://schemas.microsoft.com/office/drawing/2014/main" id="{86CB5608-0668-47EC-A8ED-9553B87F96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35E9C6-5881-4FE0-BB42-D0C71EA3BB06}"/>
              </a:ext>
            </a:extLst>
          </p:cNvPr>
          <p:cNvSpPr>
            <a:spLocks noGrp="1"/>
          </p:cNvSpPr>
          <p:nvPr>
            <p:ph type="sldNum" sz="quarter" idx="12"/>
          </p:nvPr>
        </p:nvSpPr>
        <p:spPr/>
        <p:txBody>
          <a:bodyPr/>
          <a:lstStyle/>
          <a:p>
            <a:fld id="{425CABE8-93B0-4397-BEFD-ED93D3484246}" type="slidenum">
              <a:rPr lang="en-US" smtClean="0"/>
              <a:t>‹#›</a:t>
            </a:fld>
            <a:endParaRPr lang="en-US"/>
          </a:p>
        </p:txBody>
      </p:sp>
    </p:spTree>
    <p:extLst>
      <p:ext uri="{BB962C8B-B14F-4D97-AF65-F5344CB8AC3E}">
        <p14:creationId xmlns:p14="http://schemas.microsoft.com/office/powerpoint/2010/main" val="354138311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92056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16117716"/>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14639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7728065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79492640"/>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4083113952"/>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71168300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5965430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7740992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17531563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7CB25E-1F64-4295-9B11-1D156E7F3B3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07ED46E-0A56-45DE-AA65-A385602DB2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E14C9D-0A46-4C63-B55E-34CB256B4ECA}"/>
              </a:ext>
            </a:extLst>
          </p:cNvPr>
          <p:cNvSpPr>
            <a:spLocks noGrp="1"/>
          </p:cNvSpPr>
          <p:nvPr>
            <p:ph type="dt" sz="half" idx="10"/>
          </p:nvPr>
        </p:nvSpPr>
        <p:spPr/>
        <p:txBody>
          <a:bodyPr/>
          <a:lstStyle/>
          <a:p>
            <a:fld id="{53532B36-4D0E-4A22-948B-F5B67CDA049A}" type="datetimeFigureOut">
              <a:rPr lang="en-US" smtClean="0"/>
              <a:t>2/22/2022</a:t>
            </a:fld>
            <a:endParaRPr lang="en-US"/>
          </a:p>
        </p:txBody>
      </p:sp>
      <p:sp>
        <p:nvSpPr>
          <p:cNvPr id="5" name="Footer Placeholder 4">
            <a:extLst>
              <a:ext uri="{FF2B5EF4-FFF2-40B4-BE49-F238E27FC236}">
                <a16:creationId xmlns:a16="http://schemas.microsoft.com/office/drawing/2014/main" id="{29B4E794-D472-47AB-9F2C-FEE3B2B41F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1BA57B-1B4B-4905-8D25-256B9772BA1F}"/>
              </a:ext>
            </a:extLst>
          </p:cNvPr>
          <p:cNvSpPr>
            <a:spLocks noGrp="1"/>
          </p:cNvSpPr>
          <p:nvPr>
            <p:ph type="sldNum" sz="quarter" idx="12"/>
          </p:nvPr>
        </p:nvSpPr>
        <p:spPr/>
        <p:txBody>
          <a:bodyPr/>
          <a:lstStyle/>
          <a:p>
            <a:fld id="{425CABE8-93B0-4397-BEFD-ED93D3484246}" type="slidenum">
              <a:rPr lang="en-US" smtClean="0"/>
              <a:t>‹#›</a:t>
            </a:fld>
            <a:endParaRPr lang="en-US"/>
          </a:p>
        </p:txBody>
      </p:sp>
    </p:spTree>
    <p:extLst>
      <p:ext uri="{BB962C8B-B14F-4D97-AF65-F5344CB8AC3E}">
        <p14:creationId xmlns:p14="http://schemas.microsoft.com/office/powerpoint/2010/main" val="26051437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85702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0773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7039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230861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151359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699862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597311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613931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530646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0065216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AEB21-089A-493C-9806-1D70DE8790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80D03E4-B423-4C9F-8768-FAE7AA5910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443F7C-74F5-4F2B-BA06-E8DE4300CDCD}"/>
              </a:ext>
            </a:extLst>
          </p:cNvPr>
          <p:cNvSpPr>
            <a:spLocks noGrp="1"/>
          </p:cNvSpPr>
          <p:nvPr>
            <p:ph type="dt" sz="half" idx="10"/>
          </p:nvPr>
        </p:nvSpPr>
        <p:spPr/>
        <p:txBody>
          <a:bodyPr/>
          <a:lstStyle/>
          <a:p>
            <a:fld id="{69713F94-A9CD-44E4-95A7-F9DDD658EFE3}" type="datetimeFigureOut">
              <a:rPr lang="en-US" smtClean="0"/>
              <a:t>2/22/2022</a:t>
            </a:fld>
            <a:endParaRPr lang="en-US"/>
          </a:p>
        </p:txBody>
      </p:sp>
      <p:sp>
        <p:nvSpPr>
          <p:cNvPr id="5" name="Footer Placeholder 4">
            <a:extLst>
              <a:ext uri="{FF2B5EF4-FFF2-40B4-BE49-F238E27FC236}">
                <a16:creationId xmlns:a16="http://schemas.microsoft.com/office/drawing/2014/main" id="{DE088A8D-0595-4447-92C5-C8517AF0DC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ED1F9F-2496-4536-999C-B9DDAAB3CFAF}"/>
              </a:ext>
            </a:extLst>
          </p:cNvPr>
          <p:cNvSpPr>
            <a:spLocks noGrp="1"/>
          </p:cNvSpPr>
          <p:nvPr>
            <p:ph type="sldNum" sz="quarter" idx="12"/>
          </p:nvPr>
        </p:nvSpPr>
        <p:spPr/>
        <p:txBody>
          <a:bodyPr/>
          <a:lstStyle/>
          <a:p>
            <a:fld id="{27CEDA20-2400-4527-810E-A66DB8A1DA26}" type="slidenum">
              <a:rPr lang="en-US" smtClean="0"/>
              <a:t>‹#›</a:t>
            </a:fld>
            <a:endParaRPr lang="en-US"/>
          </a:p>
        </p:txBody>
      </p:sp>
    </p:spTree>
    <p:extLst>
      <p:ext uri="{BB962C8B-B14F-4D97-AF65-F5344CB8AC3E}">
        <p14:creationId xmlns:p14="http://schemas.microsoft.com/office/powerpoint/2010/main" val="322612546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6963080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0687096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6918972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6453149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43886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898216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172078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059298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766296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702810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99F24-5076-49B2-A1E8-F5B7704AF7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3D88E2-C02F-427C-8CDE-20B3F50B5CB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5DAECF-6852-42E3-84D3-2CBEE2AE33EF}"/>
              </a:ext>
            </a:extLst>
          </p:cNvPr>
          <p:cNvSpPr>
            <a:spLocks noGrp="1"/>
          </p:cNvSpPr>
          <p:nvPr>
            <p:ph type="dt" sz="half" idx="10"/>
          </p:nvPr>
        </p:nvSpPr>
        <p:spPr/>
        <p:txBody>
          <a:bodyPr/>
          <a:lstStyle/>
          <a:p>
            <a:fld id="{69713F94-A9CD-44E4-95A7-F9DDD658EFE3}" type="datetimeFigureOut">
              <a:rPr lang="en-US" smtClean="0"/>
              <a:t>2/22/2022</a:t>
            </a:fld>
            <a:endParaRPr lang="en-US"/>
          </a:p>
        </p:txBody>
      </p:sp>
      <p:sp>
        <p:nvSpPr>
          <p:cNvPr id="5" name="Footer Placeholder 4">
            <a:extLst>
              <a:ext uri="{FF2B5EF4-FFF2-40B4-BE49-F238E27FC236}">
                <a16:creationId xmlns:a16="http://schemas.microsoft.com/office/drawing/2014/main" id="{78A20373-62F0-4FE9-AF0B-805E4ABE4D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229463-6BC6-4F62-918E-238851F75862}"/>
              </a:ext>
            </a:extLst>
          </p:cNvPr>
          <p:cNvSpPr>
            <a:spLocks noGrp="1"/>
          </p:cNvSpPr>
          <p:nvPr>
            <p:ph type="sldNum" sz="quarter" idx="12"/>
          </p:nvPr>
        </p:nvSpPr>
        <p:spPr/>
        <p:txBody>
          <a:bodyPr/>
          <a:lstStyle/>
          <a:p>
            <a:fld id="{27CEDA20-2400-4527-810E-A66DB8A1DA26}" type="slidenum">
              <a:rPr lang="en-US" smtClean="0"/>
              <a:t>‹#›</a:t>
            </a:fld>
            <a:endParaRPr lang="en-US"/>
          </a:p>
        </p:txBody>
      </p:sp>
    </p:spTree>
    <p:extLst>
      <p:ext uri="{BB962C8B-B14F-4D97-AF65-F5344CB8AC3E}">
        <p14:creationId xmlns:p14="http://schemas.microsoft.com/office/powerpoint/2010/main" val="345975407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449619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2420368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9415427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66808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89630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40939430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69973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953064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Title Only (Cente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9" name="Slide Number Placeholder 3">
            <a:extLst>
              <a:ext uri="{FF2B5EF4-FFF2-40B4-BE49-F238E27FC236}">
                <a16:creationId xmlns:a16="http://schemas.microsoft.com/office/drawing/2014/main" id="{8C3C37BD-8060-435F-A1AE-EB31E568455A}"/>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9550128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953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9458389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1A3A2-C20E-4A03-8E53-A9E2C846101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464616F-7A40-41E8-A3DE-F445FF159A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6902698-8806-4C67-9A4F-AC6751A0C1BD}"/>
              </a:ext>
            </a:extLst>
          </p:cNvPr>
          <p:cNvSpPr>
            <a:spLocks noGrp="1"/>
          </p:cNvSpPr>
          <p:nvPr>
            <p:ph type="dt" sz="half" idx="10"/>
          </p:nvPr>
        </p:nvSpPr>
        <p:spPr/>
        <p:txBody>
          <a:bodyPr/>
          <a:lstStyle/>
          <a:p>
            <a:fld id="{69713F94-A9CD-44E4-95A7-F9DDD658EFE3}" type="datetimeFigureOut">
              <a:rPr lang="en-US" smtClean="0"/>
              <a:t>2/22/2022</a:t>
            </a:fld>
            <a:endParaRPr lang="en-US"/>
          </a:p>
        </p:txBody>
      </p:sp>
      <p:sp>
        <p:nvSpPr>
          <p:cNvPr id="5" name="Footer Placeholder 4">
            <a:extLst>
              <a:ext uri="{FF2B5EF4-FFF2-40B4-BE49-F238E27FC236}">
                <a16:creationId xmlns:a16="http://schemas.microsoft.com/office/drawing/2014/main" id="{9317AFEB-CC3A-443C-93DC-F01BEDB0EA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7775B9-A485-4109-AC6B-7664A5469482}"/>
              </a:ext>
            </a:extLst>
          </p:cNvPr>
          <p:cNvSpPr>
            <a:spLocks noGrp="1"/>
          </p:cNvSpPr>
          <p:nvPr>
            <p:ph type="sldNum" sz="quarter" idx="12"/>
          </p:nvPr>
        </p:nvSpPr>
        <p:spPr/>
        <p:txBody>
          <a:bodyPr/>
          <a:lstStyle/>
          <a:p>
            <a:fld id="{27CEDA20-2400-4527-810E-A66DB8A1DA26}" type="slidenum">
              <a:rPr lang="en-US" smtClean="0"/>
              <a:t>‹#›</a:t>
            </a:fld>
            <a:endParaRPr lang="en-US"/>
          </a:p>
        </p:txBody>
      </p:sp>
    </p:spTree>
    <p:extLst>
      <p:ext uri="{BB962C8B-B14F-4D97-AF65-F5344CB8AC3E}">
        <p14:creationId xmlns:p14="http://schemas.microsoft.com/office/powerpoint/2010/main" val="38648816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47FC690-F940-45D5-B032-6A9EB66031CE}"/>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5334000" y="1"/>
            <a:ext cx="6858000" cy="6857515"/>
          </a:xfrm>
          <a:custGeom>
            <a:avLst/>
            <a:gdLst>
              <a:gd name="connsiteX0" fmla="*/ 0 w 6858000"/>
              <a:gd name="connsiteY0" fmla="*/ 0 h 6857515"/>
              <a:gd name="connsiteX1" fmla="*/ 6858000 w 6858000"/>
              <a:gd name="connsiteY1" fmla="*/ 0 h 6857515"/>
              <a:gd name="connsiteX2" fmla="*/ 6858000 w 6858000"/>
              <a:gd name="connsiteY2" fmla="*/ 6857515 h 6857515"/>
              <a:gd name="connsiteX3" fmla="*/ 0 w 6858000"/>
              <a:gd name="connsiteY3" fmla="*/ 6857515 h 6857515"/>
            </a:gdLst>
            <a:ahLst/>
            <a:cxnLst>
              <a:cxn ang="0">
                <a:pos x="connsiteX0" y="connsiteY0"/>
              </a:cxn>
              <a:cxn ang="0">
                <a:pos x="connsiteX1" y="connsiteY1"/>
              </a:cxn>
              <a:cxn ang="0">
                <a:pos x="connsiteX2" y="connsiteY2"/>
              </a:cxn>
              <a:cxn ang="0">
                <a:pos x="connsiteX3" y="connsiteY3"/>
              </a:cxn>
            </a:cxnLst>
            <a:rect l="l" t="t" r="r" b="b"/>
            <a:pathLst>
              <a:path w="6858000" h="6857515">
                <a:moveTo>
                  <a:pt x="0" y="0"/>
                </a:moveTo>
                <a:lnTo>
                  <a:pt x="6858000" y="0"/>
                </a:lnTo>
                <a:lnTo>
                  <a:pt x="6858000" y="6857515"/>
                </a:lnTo>
                <a:lnTo>
                  <a:pt x="0" y="6857515"/>
                </a:lnTo>
                <a:close/>
              </a:path>
            </a:pathLst>
          </a:custGeom>
        </p:spPr>
      </p:pic>
    </p:spTree>
    <p:extLst>
      <p:ext uri="{BB962C8B-B14F-4D97-AF65-F5344CB8AC3E}">
        <p14:creationId xmlns:p14="http://schemas.microsoft.com/office/powerpoint/2010/main" val="30190865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Title square photo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15702"/>
          <a:stretch/>
        </p:blipFill>
        <p:spPr bwMode="black">
          <a:xfrm>
            <a:off x="584201" y="585788"/>
            <a:ext cx="1397000" cy="338554"/>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descr="one man and two women with hard hats reviewing a Surface computer">
            <a:extLst>
              <a:ext uri="{FF2B5EF4-FFF2-40B4-BE49-F238E27FC236}">
                <a16:creationId xmlns:a16="http://schemas.microsoft.com/office/drawing/2014/main" id="{A6BAEDD7-9476-4425-A65F-0E9362C545F0}"/>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022932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080624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953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41261542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07332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484770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008545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92509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274859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8617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65F9-3CDA-4D83-B4DE-BD134B66E9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18B895-D7B8-4AC1-A3D5-024CC9C40B4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1DEE3D-3E7B-4DAF-802D-B00BB71CD11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120DF22-9560-430D-80D5-3968A20D0C52}"/>
              </a:ext>
            </a:extLst>
          </p:cNvPr>
          <p:cNvSpPr>
            <a:spLocks noGrp="1"/>
          </p:cNvSpPr>
          <p:nvPr>
            <p:ph type="dt" sz="half" idx="10"/>
          </p:nvPr>
        </p:nvSpPr>
        <p:spPr/>
        <p:txBody>
          <a:bodyPr/>
          <a:lstStyle/>
          <a:p>
            <a:fld id="{69713F94-A9CD-44E4-95A7-F9DDD658EFE3}" type="datetimeFigureOut">
              <a:rPr lang="en-US" smtClean="0"/>
              <a:t>2/22/2022</a:t>
            </a:fld>
            <a:endParaRPr lang="en-US"/>
          </a:p>
        </p:txBody>
      </p:sp>
      <p:sp>
        <p:nvSpPr>
          <p:cNvPr id="6" name="Footer Placeholder 5">
            <a:extLst>
              <a:ext uri="{FF2B5EF4-FFF2-40B4-BE49-F238E27FC236}">
                <a16:creationId xmlns:a16="http://schemas.microsoft.com/office/drawing/2014/main" id="{350EE0D6-6725-49DE-9C69-87CB2DC293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B2A1C6-BC6D-4287-BFC4-E4F6D7F21E70}"/>
              </a:ext>
            </a:extLst>
          </p:cNvPr>
          <p:cNvSpPr>
            <a:spLocks noGrp="1"/>
          </p:cNvSpPr>
          <p:nvPr>
            <p:ph type="sldNum" sz="quarter" idx="12"/>
          </p:nvPr>
        </p:nvSpPr>
        <p:spPr/>
        <p:txBody>
          <a:bodyPr/>
          <a:lstStyle/>
          <a:p>
            <a:fld id="{27CEDA20-2400-4527-810E-A66DB8A1DA26}" type="slidenum">
              <a:rPr lang="en-US" smtClean="0"/>
              <a:t>‹#›</a:t>
            </a:fld>
            <a:endParaRPr lang="en-US"/>
          </a:p>
        </p:txBody>
      </p:sp>
    </p:spTree>
    <p:extLst>
      <p:ext uri="{BB962C8B-B14F-4D97-AF65-F5344CB8AC3E}">
        <p14:creationId xmlns:p14="http://schemas.microsoft.com/office/powerpoint/2010/main" val="255901362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extLst>
                <a:ext uri="{28A0092B-C50C-407E-A947-70E740481C1C}">
                  <a14:useLocalDpi xmlns:a14="http://schemas.microsoft.com/office/drawing/2010/main" val="0"/>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extLst>
                <a:ext uri="{28A0092B-C50C-407E-A947-70E740481C1C}">
                  <a14:useLocalDpi xmlns:a14="http://schemas.microsoft.com/office/drawing/2010/main" val="0"/>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998501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087179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931298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5687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34860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50979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50304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179563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671849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81790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A17C-D71E-4F52-9927-1346AB09463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6D3AB14-6332-4DB1-A763-941A3995CA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8E4C91A-7236-4BDB-81E5-64C796B4961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49225D-30C5-4D64-BC92-51422EC96D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BE03609-2908-4E6A-B411-5DDD6FCB5D9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A93E50-2CB4-4CA3-9ECF-7CC7F7C8D9EB}"/>
              </a:ext>
            </a:extLst>
          </p:cNvPr>
          <p:cNvSpPr>
            <a:spLocks noGrp="1"/>
          </p:cNvSpPr>
          <p:nvPr>
            <p:ph type="dt" sz="half" idx="10"/>
          </p:nvPr>
        </p:nvSpPr>
        <p:spPr/>
        <p:txBody>
          <a:bodyPr/>
          <a:lstStyle/>
          <a:p>
            <a:fld id="{69713F94-A9CD-44E4-95A7-F9DDD658EFE3}" type="datetimeFigureOut">
              <a:rPr lang="en-US" smtClean="0"/>
              <a:t>2/22/2022</a:t>
            </a:fld>
            <a:endParaRPr lang="en-US"/>
          </a:p>
        </p:txBody>
      </p:sp>
      <p:sp>
        <p:nvSpPr>
          <p:cNvPr id="8" name="Footer Placeholder 7">
            <a:extLst>
              <a:ext uri="{FF2B5EF4-FFF2-40B4-BE49-F238E27FC236}">
                <a16:creationId xmlns:a16="http://schemas.microsoft.com/office/drawing/2014/main" id="{9A11352D-EDAA-4FF6-8128-8F7FA726C2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067975-1065-4A2B-B45C-BC9800BFDC9F}"/>
              </a:ext>
            </a:extLst>
          </p:cNvPr>
          <p:cNvSpPr>
            <a:spLocks noGrp="1"/>
          </p:cNvSpPr>
          <p:nvPr>
            <p:ph type="sldNum" sz="quarter" idx="12"/>
          </p:nvPr>
        </p:nvSpPr>
        <p:spPr/>
        <p:txBody>
          <a:bodyPr/>
          <a:lstStyle/>
          <a:p>
            <a:fld id="{27CEDA20-2400-4527-810E-A66DB8A1DA26}" type="slidenum">
              <a:rPr lang="en-US" smtClean="0"/>
              <a:t>‹#›</a:t>
            </a:fld>
            <a:endParaRPr lang="en-US"/>
          </a:p>
        </p:txBody>
      </p:sp>
    </p:spTree>
    <p:extLst>
      <p:ext uri="{BB962C8B-B14F-4D97-AF65-F5344CB8AC3E}">
        <p14:creationId xmlns:p14="http://schemas.microsoft.com/office/powerpoint/2010/main" val="96472880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3937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31115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91919"/>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9B7CA3D8-8EC2-4E20-955C-A95CB279C9C7}"/>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522583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ck Notes slide Layout">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825015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5"/>
            <a:ext cx="9609045" cy="1722908"/>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3033469"/>
            <a:ext cx="9630389" cy="824072"/>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424574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2384158"/>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itle Only 1">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5" name="Title 1">
            <a:extLst>
              <a:ext uri="{FF2B5EF4-FFF2-40B4-BE49-F238E27FC236}">
                <a16:creationId xmlns:a16="http://schemas.microsoft.com/office/drawing/2014/main" id="{9B327D0C-577C-1F42-8E2E-6554C6B97492}"/>
              </a:ext>
            </a:extLst>
          </p:cNvPr>
          <p:cNvSpPr>
            <a:spLocks noGrp="1"/>
          </p:cNvSpPr>
          <p:nvPr>
            <p:ph type="title" hasCustomPrompt="1"/>
          </p:nvPr>
        </p:nvSpPr>
        <p:spPr>
          <a:xfrm>
            <a:off x="455997" y="440497"/>
            <a:ext cx="11306469" cy="501197"/>
          </a:xfrm>
          <a:prstGeom prst="rect">
            <a:avLst/>
          </a:prstGeom>
        </p:spPr>
        <p:txBody>
          <a:bodyPr wrap="square" lIns="0" tIns="0" rIns="0" bIns="0" anchor="b" anchorCtr="0">
            <a:noAutofit/>
          </a:bodyPr>
          <a:lstStyle>
            <a:lvl1pPr>
              <a:lnSpc>
                <a:spcPts val="3136"/>
              </a:lnSpc>
              <a:defRPr sz="2745">
                <a:solidFill>
                  <a:schemeClr val="tx1"/>
                </a:solidFill>
              </a:defRPr>
            </a:lvl1pPr>
          </a:lstStyle>
          <a:p>
            <a:r>
              <a:rPr lang="en-US"/>
              <a:t>Heading Segoe UI </a:t>
            </a:r>
            <a:r>
              <a:rPr lang="en-US" err="1"/>
              <a:t>Semibold</a:t>
            </a:r>
            <a:r>
              <a:rPr lang="en-US"/>
              <a:t> 28/32</a:t>
            </a:r>
          </a:p>
        </p:txBody>
      </p:sp>
    </p:spTree>
    <p:extLst>
      <p:ext uri="{BB962C8B-B14F-4D97-AF65-F5344CB8AC3E}">
        <p14:creationId xmlns:p14="http://schemas.microsoft.com/office/powerpoint/2010/main" val="1457645933"/>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1A1A1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gray - EMF">
            <a:extLst>
              <a:ext uri="{FF2B5EF4-FFF2-40B4-BE49-F238E27FC236}">
                <a16:creationId xmlns:a16="http://schemas.microsoft.com/office/drawing/2014/main" id="{8F86527F-B7BB-AF49-9D34-D1BF54FEAE0D}"/>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black">
          <a:xfrm>
            <a:off x="283297" y="281709"/>
            <a:ext cx="2440148" cy="902854"/>
          </a:xfrm>
          <a:prstGeom prst="rect">
            <a:avLst/>
          </a:prstGeom>
        </p:spPr>
      </p:pic>
      <p:pic>
        <p:nvPicPr>
          <p:cNvPr id="7" name="Picture 6">
            <a:extLst>
              <a:ext uri="{FF2B5EF4-FFF2-40B4-BE49-F238E27FC236}">
                <a16:creationId xmlns:a16="http://schemas.microsoft.com/office/drawing/2014/main" id="{5EE30564-C64B-8E46-9139-9003B0DD2FEA}"/>
              </a:ext>
            </a:extLst>
          </p:cNvPr>
          <p:cNvPicPr>
            <a:picLocks noChangeAspect="1"/>
          </p:cNvPicPr>
          <p:nvPr userDrawn="1"/>
        </p:nvPicPr>
        <p:blipFill rotWithShape="1">
          <a:blip r:embed="rId3" cstate="email">
            <a:extLst>
              <a:ext uri="{28A0092B-C50C-407E-A947-70E740481C1C}">
                <a14:useLocalDpi xmlns:a14="http://schemas.microsoft.com/office/drawing/2010/main" val="0"/>
              </a:ext>
            </a:extLst>
          </a:blip>
          <a:srcRect/>
          <a:stretch/>
        </p:blipFill>
        <p:spPr>
          <a:xfrm>
            <a:off x="5343525" y="0"/>
            <a:ext cx="6848475" cy="6858000"/>
          </a:xfrm>
          <a:prstGeom prst="rect">
            <a:avLst/>
          </a:prstGeom>
        </p:spPr>
      </p:pic>
    </p:spTree>
    <p:extLst>
      <p:ext uri="{BB962C8B-B14F-4D97-AF65-F5344CB8AC3E}">
        <p14:creationId xmlns:p14="http://schemas.microsoft.com/office/powerpoint/2010/main" val="17298690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8" name="Picture 7" descr="Healthcare professionals during a meeting at the hospital Healthcare professionals during a meeting at the hospital - High angle view A Helping Hand Stock Photo">
            <a:extLst>
              <a:ext uri="{FF2B5EF4-FFF2-40B4-BE49-F238E27FC236}">
                <a16:creationId xmlns:a16="http://schemas.microsoft.com/office/drawing/2014/main" id="{E53A5761-5093-4738-9919-225AC18E6FC1}"/>
              </a:ext>
            </a:extLst>
          </p:cNvPr>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a:stretch/>
        </p:blipFill>
        <p:spPr bwMode="auto">
          <a:xfrm>
            <a:off x="5343525" y="0"/>
            <a:ext cx="6848476" cy="6858000"/>
          </a:xfrm>
          <a:custGeom>
            <a:avLst/>
            <a:gdLst>
              <a:gd name="connsiteX0" fmla="*/ 0 w 6848476"/>
              <a:gd name="connsiteY0" fmla="*/ 0 h 6858000"/>
              <a:gd name="connsiteX1" fmla="*/ 6848476 w 6848476"/>
              <a:gd name="connsiteY1" fmla="*/ 0 h 6858000"/>
              <a:gd name="connsiteX2" fmla="*/ 6848476 w 6848476"/>
              <a:gd name="connsiteY2" fmla="*/ 6858000 h 6858000"/>
              <a:gd name="connsiteX3" fmla="*/ 0 w 68484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48476" h="6858000">
                <a:moveTo>
                  <a:pt x="0" y="0"/>
                </a:moveTo>
                <a:lnTo>
                  <a:pt x="6848476" y="0"/>
                </a:lnTo>
                <a:lnTo>
                  <a:pt x="6848476" y="6858000"/>
                </a:lnTo>
                <a:lnTo>
                  <a:pt x="0" y="6858000"/>
                </a:lnTo>
                <a:close/>
              </a:path>
            </a:pathLst>
          </a:cu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defRPr sz="3200">
                <a:solidFill>
                  <a:srgbClr val="00000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rgbClr val="000000"/>
                </a:solidFill>
                <a:latin typeface="+mn-lt"/>
                <a:cs typeface="Segoe UI" panose="020B0502040204020203" pitchFamily="34" charset="0"/>
              </a:defRPr>
            </a:lvl1pPr>
          </a:lstStyle>
          <a:p>
            <a:pPr lvl="0"/>
            <a:r>
              <a:rPr lang="en-US"/>
              <a:t>Speaker name or subtitle</a:t>
            </a:r>
          </a:p>
        </p:txBody>
      </p:sp>
      <p:pic>
        <p:nvPicPr>
          <p:cNvPr id="6" name="MS logo gray - EMF">
            <a:extLst>
              <a:ext uri="{FF2B5EF4-FFF2-40B4-BE49-F238E27FC236}">
                <a16:creationId xmlns:a16="http://schemas.microsoft.com/office/drawing/2014/main" id="{DBA914E4-44EB-1640-BCC3-F4246F350969}"/>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black">
          <a:xfrm>
            <a:off x="283297" y="281709"/>
            <a:ext cx="2440148" cy="902855"/>
          </a:xfrm>
          <a:prstGeom prst="rect">
            <a:avLst/>
          </a:prstGeom>
        </p:spPr>
      </p:pic>
    </p:spTree>
    <p:extLst>
      <p:ext uri="{BB962C8B-B14F-4D97-AF65-F5344CB8AC3E}">
        <p14:creationId xmlns:p14="http://schemas.microsoft.com/office/powerpoint/2010/main" val="1957512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accent3"/>
                </a:solidFill>
                <a:latin typeface="+mn-lt"/>
                <a:cs typeface="Segoe UI" panose="020B0502040204020203" pitchFamily="34" charset="0"/>
              </a:defRPr>
            </a:lvl1pPr>
          </a:lstStyle>
          <a:p>
            <a:pPr lvl="0"/>
            <a:r>
              <a:rPr lang="en-US"/>
              <a:t>Speaker name or subtitle text</a:t>
            </a:r>
          </a:p>
        </p:txBody>
      </p:sp>
      <p:pic>
        <p:nvPicPr>
          <p:cNvPr id="6" name="MS logo gray - EMF">
            <a:extLst>
              <a:ext uri="{FF2B5EF4-FFF2-40B4-BE49-F238E27FC236}">
                <a16:creationId xmlns:a16="http://schemas.microsoft.com/office/drawing/2014/main" id="{D41543F4-CE18-594C-A501-0968DD537C55}"/>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39456112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F5561-F85F-4B73-8447-003E428476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44E4EE-0E0C-4D43-986D-F5418576531E}"/>
              </a:ext>
            </a:extLst>
          </p:cNvPr>
          <p:cNvSpPr>
            <a:spLocks noGrp="1"/>
          </p:cNvSpPr>
          <p:nvPr>
            <p:ph type="dt" sz="half" idx="10"/>
          </p:nvPr>
        </p:nvSpPr>
        <p:spPr/>
        <p:txBody>
          <a:bodyPr/>
          <a:lstStyle/>
          <a:p>
            <a:fld id="{69713F94-A9CD-44E4-95A7-F9DDD658EFE3}" type="datetimeFigureOut">
              <a:rPr lang="en-US" smtClean="0"/>
              <a:t>2/22/2022</a:t>
            </a:fld>
            <a:endParaRPr lang="en-US"/>
          </a:p>
        </p:txBody>
      </p:sp>
      <p:sp>
        <p:nvSpPr>
          <p:cNvPr id="4" name="Footer Placeholder 3">
            <a:extLst>
              <a:ext uri="{FF2B5EF4-FFF2-40B4-BE49-F238E27FC236}">
                <a16:creationId xmlns:a16="http://schemas.microsoft.com/office/drawing/2014/main" id="{AE25009D-2F34-4836-9346-B45838BAD1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7F5E64-E2AC-49BC-98CE-BDF97DC316B2}"/>
              </a:ext>
            </a:extLst>
          </p:cNvPr>
          <p:cNvSpPr>
            <a:spLocks noGrp="1"/>
          </p:cNvSpPr>
          <p:nvPr>
            <p:ph type="sldNum" sz="quarter" idx="12"/>
          </p:nvPr>
        </p:nvSpPr>
        <p:spPr/>
        <p:txBody>
          <a:bodyPr/>
          <a:lstStyle/>
          <a:p>
            <a:fld id="{27CEDA20-2400-4527-810E-A66DB8A1DA26}" type="slidenum">
              <a:rPr lang="en-US" smtClean="0"/>
              <a:t>‹#›</a:t>
            </a:fld>
            <a:endParaRPr lang="en-US"/>
          </a:p>
        </p:txBody>
      </p:sp>
    </p:spTree>
    <p:extLst>
      <p:ext uri="{BB962C8B-B14F-4D97-AF65-F5344CB8AC3E}">
        <p14:creationId xmlns:p14="http://schemas.microsoft.com/office/powerpoint/2010/main" val="288375852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bg1">
            <a:lumMod val="95000"/>
          </a:schemeClr>
        </a:solidFill>
        <a:effectLst/>
      </p:bgPr>
    </p:bg>
    <p:spTree>
      <p:nvGrpSpPr>
        <p:cNvPr id="1" name=""/>
        <p:cNvGrpSpPr/>
        <p:nvPr/>
      </p:nvGrpSpPr>
      <p:grpSpPr>
        <a:xfrm>
          <a:off x="0" y="0"/>
          <a:ext cx="0" cy="0"/>
          <a:chOff x="0" y="0"/>
          <a:chExt cx="0" cy="0"/>
        </a:xfrm>
      </p:grpSpPr>
      <p:pic>
        <p:nvPicPr>
          <p:cNvPr id="6" name="MS logo gray - EMF">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black">
          <a:xfrm>
            <a:off x="283297" y="281709"/>
            <a:ext cx="2440148" cy="902855"/>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000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rgbClr val="000000"/>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035462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2E1E1D-F8EE-C240-9AB2-FB6268723E08}"/>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084064" cy="246221"/>
          </a:xfrm>
          <a:noFill/>
        </p:spPr>
        <p:txBody>
          <a:bodyPr wrap="square" lIns="0" tIns="0" rIns="0" bIns="0">
            <a:spAutoFit/>
          </a:bodyPr>
          <a:lstStyle>
            <a:lvl1pPr marL="0" indent="0">
              <a:spcBef>
                <a:spcPts val="0"/>
              </a:spcBef>
              <a:buNone/>
              <a:defRPr sz="16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C4B60698-9D0C-2245-AB54-408320A04694}"/>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black">
          <a:xfrm>
            <a:off x="283297" y="281709"/>
            <a:ext cx="2440148" cy="902855"/>
          </a:xfrm>
          <a:prstGeom prst="rect">
            <a:avLst/>
          </a:prstGeom>
        </p:spPr>
      </p:pic>
    </p:spTree>
    <p:extLst>
      <p:ext uri="{BB962C8B-B14F-4D97-AF65-F5344CB8AC3E}">
        <p14:creationId xmlns:p14="http://schemas.microsoft.com/office/powerpoint/2010/main" val="103286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Title Slide wiith photo_black tex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2E1E1D-F8EE-C240-9AB2-FB6268723E08}"/>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192001" cy="6858001"/>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084064"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6" name="MS logo gray - EMF">
            <a:extLst>
              <a:ext uri="{FF2B5EF4-FFF2-40B4-BE49-F238E27FC236}">
                <a16:creationId xmlns:a16="http://schemas.microsoft.com/office/drawing/2014/main" id="{1A0A0744-85F1-0F43-8CD0-F540C13B0A75}"/>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597498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99E035-8F3C-C54D-844B-D184582FA580}"/>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084064" cy="246221"/>
          </a:xfrm>
          <a:noFill/>
        </p:spPr>
        <p:txBody>
          <a:bodyPr wrap="square" lIns="0" tIns="0" rIns="0" bIns="0">
            <a:spAutoFit/>
          </a:bodyPr>
          <a:lstStyle>
            <a:lvl1pPr marL="0" indent="0">
              <a:spcBef>
                <a:spcPts val="0"/>
              </a:spcBef>
              <a:buNone/>
              <a:defRPr sz="16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19A64866-81C9-F346-A699-D5FE5F629732}"/>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24461670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99E035-8F3C-C54D-844B-D184582FA580}"/>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084064" cy="246221"/>
          </a:xfrm>
          <a:noFill/>
        </p:spPr>
        <p:txBody>
          <a:bodyPr wrap="square" lIns="0" tIns="0" rIns="0" bIns="0">
            <a:spAutoFit/>
          </a:bodyPr>
          <a:lstStyle>
            <a:lvl1pPr marL="0" indent="0">
              <a:spcBef>
                <a:spcPts val="0"/>
              </a:spcBef>
              <a:buNone/>
              <a:defRPr sz="16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19A64866-81C9-F346-A699-D5FE5F629732}"/>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2406139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4"/>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083374"/>
          </a:xfrm>
        </p:spPr>
        <p:txBody>
          <a:bodyPr wrap="square">
            <a:spAutoFit/>
          </a:bodyPr>
          <a:lstStyle>
            <a:lvl1pPr marL="0" indent="0">
              <a:buNone/>
              <a:defRPr sz="2000" b="0" i="0">
                <a:solidFill>
                  <a:srgbClr val="000000"/>
                </a:solidFill>
                <a:latin typeface="+mn-lt"/>
                <a:cs typeface="Segoe UI" panose="020B0502040204020203" pitchFamily="34" charset="0"/>
              </a:defRPr>
            </a:lvl1pPr>
            <a:lvl2pPr marL="228600" indent="0">
              <a:buNone/>
              <a:defRPr sz="1600">
                <a:solidFill>
                  <a:srgbClr val="000000"/>
                </a:solidFill>
              </a:defRPr>
            </a:lvl2pPr>
            <a:lvl3pPr marL="457200" indent="0">
              <a:buNone/>
              <a:defRPr sz="1400">
                <a:solidFill>
                  <a:srgbClr val="000000"/>
                </a:solidFill>
              </a:defRPr>
            </a:lvl3pPr>
            <a:lvl4pPr marL="685800" indent="0">
              <a:buNone/>
              <a:defRPr sz="1200">
                <a:solidFill>
                  <a:srgbClr val="000000"/>
                </a:solidFill>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021001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5"/>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268039"/>
          </a:xfrm>
        </p:spPr>
        <p:txBody>
          <a:bodyPr/>
          <a:lstStyle>
            <a:lvl1pPr>
              <a:defRPr sz="2000">
                <a:solidFill>
                  <a:srgbClr val="000000"/>
                </a:solidFill>
                <a:latin typeface="+mn-lt"/>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0243940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4"/>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268039"/>
          </a:xfrm>
        </p:spPr>
        <p:txBody>
          <a:bodyPr wrap="square">
            <a:spAutoFit/>
          </a:bodyPr>
          <a:lstStyle>
            <a:lvl1pPr marL="0" indent="0">
              <a:spcBef>
                <a:spcPts val="1224"/>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1600" b="0">
                <a:solidFill>
                  <a:srgbClr val="000000"/>
                </a:solidFill>
              </a:defRPr>
            </a:lvl2pPr>
            <a:lvl3pPr marL="450850" indent="0">
              <a:buFont typeface="Wingdings" panose="05000000000000000000" pitchFamily="2" charset="2"/>
              <a:buNone/>
              <a:tabLst/>
              <a:defRPr sz="1400" b="0">
                <a:solidFill>
                  <a:srgbClr val="000000"/>
                </a:solidFill>
              </a:defRPr>
            </a:lvl3pPr>
            <a:lvl4pPr marL="652462" indent="0">
              <a:buFont typeface="Wingdings" panose="05000000000000000000" pitchFamily="2" charset="2"/>
              <a:buNone/>
              <a:defRPr sz="1200" b="0">
                <a:solidFill>
                  <a:srgbClr val="000000"/>
                </a:solidFill>
              </a:defRPr>
            </a:lvl4pPr>
            <a:lvl5pPr marL="854075"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268039"/>
          </a:xfrm>
        </p:spPr>
        <p:txBody>
          <a:bodyPr wrap="square">
            <a:spAutoFit/>
          </a:bodyPr>
          <a:lstStyle>
            <a:lvl1pPr marL="0" indent="0">
              <a:spcBef>
                <a:spcPts val="1224"/>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1600" b="0">
                <a:solidFill>
                  <a:srgbClr val="000000"/>
                </a:solidFill>
              </a:defRPr>
            </a:lvl2pPr>
            <a:lvl3pPr marL="450850" indent="0">
              <a:buFont typeface="Wingdings" panose="05000000000000000000" pitchFamily="2" charset="2"/>
              <a:buNone/>
              <a:tabLst/>
              <a:defRPr sz="1400" b="0">
                <a:solidFill>
                  <a:srgbClr val="000000"/>
                </a:solidFill>
              </a:defRPr>
            </a:lvl3pPr>
            <a:lvl4pPr marL="652462" indent="0">
              <a:buFont typeface="Wingdings" panose="05000000000000000000" pitchFamily="2" charset="2"/>
              <a:buNone/>
              <a:defRPr sz="1200" b="0">
                <a:solidFill>
                  <a:srgbClr val="000000"/>
                </a:solidFill>
              </a:defRPr>
            </a:lvl4pPr>
            <a:lvl5pPr marL="854075"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3105706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1"/>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p:spPr>
        <p:txBody>
          <a:bodyPr wrap="square">
            <a:spAutoFit/>
          </a:bodyPr>
          <a:lstStyle>
            <a:lvl1pPr marL="231775" indent="-231775">
              <a:spcBef>
                <a:spcPts val="1224"/>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7038" indent="-171450">
              <a:buFont typeface="Wingdings" panose="05000000000000000000" pitchFamily="2" charset="2"/>
              <a:buChar char=""/>
              <a:defRPr sz="1600" b="0">
                <a:solidFill>
                  <a:srgbClr val="000000"/>
                </a:solidFill>
              </a:defRPr>
            </a:lvl2pPr>
            <a:lvl3pPr marL="639763" indent="-188913">
              <a:buFont typeface="Wingdings" panose="05000000000000000000" pitchFamily="2" charset="2"/>
              <a:buChar char=""/>
              <a:tabLst/>
              <a:defRPr sz="1400" b="0">
                <a:solidFill>
                  <a:srgbClr val="000000"/>
                </a:solidFill>
              </a:defRPr>
            </a:lvl3pPr>
            <a:lvl4pPr marL="828675" indent="-176213">
              <a:buFont typeface="Wingdings" panose="05000000000000000000" pitchFamily="2" charset="2"/>
              <a:buChar char=""/>
              <a:defRPr sz="1200" b="0">
                <a:solidFill>
                  <a:srgbClr val="000000"/>
                </a:solidFill>
              </a:defRPr>
            </a:lvl4pPr>
            <a:lvl5pPr marL="1023938" indent="-169863">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49" y="1437481"/>
            <a:ext cx="5212080" cy="1268039"/>
          </a:xfrm>
        </p:spPr>
        <p:txBody>
          <a:bodyPr wrap="square">
            <a:spAutoFit/>
          </a:bodyPr>
          <a:lstStyle>
            <a:lvl1pPr marL="231775" indent="-231775">
              <a:spcBef>
                <a:spcPts val="1224"/>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7038" indent="-171450">
              <a:buFont typeface="Wingdings" panose="05000000000000000000" pitchFamily="2" charset="2"/>
              <a:buChar char=""/>
              <a:defRPr sz="1600" b="0">
                <a:solidFill>
                  <a:srgbClr val="000000"/>
                </a:solidFill>
              </a:defRPr>
            </a:lvl2pPr>
            <a:lvl3pPr marL="639763" indent="-188913">
              <a:buFont typeface="Wingdings" panose="05000000000000000000" pitchFamily="2" charset="2"/>
              <a:buChar char=""/>
              <a:tabLst/>
              <a:defRPr sz="1400" b="0">
                <a:solidFill>
                  <a:srgbClr val="000000"/>
                </a:solidFill>
              </a:defRPr>
            </a:lvl3pPr>
            <a:lvl4pPr marL="828675" indent="-176213">
              <a:buFont typeface="Wingdings" panose="05000000000000000000" pitchFamily="2" charset="2"/>
              <a:buChar char=""/>
              <a:defRPr sz="1200" b="0">
                <a:solidFill>
                  <a:srgbClr val="000000"/>
                </a:solidFill>
              </a:defRPr>
            </a:lvl4pPr>
            <a:lvl5pPr marL="1023938" indent="-169863">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9EF2168D-ABC8-AA43-9EDB-A155583EFD61}"/>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8987928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1"/>
            <a:ext cx="11018520" cy="492443"/>
          </a:xfrm>
        </p:spPr>
        <p:txBody>
          <a:bodyPr/>
          <a:lstStyle>
            <a:lvl1pPr>
              <a:defRPr sz="32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58878754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88566D-22D7-4DA7-874E-2573B8AFB0A2}"/>
              </a:ext>
            </a:extLst>
          </p:cNvPr>
          <p:cNvSpPr>
            <a:spLocks noGrp="1"/>
          </p:cNvSpPr>
          <p:nvPr>
            <p:ph type="dt" sz="half" idx="10"/>
          </p:nvPr>
        </p:nvSpPr>
        <p:spPr/>
        <p:txBody>
          <a:bodyPr/>
          <a:lstStyle/>
          <a:p>
            <a:fld id="{69713F94-A9CD-44E4-95A7-F9DDD658EFE3}" type="datetimeFigureOut">
              <a:rPr lang="en-US" smtClean="0"/>
              <a:t>2/22/2022</a:t>
            </a:fld>
            <a:endParaRPr lang="en-US"/>
          </a:p>
        </p:txBody>
      </p:sp>
      <p:sp>
        <p:nvSpPr>
          <p:cNvPr id="3" name="Footer Placeholder 2">
            <a:extLst>
              <a:ext uri="{FF2B5EF4-FFF2-40B4-BE49-F238E27FC236}">
                <a16:creationId xmlns:a16="http://schemas.microsoft.com/office/drawing/2014/main" id="{57E58588-1548-46A2-B834-E8ADBD99F5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757FFA0-C3E4-49D3-B503-10D285440588}"/>
              </a:ext>
            </a:extLst>
          </p:cNvPr>
          <p:cNvSpPr>
            <a:spLocks noGrp="1"/>
          </p:cNvSpPr>
          <p:nvPr>
            <p:ph type="sldNum" sz="quarter" idx="12"/>
          </p:nvPr>
        </p:nvSpPr>
        <p:spPr/>
        <p:txBody>
          <a:bodyPr/>
          <a:lstStyle/>
          <a:p>
            <a:fld id="{27CEDA20-2400-4527-810E-A66DB8A1DA26}" type="slidenum">
              <a:rPr lang="en-US" smtClean="0"/>
              <a:t>‹#›</a:t>
            </a:fld>
            <a:endParaRPr lang="en-US"/>
          </a:p>
        </p:txBody>
      </p:sp>
    </p:spTree>
    <p:extLst>
      <p:ext uri="{BB962C8B-B14F-4D97-AF65-F5344CB8AC3E}">
        <p14:creationId xmlns:p14="http://schemas.microsoft.com/office/powerpoint/2010/main" val="42721163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97541"/>
            <a:ext cx="11018520" cy="430887"/>
          </a:xfrm>
        </p:spPr>
        <p:txBody>
          <a:bodyPr/>
          <a:lstStyle>
            <a:lvl1pPr>
              <a:defRPr sz="2800">
                <a:solidFill>
                  <a:srgbClr val="000000"/>
                </a:solidFill>
              </a:defRPr>
            </a:lvl1pPr>
          </a:lstStyle>
          <a:p>
            <a:r>
              <a:rPr lang="en-US"/>
              <a:t>Click to edit Master title style</a:t>
            </a:r>
          </a:p>
        </p:txBody>
      </p:sp>
      <p:sp>
        <p:nvSpPr>
          <p:cNvPr id="4" name="Footer Placeholder 10">
            <a:extLst>
              <a:ext uri="{FF2B5EF4-FFF2-40B4-BE49-F238E27FC236}">
                <a16:creationId xmlns:a16="http://schemas.microsoft.com/office/drawing/2014/main" id="{59A66667-56DD-0944-88F2-9EEF75B94EA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41590721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5532349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271872"/>
            <a:ext cx="4161981" cy="861774"/>
          </a:xfrm>
        </p:spPr>
        <p:txBody>
          <a:bodyPr wrap="square" rIns="0" anchor="b">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246221"/>
          </a:xfrm>
        </p:spPr>
        <p:txBody>
          <a:bodyPr/>
          <a:lstStyle>
            <a:lvl1pPr marL="0" indent="0">
              <a:buNone/>
              <a:defRPr sz="1600">
                <a:solidFill>
                  <a:srgbClr val="000000"/>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798484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998113"/>
            <a:ext cx="4161981" cy="861774"/>
          </a:xfrm>
        </p:spPr>
        <p:txBody>
          <a:bodyPr wrap="square" rIns="0" anchor="ctr" anchorCtr="0">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922833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615553"/>
          </a:xfrm>
        </p:spPr>
        <p:txBody>
          <a:bodyPr wrap="square" anchor="t">
            <a:spAutoFit/>
          </a:bodyPr>
          <a:lstStyle>
            <a:lvl1pPr>
              <a:lnSpc>
                <a:spcPct val="100000"/>
              </a:lnSpc>
              <a:defRPr sz="20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298364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40352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83663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463585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64919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97438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11599-37C3-46C8-BE7F-4001188396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0773C04-0CC9-4CD2-A466-DF8E196948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C668AB-18E4-40C7-86E9-6C70C62586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74EDB3B-EB31-440F-B620-915C4874B552}"/>
              </a:ext>
            </a:extLst>
          </p:cNvPr>
          <p:cNvSpPr>
            <a:spLocks noGrp="1"/>
          </p:cNvSpPr>
          <p:nvPr>
            <p:ph type="dt" sz="half" idx="10"/>
          </p:nvPr>
        </p:nvSpPr>
        <p:spPr/>
        <p:txBody>
          <a:bodyPr/>
          <a:lstStyle/>
          <a:p>
            <a:fld id="{69713F94-A9CD-44E4-95A7-F9DDD658EFE3}" type="datetimeFigureOut">
              <a:rPr lang="en-US" smtClean="0"/>
              <a:t>2/22/2022</a:t>
            </a:fld>
            <a:endParaRPr lang="en-US"/>
          </a:p>
        </p:txBody>
      </p:sp>
      <p:sp>
        <p:nvSpPr>
          <p:cNvPr id="6" name="Footer Placeholder 5">
            <a:extLst>
              <a:ext uri="{FF2B5EF4-FFF2-40B4-BE49-F238E27FC236}">
                <a16:creationId xmlns:a16="http://schemas.microsoft.com/office/drawing/2014/main" id="{0EEC40BC-CC42-4147-AA23-B1F395E971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D3B3A6-647A-41D9-BF27-179C6794B45E}"/>
              </a:ext>
            </a:extLst>
          </p:cNvPr>
          <p:cNvSpPr>
            <a:spLocks noGrp="1"/>
          </p:cNvSpPr>
          <p:nvPr>
            <p:ph type="sldNum" sz="quarter" idx="12"/>
          </p:nvPr>
        </p:nvSpPr>
        <p:spPr/>
        <p:txBody>
          <a:bodyPr/>
          <a:lstStyle/>
          <a:p>
            <a:fld id="{27CEDA20-2400-4527-810E-A66DB8A1DA26}" type="slidenum">
              <a:rPr lang="en-US" smtClean="0"/>
              <a:t>‹#›</a:t>
            </a:fld>
            <a:endParaRPr lang="en-US"/>
          </a:p>
        </p:txBody>
      </p:sp>
    </p:spTree>
    <p:extLst>
      <p:ext uri="{BB962C8B-B14F-4D97-AF65-F5344CB8AC3E}">
        <p14:creationId xmlns:p14="http://schemas.microsoft.com/office/powerpoint/2010/main" val="4130260743"/>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8331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63071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7890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1"/>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r>
              <a:rPr lang="en-US"/>
              <a:t>© Microsoft Corporation                                                                                  					   	    	                                     Microsoft 365 </a:t>
            </a:r>
          </a:p>
        </p:txBody>
      </p:sp>
    </p:spTree>
    <p:extLst>
      <p:ext uri="{BB962C8B-B14F-4D97-AF65-F5344CB8AC3E}">
        <p14:creationId xmlns:p14="http://schemas.microsoft.com/office/powerpoint/2010/main" val="15341280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8"/>
            <a:ext cx="11018520" cy="430887"/>
          </a:xfrm>
        </p:spPr>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123308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A1A1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a:extLst>
              <a:ext uri="{FF2B5EF4-FFF2-40B4-BE49-F238E27FC236}">
                <a16:creationId xmlns:a16="http://schemas.microsoft.com/office/drawing/2014/main" id="{2EEC6248-87BC-4D4D-98C3-91E1890DDA17}"/>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28247252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48F22B63-96A6-4D37-9236-F3FB7E891DD8}"/>
              </a:ext>
            </a:extLst>
          </p:cNvPr>
          <p:cNvSpPr>
            <a:spLocks noGrp="1"/>
          </p:cNvSpPr>
          <p:nvPr>
            <p:ph type="pic" sz="quarter" idx="16" hasCustomPrompt="1"/>
          </p:nvPr>
        </p:nvSpPr>
        <p:spPr>
          <a:xfrm>
            <a:off x="0" y="0"/>
            <a:ext cx="12192000" cy="6858000"/>
          </a:xfrm>
          <a:blipFill>
            <a:blip r:embed="rId2" cstate="email">
              <a:extLst>
                <a:ext uri="{28A0092B-C50C-407E-A947-70E740481C1C}">
                  <a14:useLocalDpi xmlns:a14="http://schemas.microsoft.com/office/drawing/2010/main" val="0"/>
                </a:ext>
              </a:extLst>
            </a:blip>
            <a:srcRect/>
            <a:stretch>
              <a:fillRect/>
            </a:stretch>
          </a:blipFill>
        </p:spPr>
        <p:txBody>
          <a:bodyPr anchor="ctr" anchorCtr="0">
            <a:noAutofit/>
          </a:bodyPr>
          <a:lstStyle>
            <a:lvl1pPr algn="ctr">
              <a:defRPr/>
            </a:lvl1pPr>
          </a:lstStyle>
          <a:p>
            <a:r>
              <a:rPr lang="en-US"/>
              <a:t>Place Image Here</a:t>
            </a:r>
          </a:p>
        </p:txBody>
      </p:sp>
      <p:sp>
        <p:nvSpPr>
          <p:cNvPr id="12" name="Rectangle 11">
            <a:extLst>
              <a:ext uri="{FF2B5EF4-FFF2-40B4-BE49-F238E27FC236}">
                <a16:creationId xmlns:a16="http://schemas.microsoft.com/office/drawing/2014/main" id="{6D53DC01-DA51-40A3-A619-285C41DC9FE6}"/>
              </a:ext>
            </a:extLst>
          </p:cNvPr>
          <p:cNvSpPr/>
          <p:nvPr userDrawn="1"/>
        </p:nvSpPr>
        <p:spPr bwMode="auto">
          <a:xfrm>
            <a:off x="2" y="0"/>
            <a:ext cx="11917751" cy="6858000"/>
          </a:xfrm>
          <a:prstGeom prst="rect">
            <a:avLst/>
          </a:prstGeom>
          <a:gradFill flip="none" rotWithShape="1">
            <a:gsLst>
              <a:gs pos="0">
                <a:srgbClr val="000000">
                  <a:alpha val="72000"/>
                </a:srgbClr>
              </a:gs>
              <a:gs pos="53000">
                <a:srgbClr val="000000">
                  <a:alpha val="40000"/>
                </a:srgbClr>
              </a:gs>
              <a:gs pos="88000">
                <a:srgbClr val="000000">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gradFill>
                  <a:gsLst>
                    <a:gs pos="83000">
                      <a:schemeClr val="bg2"/>
                    </a:gs>
                    <a:gs pos="99000">
                      <a:schemeClr val="bg2"/>
                    </a:gs>
                  </a:gsLst>
                  <a:lin ang="5400000" scaled="1"/>
                </a:gradFill>
              </a:defRPr>
            </a:lvl1pPr>
          </a:lstStyle>
          <a:p>
            <a:r>
              <a:rPr lang="en-US"/>
              <a:t>Dynamics 365</a:t>
            </a:r>
            <a:br>
              <a:rPr lang="en-US"/>
            </a:br>
            <a:r>
              <a:rPr lang="en-US"/>
              <a:t>title or event name</a:t>
            </a:r>
          </a:p>
        </p:txBody>
      </p:sp>
    </p:spTree>
    <p:extLst>
      <p:ext uri="{BB962C8B-B14F-4D97-AF65-F5344CB8AC3E}">
        <p14:creationId xmlns:p14="http://schemas.microsoft.com/office/powerpoint/2010/main" val="41924584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95469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1804457130"/>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5829531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8CAC3-27DC-4003-98F2-D1A8DD68F9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F4C250-0C49-4310-A625-EC3F1553C6A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D7BDE2-58EE-4377-A069-F09E3FABFCEE}"/>
              </a:ext>
            </a:extLst>
          </p:cNvPr>
          <p:cNvSpPr>
            <a:spLocks noGrp="1"/>
          </p:cNvSpPr>
          <p:nvPr>
            <p:ph type="dt" sz="half" idx="10"/>
          </p:nvPr>
        </p:nvSpPr>
        <p:spPr/>
        <p:txBody>
          <a:bodyPr/>
          <a:lstStyle/>
          <a:p>
            <a:fld id="{53532B36-4D0E-4A22-948B-F5B67CDA049A}" type="datetimeFigureOut">
              <a:rPr lang="en-US" smtClean="0"/>
              <a:t>2/22/2022</a:t>
            </a:fld>
            <a:endParaRPr lang="en-US"/>
          </a:p>
        </p:txBody>
      </p:sp>
      <p:sp>
        <p:nvSpPr>
          <p:cNvPr id="5" name="Footer Placeholder 4">
            <a:extLst>
              <a:ext uri="{FF2B5EF4-FFF2-40B4-BE49-F238E27FC236}">
                <a16:creationId xmlns:a16="http://schemas.microsoft.com/office/drawing/2014/main" id="{93BA28BF-60CD-4958-8EA5-7B6EB492EF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BC09AD-FE3E-41EE-B486-5D178C2D317D}"/>
              </a:ext>
            </a:extLst>
          </p:cNvPr>
          <p:cNvSpPr>
            <a:spLocks noGrp="1"/>
          </p:cNvSpPr>
          <p:nvPr>
            <p:ph type="sldNum" sz="quarter" idx="12"/>
          </p:nvPr>
        </p:nvSpPr>
        <p:spPr/>
        <p:txBody>
          <a:bodyPr/>
          <a:lstStyle/>
          <a:p>
            <a:fld id="{425CABE8-93B0-4397-BEFD-ED93D3484246}" type="slidenum">
              <a:rPr lang="en-US" smtClean="0"/>
              <a:t>‹#›</a:t>
            </a:fld>
            <a:endParaRPr lang="en-US"/>
          </a:p>
        </p:txBody>
      </p:sp>
    </p:spTree>
    <p:extLst>
      <p:ext uri="{BB962C8B-B14F-4D97-AF65-F5344CB8AC3E}">
        <p14:creationId xmlns:p14="http://schemas.microsoft.com/office/powerpoint/2010/main" val="15127100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83643-8047-458E-9AC0-22A0D504DA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A101808-1583-4CD0-B6D8-7B15E4B0AF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11A5DE9-6FF6-4200-80F2-71022350BE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87951C1-66EF-4EEE-833D-0FFFF7837A2B}"/>
              </a:ext>
            </a:extLst>
          </p:cNvPr>
          <p:cNvSpPr>
            <a:spLocks noGrp="1"/>
          </p:cNvSpPr>
          <p:nvPr>
            <p:ph type="dt" sz="half" idx="10"/>
          </p:nvPr>
        </p:nvSpPr>
        <p:spPr/>
        <p:txBody>
          <a:bodyPr/>
          <a:lstStyle/>
          <a:p>
            <a:fld id="{69713F94-A9CD-44E4-95A7-F9DDD658EFE3}" type="datetimeFigureOut">
              <a:rPr lang="en-US" smtClean="0"/>
              <a:t>2/22/2022</a:t>
            </a:fld>
            <a:endParaRPr lang="en-US"/>
          </a:p>
        </p:txBody>
      </p:sp>
      <p:sp>
        <p:nvSpPr>
          <p:cNvPr id="6" name="Footer Placeholder 5">
            <a:extLst>
              <a:ext uri="{FF2B5EF4-FFF2-40B4-BE49-F238E27FC236}">
                <a16:creationId xmlns:a16="http://schemas.microsoft.com/office/drawing/2014/main" id="{14325F8C-5A84-4A27-878A-29F6D130C9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BBEBC9-1314-4BAE-99E5-B80EA79F920C}"/>
              </a:ext>
            </a:extLst>
          </p:cNvPr>
          <p:cNvSpPr>
            <a:spLocks noGrp="1"/>
          </p:cNvSpPr>
          <p:nvPr>
            <p:ph type="sldNum" sz="quarter" idx="12"/>
          </p:nvPr>
        </p:nvSpPr>
        <p:spPr/>
        <p:txBody>
          <a:bodyPr/>
          <a:lstStyle/>
          <a:p>
            <a:fld id="{27CEDA20-2400-4527-810E-A66DB8A1DA26}" type="slidenum">
              <a:rPr lang="en-US" smtClean="0"/>
              <a:t>‹#›</a:t>
            </a:fld>
            <a:endParaRPr lang="en-US"/>
          </a:p>
        </p:txBody>
      </p:sp>
    </p:spTree>
    <p:extLst>
      <p:ext uri="{BB962C8B-B14F-4D97-AF65-F5344CB8AC3E}">
        <p14:creationId xmlns:p14="http://schemas.microsoft.com/office/powerpoint/2010/main" val="3090510807"/>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1_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213694" y="2126903"/>
            <a:ext cx="5545571" cy="3775398"/>
          </a:xfrm>
        </p:spPr>
        <p:txBody>
          <a:bodyPr anchor="ctr">
            <a:noAutofit/>
          </a:bodyPr>
          <a:lstStyle>
            <a:lvl1pPr algn="ctr">
              <a:defRPr sz="1922">
                <a:latin typeface="+mj-lt"/>
              </a:defRPr>
            </a:lvl1pPr>
          </a:lstStyle>
          <a:p>
            <a:r>
              <a:rPr lang="en-US"/>
              <a:t> </a:t>
            </a:r>
          </a:p>
        </p:txBody>
      </p:sp>
      <p:sp>
        <p:nvSpPr>
          <p:cNvPr id="4" name="Text Placeholder 3"/>
          <p:cNvSpPr>
            <a:spLocks noGrp="1"/>
          </p:cNvSpPr>
          <p:nvPr>
            <p:ph type="body" sz="quarter" idx="10" hasCustomPrompt="1"/>
          </p:nvPr>
        </p:nvSpPr>
        <p:spPr>
          <a:xfrm>
            <a:off x="432740" y="2126905"/>
            <a:ext cx="5228893" cy="2592447"/>
          </a:xfrm>
        </p:spPr>
        <p:txBody>
          <a:bodyPr wrap="square" lIns="0" tIns="0" rIns="0" bIns="0">
            <a:noAutofit/>
          </a:bodyPr>
          <a:lstStyle>
            <a:lvl1pPr marL="0" marR="0" indent="0" algn="l" defTabSz="896182" rtl="0" eaLnBrk="1" fontAlgn="auto" latinLnBrk="0" hangingPunct="1">
              <a:lnSpc>
                <a:spcPct val="100000"/>
              </a:lnSpc>
              <a:spcBef>
                <a:spcPts val="1922"/>
              </a:spcBef>
              <a:spcAft>
                <a:spcPts val="0"/>
              </a:spcAft>
              <a:buClrTx/>
              <a:buSzPct val="90000"/>
              <a:buFont typeface="Wingdings" panose="05000000000000000000" pitchFamily="2" charset="2"/>
              <a:buNone/>
              <a:tabLst/>
              <a:defRPr sz="2499" b="0" i="0">
                <a:solidFill>
                  <a:srgbClr val="000000"/>
                </a:solidFill>
                <a:latin typeface="+mn-lt"/>
              </a:defRPr>
            </a:lvl1pPr>
            <a:lvl2pPr marL="219640" marR="0" indent="0" algn="l" defTabSz="89618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39279" indent="0">
              <a:buNone/>
              <a:defRPr/>
            </a:lvl3pPr>
            <a:lvl4pPr marL="658919" indent="0">
              <a:buNone/>
              <a:defRPr/>
            </a:lvl4pPr>
            <a:lvl5pPr marL="878559" indent="0">
              <a:buNone/>
              <a:defRPr/>
            </a:lvl5pPr>
          </a:lstStyle>
          <a:p>
            <a:pPr lvl="0"/>
            <a:r>
              <a:rPr lang="pt-BR"/>
              <a:t>Subhead Segoe UI 26</a:t>
            </a:r>
          </a:p>
          <a:p>
            <a:pPr lvl="0"/>
            <a:r>
              <a:rPr lang="pt-BR"/>
              <a:t>Subhead Segoe UI 26</a:t>
            </a:r>
          </a:p>
          <a:p>
            <a:pPr lvl="0"/>
            <a:r>
              <a:rPr lang="pt-BR"/>
              <a:t>Subhead Segoe UI 26</a:t>
            </a:r>
          </a:p>
        </p:txBody>
      </p:sp>
      <p:sp>
        <p:nvSpPr>
          <p:cNvPr id="2" name="Title 1">
            <a:extLst>
              <a:ext uri="{FF2B5EF4-FFF2-40B4-BE49-F238E27FC236}">
                <a16:creationId xmlns:a16="http://schemas.microsoft.com/office/drawing/2014/main" id="{5B11769B-2C5C-4432-BC0E-481D5EFABA81}"/>
              </a:ext>
            </a:extLst>
          </p:cNvPr>
          <p:cNvSpPr>
            <a:spLocks noGrp="1"/>
          </p:cNvSpPr>
          <p:nvPr>
            <p:ph type="title" hasCustomPrompt="1"/>
          </p:nvPr>
        </p:nvSpPr>
        <p:spPr/>
        <p:txBody>
          <a:bodyPr/>
          <a:lstStyle>
            <a:lvl1pPr>
              <a:defRPr/>
            </a:lvl1pPr>
          </a:lstStyle>
          <a:p>
            <a:r>
              <a:rPr lang="en-US"/>
              <a:t>Device layout</a:t>
            </a:r>
          </a:p>
        </p:txBody>
      </p:sp>
    </p:spTree>
    <p:extLst>
      <p:ext uri="{BB962C8B-B14F-4D97-AF65-F5344CB8AC3E}">
        <p14:creationId xmlns:p14="http://schemas.microsoft.com/office/powerpoint/2010/main" val="454374885"/>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gradFill>
                  <a:gsLst>
                    <a:gs pos="83000">
                      <a:schemeClr val="accent5"/>
                    </a:gs>
                    <a:gs pos="99000">
                      <a:schemeClr val="accent5"/>
                    </a:gs>
                  </a:gsLst>
                  <a:lin ang="5400000" scaled="1"/>
                </a:gra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83000">
                      <a:srgbClr val="FFFFFF"/>
                    </a:gs>
                    <a:gs pos="99000">
                      <a:srgbClr val="FFFFFF"/>
                    </a:gs>
                  </a:gsLst>
                  <a:lin ang="5400000" scaled="1"/>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853028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D6BA7-5393-4598-8737-8C25BA78900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242BD8-021F-4290-AF07-FCAB0A96912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8598D2-8F33-410F-AAED-EE7587E3F121}"/>
              </a:ext>
            </a:extLst>
          </p:cNvPr>
          <p:cNvSpPr>
            <a:spLocks noGrp="1"/>
          </p:cNvSpPr>
          <p:nvPr>
            <p:ph type="dt" sz="half" idx="10"/>
          </p:nvPr>
        </p:nvSpPr>
        <p:spPr/>
        <p:txBody>
          <a:bodyPr/>
          <a:lstStyle/>
          <a:p>
            <a:fld id="{69713F94-A9CD-44E4-95A7-F9DDD658EFE3}" type="datetimeFigureOut">
              <a:rPr lang="en-US" smtClean="0"/>
              <a:t>2/22/2022</a:t>
            </a:fld>
            <a:endParaRPr lang="en-US"/>
          </a:p>
        </p:txBody>
      </p:sp>
      <p:sp>
        <p:nvSpPr>
          <p:cNvPr id="5" name="Footer Placeholder 4">
            <a:extLst>
              <a:ext uri="{FF2B5EF4-FFF2-40B4-BE49-F238E27FC236}">
                <a16:creationId xmlns:a16="http://schemas.microsoft.com/office/drawing/2014/main" id="{CD4FFFAC-6F9F-45BB-9ACC-FA0C0A1C4B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1C12AE-7834-443E-A4E1-0EF67A26B3D9}"/>
              </a:ext>
            </a:extLst>
          </p:cNvPr>
          <p:cNvSpPr>
            <a:spLocks noGrp="1"/>
          </p:cNvSpPr>
          <p:nvPr>
            <p:ph type="sldNum" sz="quarter" idx="12"/>
          </p:nvPr>
        </p:nvSpPr>
        <p:spPr/>
        <p:txBody>
          <a:bodyPr/>
          <a:lstStyle/>
          <a:p>
            <a:fld id="{27CEDA20-2400-4527-810E-A66DB8A1DA26}" type="slidenum">
              <a:rPr lang="en-US" smtClean="0"/>
              <a:t>‹#›</a:t>
            </a:fld>
            <a:endParaRPr lang="en-US"/>
          </a:p>
        </p:txBody>
      </p:sp>
    </p:spTree>
    <p:extLst>
      <p:ext uri="{BB962C8B-B14F-4D97-AF65-F5344CB8AC3E}">
        <p14:creationId xmlns:p14="http://schemas.microsoft.com/office/powerpoint/2010/main" val="8156421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9CA98F-E470-401C-B6BB-8D6CD3F95AD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88ADB27-1DB5-4C92-9B68-69985556934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E1902-4449-4B98-8646-C43CB3CAD02C}"/>
              </a:ext>
            </a:extLst>
          </p:cNvPr>
          <p:cNvSpPr>
            <a:spLocks noGrp="1"/>
          </p:cNvSpPr>
          <p:nvPr>
            <p:ph type="dt" sz="half" idx="10"/>
          </p:nvPr>
        </p:nvSpPr>
        <p:spPr/>
        <p:txBody>
          <a:bodyPr/>
          <a:lstStyle/>
          <a:p>
            <a:fld id="{69713F94-A9CD-44E4-95A7-F9DDD658EFE3}" type="datetimeFigureOut">
              <a:rPr lang="en-US" smtClean="0"/>
              <a:t>2/22/2022</a:t>
            </a:fld>
            <a:endParaRPr lang="en-US"/>
          </a:p>
        </p:txBody>
      </p:sp>
      <p:sp>
        <p:nvSpPr>
          <p:cNvPr id="5" name="Footer Placeholder 4">
            <a:extLst>
              <a:ext uri="{FF2B5EF4-FFF2-40B4-BE49-F238E27FC236}">
                <a16:creationId xmlns:a16="http://schemas.microsoft.com/office/drawing/2014/main" id="{7F2F3DEB-4CDA-4BC0-9F11-3200B0BF1F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A5F18E-30A9-497F-BCA0-AA9D90573C8F}"/>
              </a:ext>
            </a:extLst>
          </p:cNvPr>
          <p:cNvSpPr>
            <a:spLocks noGrp="1"/>
          </p:cNvSpPr>
          <p:nvPr>
            <p:ph type="sldNum" sz="quarter" idx="12"/>
          </p:nvPr>
        </p:nvSpPr>
        <p:spPr/>
        <p:txBody>
          <a:bodyPr/>
          <a:lstStyle/>
          <a:p>
            <a:fld id="{27CEDA20-2400-4527-810E-A66DB8A1DA26}" type="slidenum">
              <a:rPr lang="en-US" smtClean="0"/>
              <a:t>‹#›</a:t>
            </a:fld>
            <a:endParaRPr lang="en-US"/>
          </a:p>
        </p:txBody>
      </p:sp>
    </p:spTree>
    <p:extLst>
      <p:ext uri="{BB962C8B-B14F-4D97-AF65-F5344CB8AC3E}">
        <p14:creationId xmlns:p14="http://schemas.microsoft.com/office/powerpoint/2010/main" val="28261025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53521315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4_Title Only (Center)">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AA8C008A-4A35-47D6-979A-8BAB0AFA3487}"/>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8330491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4113122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4158443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98557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3860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438409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BEC14-3489-4EEF-B147-C797908229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9A5359-59B1-448B-BA0B-721BAE9A87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E563C0-277A-40C1-965B-B89C7E221B02}"/>
              </a:ext>
            </a:extLst>
          </p:cNvPr>
          <p:cNvSpPr>
            <a:spLocks noGrp="1"/>
          </p:cNvSpPr>
          <p:nvPr>
            <p:ph type="dt" sz="half" idx="10"/>
          </p:nvPr>
        </p:nvSpPr>
        <p:spPr/>
        <p:txBody>
          <a:bodyPr/>
          <a:lstStyle/>
          <a:p>
            <a:fld id="{53532B36-4D0E-4A22-948B-F5B67CDA049A}" type="datetimeFigureOut">
              <a:rPr lang="en-US" smtClean="0"/>
              <a:t>2/22/2022</a:t>
            </a:fld>
            <a:endParaRPr lang="en-US"/>
          </a:p>
        </p:txBody>
      </p:sp>
      <p:sp>
        <p:nvSpPr>
          <p:cNvPr id="5" name="Footer Placeholder 4">
            <a:extLst>
              <a:ext uri="{FF2B5EF4-FFF2-40B4-BE49-F238E27FC236}">
                <a16:creationId xmlns:a16="http://schemas.microsoft.com/office/drawing/2014/main" id="{EE5B2B61-F50E-4922-930B-79E8EABBB1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739187-22EA-48B8-B1D5-AE729E5B42B8}"/>
              </a:ext>
            </a:extLst>
          </p:cNvPr>
          <p:cNvSpPr>
            <a:spLocks noGrp="1"/>
          </p:cNvSpPr>
          <p:nvPr>
            <p:ph type="sldNum" sz="quarter" idx="12"/>
          </p:nvPr>
        </p:nvSpPr>
        <p:spPr/>
        <p:txBody>
          <a:bodyPr/>
          <a:lstStyle/>
          <a:p>
            <a:fld id="{425CABE8-93B0-4397-BEFD-ED93D3484246}" type="slidenum">
              <a:rPr lang="en-US" smtClean="0"/>
              <a:t>‹#›</a:t>
            </a:fld>
            <a:endParaRPr lang="en-US"/>
          </a:p>
        </p:txBody>
      </p:sp>
    </p:spTree>
    <p:extLst>
      <p:ext uri="{BB962C8B-B14F-4D97-AF65-F5344CB8AC3E}">
        <p14:creationId xmlns:p14="http://schemas.microsoft.com/office/powerpoint/2010/main" val="34369535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22573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164971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56967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64264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24452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00683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8409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39264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49525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85607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7C5F7-6255-447C-8425-0606C56747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923646-AF72-4F1E-AD62-5D673AF3C9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DDEDD4-CEA5-4395-9162-B48ECD1665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002E7A-3D00-4E46-93F5-A3179E9C9D07}"/>
              </a:ext>
            </a:extLst>
          </p:cNvPr>
          <p:cNvSpPr>
            <a:spLocks noGrp="1"/>
          </p:cNvSpPr>
          <p:nvPr>
            <p:ph type="dt" sz="half" idx="10"/>
          </p:nvPr>
        </p:nvSpPr>
        <p:spPr/>
        <p:txBody>
          <a:bodyPr/>
          <a:lstStyle/>
          <a:p>
            <a:fld id="{53532B36-4D0E-4A22-948B-F5B67CDA049A}" type="datetimeFigureOut">
              <a:rPr lang="en-US" smtClean="0"/>
              <a:t>2/22/2022</a:t>
            </a:fld>
            <a:endParaRPr lang="en-US"/>
          </a:p>
        </p:txBody>
      </p:sp>
      <p:sp>
        <p:nvSpPr>
          <p:cNvPr id="6" name="Footer Placeholder 5">
            <a:extLst>
              <a:ext uri="{FF2B5EF4-FFF2-40B4-BE49-F238E27FC236}">
                <a16:creationId xmlns:a16="http://schemas.microsoft.com/office/drawing/2014/main" id="{5EB8852A-1F9B-404F-B2B0-7F4CEB821C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CA31A6-0D16-4DC2-8D83-8D32CC0F6983}"/>
              </a:ext>
            </a:extLst>
          </p:cNvPr>
          <p:cNvSpPr>
            <a:spLocks noGrp="1"/>
          </p:cNvSpPr>
          <p:nvPr>
            <p:ph type="sldNum" sz="quarter" idx="12"/>
          </p:nvPr>
        </p:nvSpPr>
        <p:spPr/>
        <p:txBody>
          <a:bodyPr/>
          <a:lstStyle/>
          <a:p>
            <a:fld id="{425CABE8-93B0-4397-BEFD-ED93D3484246}" type="slidenum">
              <a:rPr lang="en-US" smtClean="0"/>
              <a:t>‹#›</a:t>
            </a:fld>
            <a:endParaRPr lang="en-US"/>
          </a:p>
        </p:txBody>
      </p:sp>
    </p:spTree>
    <p:extLst>
      <p:ext uri="{BB962C8B-B14F-4D97-AF65-F5344CB8AC3E}">
        <p14:creationId xmlns:p14="http://schemas.microsoft.com/office/powerpoint/2010/main" val="21613636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31059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638196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42923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00715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241947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956716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4904349"/>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122560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92739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1976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D4102-69CA-4514-AEE6-73C82592FFA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12FEC6-DD92-47E6-823C-9D4023C145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80CC2B-5BCF-4062-8DFB-859837BD26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3663AF-ABCF-46D0-B6A6-E1BD9CB7D5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ED8BF7-D2D1-440B-81A2-FE1985685D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09259E5-AC1A-4FBD-A8CF-532F0DAC5BEC}"/>
              </a:ext>
            </a:extLst>
          </p:cNvPr>
          <p:cNvSpPr>
            <a:spLocks noGrp="1"/>
          </p:cNvSpPr>
          <p:nvPr>
            <p:ph type="dt" sz="half" idx="10"/>
          </p:nvPr>
        </p:nvSpPr>
        <p:spPr/>
        <p:txBody>
          <a:bodyPr/>
          <a:lstStyle/>
          <a:p>
            <a:fld id="{53532B36-4D0E-4A22-948B-F5B67CDA049A}" type="datetimeFigureOut">
              <a:rPr lang="en-US" smtClean="0"/>
              <a:t>2/22/2022</a:t>
            </a:fld>
            <a:endParaRPr lang="en-US"/>
          </a:p>
        </p:txBody>
      </p:sp>
      <p:sp>
        <p:nvSpPr>
          <p:cNvPr id="8" name="Footer Placeholder 7">
            <a:extLst>
              <a:ext uri="{FF2B5EF4-FFF2-40B4-BE49-F238E27FC236}">
                <a16:creationId xmlns:a16="http://schemas.microsoft.com/office/drawing/2014/main" id="{F838B305-36BF-4AFF-B552-B5FBFE17CDF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10537F-71D7-428A-939F-91378C3C7356}"/>
              </a:ext>
            </a:extLst>
          </p:cNvPr>
          <p:cNvSpPr>
            <a:spLocks noGrp="1"/>
          </p:cNvSpPr>
          <p:nvPr>
            <p:ph type="sldNum" sz="quarter" idx="12"/>
          </p:nvPr>
        </p:nvSpPr>
        <p:spPr/>
        <p:txBody>
          <a:bodyPr/>
          <a:lstStyle/>
          <a:p>
            <a:fld id="{425CABE8-93B0-4397-BEFD-ED93D3484246}" type="slidenum">
              <a:rPr lang="en-US" smtClean="0"/>
              <a:t>‹#›</a:t>
            </a:fld>
            <a:endParaRPr lang="en-US"/>
          </a:p>
        </p:txBody>
      </p:sp>
    </p:spTree>
    <p:extLst>
      <p:ext uri="{BB962C8B-B14F-4D97-AF65-F5344CB8AC3E}">
        <p14:creationId xmlns:p14="http://schemas.microsoft.com/office/powerpoint/2010/main" val="17289662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6380521"/>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37098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60171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60000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25202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8534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113864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310607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546817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8792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2DAD8-EE06-4A7A-AE76-7D699BF4ED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76FE7A-0D2F-49C7-A06F-7AFA2F3C97F1}"/>
              </a:ext>
            </a:extLst>
          </p:cNvPr>
          <p:cNvSpPr>
            <a:spLocks noGrp="1"/>
          </p:cNvSpPr>
          <p:nvPr>
            <p:ph type="dt" sz="half" idx="10"/>
          </p:nvPr>
        </p:nvSpPr>
        <p:spPr/>
        <p:txBody>
          <a:bodyPr/>
          <a:lstStyle/>
          <a:p>
            <a:fld id="{53532B36-4D0E-4A22-948B-F5B67CDA049A}" type="datetimeFigureOut">
              <a:rPr lang="en-US" smtClean="0"/>
              <a:t>2/22/2022</a:t>
            </a:fld>
            <a:endParaRPr lang="en-US"/>
          </a:p>
        </p:txBody>
      </p:sp>
      <p:sp>
        <p:nvSpPr>
          <p:cNvPr id="4" name="Footer Placeholder 3">
            <a:extLst>
              <a:ext uri="{FF2B5EF4-FFF2-40B4-BE49-F238E27FC236}">
                <a16:creationId xmlns:a16="http://schemas.microsoft.com/office/drawing/2014/main" id="{9745DA24-7568-4C97-8617-E35E3069233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E2F81D-CB57-4187-9AF0-B714D3E8B572}"/>
              </a:ext>
            </a:extLst>
          </p:cNvPr>
          <p:cNvSpPr>
            <a:spLocks noGrp="1"/>
          </p:cNvSpPr>
          <p:nvPr>
            <p:ph type="sldNum" sz="quarter" idx="12"/>
          </p:nvPr>
        </p:nvSpPr>
        <p:spPr/>
        <p:txBody>
          <a:bodyPr/>
          <a:lstStyle/>
          <a:p>
            <a:fld id="{425CABE8-93B0-4397-BEFD-ED93D3484246}" type="slidenum">
              <a:rPr lang="en-US" smtClean="0"/>
              <a:t>‹#›</a:t>
            </a:fld>
            <a:endParaRPr lang="en-US"/>
          </a:p>
        </p:txBody>
      </p:sp>
    </p:spTree>
    <p:extLst>
      <p:ext uri="{BB962C8B-B14F-4D97-AF65-F5344CB8AC3E}">
        <p14:creationId xmlns:p14="http://schemas.microsoft.com/office/powerpoint/2010/main" val="264771368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38160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62672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1256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89150611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534413287"/>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978481509"/>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032578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6180026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70978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04529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65B3AA-D42F-4B41-8E24-CDEB7BE6D006}"/>
              </a:ext>
            </a:extLst>
          </p:cNvPr>
          <p:cNvSpPr>
            <a:spLocks noGrp="1"/>
          </p:cNvSpPr>
          <p:nvPr>
            <p:ph type="dt" sz="half" idx="10"/>
          </p:nvPr>
        </p:nvSpPr>
        <p:spPr/>
        <p:txBody>
          <a:bodyPr/>
          <a:lstStyle/>
          <a:p>
            <a:fld id="{53532B36-4D0E-4A22-948B-F5B67CDA049A}" type="datetimeFigureOut">
              <a:rPr lang="en-US" smtClean="0"/>
              <a:t>2/22/2022</a:t>
            </a:fld>
            <a:endParaRPr lang="en-US"/>
          </a:p>
        </p:txBody>
      </p:sp>
      <p:sp>
        <p:nvSpPr>
          <p:cNvPr id="3" name="Footer Placeholder 2">
            <a:extLst>
              <a:ext uri="{FF2B5EF4-FFF2-40B4-BE49-F238E27FC236}">
                <a16:creationId xmlns:a16="http://schemas.microsoft.com/office/drawing/2014/main" id="{6778C755-6D79-4EAA-8FC9-4B4BA42B2A3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661FF7D-FDFC-49BE-908D-BEEC11316A42}"/>
              </a:ext>
            </a:extLst>
          </p:cNvPr>
          <p:cNvSpPr>
            <a:spLocks noGrp="1"/>
          </p:cNvSpPr>
          <p:nvPr>
            <p:ph type="sldNum" sz="quarter" idx="12"/>
          </p:nvPr>
        </p:nvSpPr>
        <p:spPr/>
        <p:txBody>
          <a:bodyPr/>
          <a:lstStyle/>
          <a:p>
            <a:fld id="{425CABE8-93B0-4397-BEFD-ED93D3484246}" type="slidenum">
              <a:rPr lang="en-US" smtClean="0"/>
              <a:t>‹#›</a:t>
            </a:fld>
            <a:endParaRPr lang="en-US"/>
          </a:p>
        </p:txBody>
      </p:sp>
    </p:spTree>
    <p:extLst>
      <p:ext uri="{BB962C8B-B14F-4D97-AF65-F5344CB8AC3E}">
        <p14:creationId xmlns:p14="http://schemas.microsoft.com/office/powerpoint/2010/main" val="286285752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56091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4596855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004816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730183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6298401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691864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29904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827281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319792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26001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0D0C4-DEDF-49BE-9701-EEA33188FE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FEC1C6-00C8-43AF-AAF7-3A263D27B7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B5FC39A-7A64-4932-AEB6-927CF55D61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01AF4E-4296-4474-A951-DC0A8C390ED4}"/>
              </a:ext>
            </a:extLst>
          </p:cNvPr>
          <p:cNvSpPr>
            <a:spLocks noGrp="1"/>
          </p:cNvSpPr>
          <p:nvPr>
            <p:ph type="dt" sz="half" idx="10"/>
          </p:nvPr>
        </p:nvSpPr>
        <p:spPr/>
        <p:txBody>
          <a:bodyPr/>
          <a:lstStyle/>
          <a:p>
            <a:fld id="{53532B36-4D0E-4A22-948B-F5B67CDA049A}" type="datetimeFigureOut">
              <a:rPr lang="en-US" smtClean="0"/>
              <a:t>2/22/2022</a:t>
            </a:fld>
            <a:endParaRPr lang="en-US"/>
          </a:p>
        </p:txBody>
      </p:sp>
      <p:sp>
        <p:nvSpPr>
          <p:cNvPr id="6" name="Footer Placeholder 5">
            <a:extLst>
              <a:ext uri="{FF2B5EF4-FFF2-40B4-BE49-F238E27FC236}">
                <a16:creationId xmlns:a16="http://schemas.microsoft.com/office/drawing/2014/main" id="{3C843CB1-79CC-46FF-A602-4C1E9B5102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B6E44D-F261-4549-A50D-DAE40E655E58}"/>
              </a:ext>
            </a:extLst>
          </p:cNvPr>
          <p:cNvSpPr>
            <a:spLocks noGrp="1"/>
          </p:cNvSpPr>
          <p:nvPr>
            <p:ph type="sldNum" sz="quarter" idx="12"/>
          </p:nvPr>
        </p:nvSpPr>
        <p:spPr/>
        <p:txBody>
          <a:bodyPr/>
          <a:lstStyle/>
          <a:p>
            <a:fld id="{425CABE8-93B0-4397-BEFD-ED93D3484246}" type="slidenum">
              <a:rPr lang="en-US" smtClean="0"/>
              <a:t>‹#›</a:t>
            </a:fld>
            <a:endParaRPr lang="en-US"/>
          </a:p>
        </p:txBody>
      </p:sp>
    </p:spTree>
    <p:extLst>
      <p:ext uri="{BB962C8B-B14F-4D97-AF65-F5344CB8AC3E}">
        <p14:creationId xmlns:p14="http://schemas.microsoft.com/office/powerpoint/2010/main" val="393331635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58359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7519203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53834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989816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48254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70939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50100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75945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308378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7667479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5C6E4-DBFF-42EE-B45B-89412A9DE6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C10A70-708A-4A57-837B-F827DEFE77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EBB85E-69B9-4AAA-8968-95AB5C64C0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DA3B7E-F3DA-43B9-8850-43CA0EF25C51}"/>
              </a:ext>
            </a:extLst>
          </p:cNvPr>
          <p:cNvSpPr>
            <a:spLocks noGrp="1"/>
          </p:cNvSpPr>
          <p:nvPr>
            <p:ph type="dt" sz="half" idx="10"/>
          </p:nvPr>
        </p:nvSpPr>
        <p:spPr/>
        <p:txBody>
          <a:bodyPr/>
          <a:lstStyle/>
          <a:p>
            <a:fld id="{53532B36-4D0E-4A22-948B-F5B67CDA049A}" type="datetimeFigureOut">
              <a:rPr lang="en-US" smtClean="0"/>
              <a:t>2/22/2022</a:t>
            </a:fld>
            <a:endParaRPr lang="en-US"/>
          </a:p>
        </p:txBody>
      </p:sp>
      <p:sp>
        <p:nvSpPr>
          <p:cNvPr id="6" name="Footer Placeholder 5">
            <a:extLst>
              <a:ext uri="{FF2B5EF4-FFF2-40B4-BE49-F238E27FC236}">
                <a16:creationId xmlns:a16="http://schemas.microsoft.com/office/drawing/2014/main" id="{D49AD416-40FC-4143-B36B-FF558F3DAE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E11970-4FB8-4210-B0A3-2CB0A7F9ED05}"/>
              </a:ext>
            </a:extLst>
          </p:cNvPr>
          <p:cNvSpPr>
            <a:spLocks noGrp="1"/>
          </p:cNvSpPr>
          <p:nvPr>
            <p:ph type="sldNum" sz="quarter" idx="12"/>
          </p:nvPr>
        </p:nvSpPr>
        <p:spPr/>
        <p:txBody>
          <a:bodyPr/>
          <a:lstStyle/>
          <a:p>
            <a:fld id="{425CABE8-93B0-4397-BEFD-ED93D3484246}" type="slidenum">
              <a:rPr lang="en-US" smtClean="0"/>
              <a:t>‹#›</a:t>
            </a:fld>
            <a:endParaRPr lang="en-US"/>
          </a:p>
        </p:txBody>
      </p:sp>
    </p:spTree>
    <p:extLst>
      <p:ext uri="{BB962C8B-B14F-4D97-AF65-F5344CB8AC3E}">
        <p14:creationId xmlns:p14="http://schemas.microsoft.com/office/powerpoint/2010/main" val="4180562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25757284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29010758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06662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29366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50194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41346528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04845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20355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16404366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37037958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50.xml"/><Relationship Id="rId117" Type="http://schemas.openxmlformats.org/officeDocument/2006/relationships/image" Target="../media/image1.emf"/><Relationship Id="rId21" Type="http://schemas.openxmlformats.org/officeDocument/2006/relationships/slideLayout" Target="../slideLayouts/slideLayout45.xml"/><Relationship Id="rId42" Type="http://schemas.openxmlformats.org/officeDocument/2006/relationships/slideLayout" Target="../slideLayouts/slideLayout66.xml"/><Relationship Id="rId47" Type="http://schemas.openxmlformats.org/officeDocument/2006/relationships/slideLayout" Target="../slideLayouts/slideLayout71.xml"/><Relationship Id="rId63" Type="http://schemas.openxmlformats.org/officeDocument/2006/relationships/slideLayout" Target="../slideLayouts/slideLayout87.xml"/><Relationship Id="rId68" Type="http://schemas.openxmlformats.org/officeDocument/2006/relationships/slideLayout" Target="../slideLayouts/slideLayout92.xml"/><Relationship Id="rId84" Type="http://schemas.openxmlformats.org/officeDocument/2006/relationships/slideLayout" Target="../slideLayouts/slideLayout108.xml"/><Relationship Id="rId89" Type="http://schemas.openxmlformats.org/officeDocument/2006/relationships/slideLayout" Target="../slideLayouts/slideLayout113.xml"/><Relationship Id="rId112" Type="http://schemas.openxmlformats.org/officeDocument/2006/relationships/slideLayout" Target="../slideLayouts/slideLayout136.xml"/><Relationship Id="rId16" Type="http://schemas.openxmlformats.org/officeDocument/2006/relationships/slideLayout" Target="../slideLayouts/slideLayout40.xml"/><Relationship Id="rId107" Type="http://schemas.openxmlformats.org/officeDocument/2006/relationships/slideLayout" Target="../slideLayouts/slideLayout131.xml"/><Relationship Id="rId11" Type="http://schemas.openxmlformats.org/officeDocument/2006/relationships/slideLayout" Target="../slideLayouts/slideLayout35.xml"/><Relationship Id="rId32" Type="http://schemas.openxmlformats.org/officeDocument/2006/relationships/slideLayout" Target="../slideLayouts/slideLayout56.xml"/><Relationship Id="rId37" Type="http://schemas.openxmlformats.org/officeDocument/2006/relationships/slideLayout" Target="../slideLayouts/slideLayout61.xml"/><Relationship Id="rId53" Type="http://schemas.openxmlformats.org/officeDocument/2006/relationships/slideLayout" Target="../slideLayouts/slideLayout77.xml"/><Relationship Id="rId58" Type="http://schemas.openxmlformats.org/officeDocument/2006/relationships/slideLayout" Target="../slideLayouts/slideLayout82.xml"/><Relationship Id="rId74" Type="http://schemas.openxmlformats.org/officeDocument/2006/relationships/slideLayout" Target="../slideLayouts/slideLayout98.xml"/><Relationship Id="rId79" Type="http://schemas.openxmlformats.org/officeDocument/2006/relationships/slideLayout" Target="../slideLayouts/slideLayout103.xml"/><Relationship Id="rId102" Type="http://schemas.openxmlformats.org/officeDocument/2006/relationships/slideLayout" Target="../slideLayouts/slideLayout126.xml"/><Relationship Id="rId5" Type="http://schemas.openxmlformats.org/officeDocument/2006/relationships/slideLayout" Target="../slideLayouts/slideLayout29.xml"/><Relationship Id="rId90" Type="http://schemas.openxmlformats.org/officeDocument/2006/relationships/slideLayout" Target="../slideLayouts/slideLayout114.xml"/><Relationship Id="rId95" Type="http://schemas.openxmlformats.org/officeDocument/2006/relationships/slideLayout" Target="../slideLayouts/slideLayout119.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43" Type="http://schemas.openxmlformats.org/officeDocument/2006/relationships/slideLayout" Target="../slideLayouts/slideLayout67.xml"/><Relationship Id="rId48" Type="http://schemas.openxmlformats.org/officeDocument/2006/relationships/slideLayout" Target="../slideLayouts/slideLayout72.xml"/><Relationship Id="rId64" Type="http://schemas.openxmlformats.org/officeDocument/2006/relationships/slideLayout" Target="../slideLayouts/slideLayout88.xml"/><Relationship Id="rId69" Type="http://schemas.openxmlformats.org/officeDocument/2006/relationships/slideLayout" Target="../slideLayouts/slideLayout93.xml"/><Relationship Id="rId113" Type="http://schemas.openxmlformats.org/officeDocument/2006/relationships/slideLayout" Target="../slideLayouts/slideLayout137.xml"/><Relationship Id="rId80" Type="http://schemas.openxmlformats.org/officeDocument/2006/relationships/slideLayout" Target="../slideLayouts/slideLayout104.xml"/><Relationship Id="rId85" Type="http://schemas.openxmlformats.org/officeDocument/2006/relationships/slideLayout" Target="../slideLayouts/slideLayout109.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33" Type="http://schemas.openxmlformats.org/officeDocument/2006/relationships/slideLayout" Target="../slideLayouts/slideLayout57.xml"/><Relationship Id="rId38" Type="http://schemas.openxmlformats.org/officeDocument/2006/relationships/slideLayout" Target="../slideLayouts/slideLayout62.xml"/><Relationship Id="rId59" Type="http://schemas.openxmlformats.org/officeDocument/2006/relationships/slideLayout" Target="../slideLayouts/slideLayout83.xml"/><Relationship Id="rId103" Type="http://schemas.openxmlformats.org/officeDocument/2006/relationships/slideLayout" Target="../slideLayouts/slideLayout127.xml"/><Relationship Id="rId108" Type="http://schemas.openxmlformats.org/officeDocument/2006/relationships/slideLayout" Target="../slideLayouts/slideLayout132.xml"/><Relationship Id="rId54" Type="http://schemas.openxmlformats.org/officeDocument/2006/relationships/slideLayout" Target="../slideLayouts/slideLayout78.xml"/><Relationship Id="rId70" Type="http://schemas.openxmlformats.org/officeDocument/2006/relationships/slideLayout" Target="../slideLayouts/slideLayout94.xml"/><Relationship Id="rId75" Type="http://schemas.openxmlformats.org/officeDocument/2006/relationships/slideLayout" Target="../slideLayouts/slideLayout99.xml"/><Relationship Id="rId91" Type="http://schemas.openxmlformats.org/officeDocument/2006/relationships/slideLayout" Target="../slideLayouts/slideLayout115.xml"/><Relationship Id="rId96" Type="http://schemas.openxmlformats.org/officeDocument/2006/relationships/slideLayout" Target="../slideLayouts/slideLayout12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49" Type="http://schemas.openxmlformats.org/officeDocument/2006/relationships/slideLayout" Target="../slideLayouts/slideLayout73.xml"/><Relationship Id="rId114" Type="http://schemas.openxmlformats.org/officeDocument/2006/relationships/slideLayout" Target="../slideLayouts/slideLayout138.xml"/><Relationship Id="rId10" Type="http://schemas.openxmlformats.org/officeDocument/2006/relationships/slideLayout" Target="../slideLayouts/slideLayout34.xml"/><Relationship Id="rId31" Type="http://schemas.openxmlformats.org/officeDocument/2006/relationships/slideLayout" Target="../slideLayouts/slideLayout55.xml"/><Relationship Id="rId44" Type="http://schemas.openxmlformats.org/officeDocument/2006/relationships/slideLayout" Target="../slideLayouts/slideLayout68.xml"/><Relationship Id="rId52" Type="http://schemas.openxmlformats.org/officeDocument/2006/relationships/slideLayout" Target="../slideLayouts/slideLayout76.xml"/><Relationship Id="rId60" Type="http://schemas.openxmlformats.org/officeDocument/2006/relationships/slideLayout" Target="../slideLayouts/slideLayout84.xml"/><Relationship Id="rId65" Type="http://schemas.openxmlformats.org/officeDocument/2006/relationships/slideLayout" Target="../slideLayouts/slideLayout89.xml"/><Relationship Id="rId73" Type="http://schemas.openxmlformats.org/officeDocument/2006/relationships/slideLayout" Target="../slideLayouts/slideLayout97.xml"/><Relationship Id="rId78" Type="http://schemas.openxmlformats.org/officeDocument/2006/relationships/slideLayout" Target="../slideLayouts/slideLayout102.xml"/><Relationship Id="rId81" Type="http://schemas.openxmlformats.org/officeDocument/2006/relationships/slideLayout" Target="../slideLayouts/slideLayout105.xml"/><Relationship Id="rId86" Type="http://schemas.openxmlformats.org/officeDocument/2006/relationships/slideLayout" Target="../slideLayouts/slideLayout110.xml"/><Relationship Id="rId94" Type="http://schemas.openxmlformats.org/officeDocument/2006/relationships/slideLayout" Target="../slideLayouts/slideLayout118.xml"/><Relationship Id="rId99" Type="http://schemas.openxmlformats.org/officeDocument/2006/relationships/slideLayout" Target="../slideLayouts/slideLayout123.xml"/><Relationship Id="rId101" Type="http://schemas.openxmlformats.org/officeDocument/2006/relationships/slideLayout" Target="../slideLayouts/slideLayout125.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9" Type="http://schemas.openxmlformats.org/officeDocument/2006/relationships/slideLayout" Target="../slideLayouts/slideLayout63.xml"/><Relationship Id="rId109" Type="http://schemas.openxmlformats.org/officeDocument/2006/relationships/slideLayout" Target="../slideLayouts/slideLayout133.xml"/><Relationship Id="rId34" Type="http://schemas.openxmlformats.org/officeDocument/2006/relationships/slideLayout" Target="../slideLayouts/slideLayout58.xml"/><Relationship Id="rId50" Type="http://schemas.openxmlformats.org/officeDocument/2006/relationships/slideLayout" Target="../slideLayouts/slideLayout74.xml"/><Relationship Id="rId55" Type="http://schemas.openxmlformats.org/officeDocument/2006/relationships/slideLayout" Target="../slideLayouts/slideLayout79.xml"/><Relationship Id="rId76" Type="http://schemas.openxmlformats.org/officeDocument/2006/relationships/slideLayout" Target="../slideLayouts/slideLayout100.xml"/><Relationship Id="rId97" Type="http://schemas.openxmlformats.org/officeDocument/2006/relationships/slideLayout" Target="../slideLayouts/slideLayout121.xml"/><Relationship Id="rId104" Type="http://schemas.openxmlformats.org/officeDocument/2006/relationships/slideLayout" Target="../slideLayouts/slideLayout128.xml"/><Relationship Id="rId7" Type="http://schemas.openxmlformats.org/officeDocument/2006/relationships/slideLayout" Target="../slideLayouts/slideLayout31.xml"/><Relationship Id="rId71" Type="http://schemas.openxmlformats.org/officeDocument/2006/relationships/slideLayout" Target="../slideLayouts/slideLayout95.xml"/><Relationship Id="rId92" Type="http://schemas.openxmlformats.org/officeDocument/2006/relationships/slideLayout" Target="../slideLayouts/slideLayout116.xml"/><Relationship Id="rId2" Type="http://schemas.openxmlformats.org/officeDocument/2006/relationships/slideLayout" Target="../slideLayouts/slideLayout26.xml"/><Relationship Id="rId29" Type="http://schemas.openxmlformats.org/officeDocument/2006/relationships/slideLayout" Target="../slideLayouts/slideLayout53.xml"/><Relationship Id="rId24" Type="http://schemas.openxmlformats.org/officeDocument/2006/relationships/slideLayout" Target="../slideLayouts/slideLayout48.xml"/><Relationship Id="rId40" Type="http://schemas.openxmlformats.org/officeDocument/2006/relationships/slideLayout" Target="../slideLayouts/slideLayout64.xml"/><Relationship Id="rId45" Type="http://schemas.openxmlformats.org/officeDocument/2006/relationships/slideLayout" Target="../slideLayouts/slideLayout69.xml"/><Relationship Id="rId66" Type="http://schemas.openxmlformats.org/officeDocument/2006/relationships/slideLayout" Target="../slideLayouts/slideLayout90.xml"/><Relationship Id="rId87" Type="http://schemas.openxmlformats.org/officeDocument/2006/relationships/slideLayout" Target="../slideLayouts/slideLayout111.xml"/><Relationship Id="rId110" Type="http://schemas.openxmlformats.org/officeDocument/2006/relationships/slideLayout" Target="../slideLayouts/slideLayout134.xml"/><Relationship Id="rId115" Type="http://schemas.openxmlformats.org/officeDocument/2006/relationships/slideLayout" Target="../slideLayouts/slideLayout139.xml"/><Relationship Id="rId61" Type="http://schemas.openxmlformats.org/officeDocument/2006/relationships/slideLayout" Target="../slideLayouts/slideLayout85.xml"/><Relationship Id="rId82" Type="http://schemas.openxmlformats.org/officeDocument/2006/relationships/slideLayout" Target="../slideLayouts/slideLayout106.xml"/><Relationship Id="rId19" Type="http://schemas.openxmlformats.org/officeDocument/2006/relationships/slideLayout" Target="../slideLayouts/slideLayout43.xml"/><Relationship Id="rId14" Type="http://schemas.openxmlformats.org/officeDocument/2006/relationships/slideLayout" Target="../slideLayouts/slideLayout38.xml"/><Relationship Id="rId30" Type="http://schemas.openxmlformats.org/officeDocument/2006/relationships/slideLayout" Target="../slideLayouts/slideLayout54.xml"/><Relationship Id="rId35" Type="http://schemas.openxmlformats.org/officeDocument/2006/relationships/slideLayout" Target="../slideLayouts/slideLayout59.xml"/><Relationship Id="rId56" Type="http://schemas.openxmlformats.org/officeDocument/2006/relationships/slideLayout" Target="../slideLayouts/slideLayout80.xml"/><Relationship Id="rId77" Type="http://schemas.openxmlformats.org/officeDocument/2006/relationships/slideLayout" Target="../slideLayouts/slideLayout101.xml"/><Relationship Id="rId100" Type="http://schemas.openxmlformats.org/officeDocument/2006/relationships/slideLayout" Target="../slideLayouts/slideLayout124.xml"/><Relationship Id="rId105" Type="http://schemas.openxmlformats.org/officeDocument/2006/relationships/slideLayout" Target="../slideLayouts/slideLayout129.xml"/><Relationship Id="rId8" Type="http://schemas.openxmlformats.org/officeDocument/2006/relationships/slideLayout" Target="../slideLayouts/slideLayout32.xml"/><Relationship Id="rId51" Type="http://schemas.openxmlformats.org/officeDocument/2006/relationships/slideLayout" Target="../slideLayouts/slideLayout75.xml"/><Relationship Id="rId72" Type="http://schemas.openxmlformats.org/officeDocument/2006/relationships/slideLayout" Target="../slideLayouts/slideLayout96.xml"/><Relationship Id="rId93" Type="http://schemas.openxmlformats.org/officeDocument/2006/relationships/slideLayout" Target="../slideLayouts/slideLayout117.xml"/><Relationship Id="rId98" Type="http://schemas.openxmlformats.org/officeDocument/2006/relationships/slideLayout" Target="../slideLayouts/slideLayout122.xml"/><Relationship Id="rId3" Type="http://schemas.openxmlformats.org/officeDocument/2006/relationships/slideLayout" Target="../slideLayouts/slideLayout27.xml"/><Relationship Id="rId25" Type="http://schemas.openxmlformats.org/officeDocument/2006/relationships/slideLayout" Target="../slideLayouts/slideLayout49.xml"/><Relationship Id="rId46" Type="http://schemas.openxmlformats.org/officeDocument/2006/relationships/slideLayout" Target="../slideLayouts/slideLayout70.xml"/><Relationship Id="rId67" Type="http://schemas.openxmlformats.org/officeDocument/2006/relationships/slideLayout" Target="../slideLayouts/slideLayout91.xml"/><Relationship Id="rId116" Type="http://schemas.openxmlformats.org/officeDocument/2006/relationships/theme" Target="../theme/theme3.xml"/><Relationship Id="rId20" Type="http://schemas.openxmlformats.org/officeDocument/2006/relationships/slideLayout" Target="../slideLayouts/slideLayout44.xml"/><Relationship Id="rId41" Type="http://schemas.openxmlformats.org/officeDocument/2006/relationships/slideLayout" Target="../slideLayouts/slideLayout65.xml"/><Relationship Id="rId62" Type="http://schemas.openxmlformats.org/officeDocument/2006/relationships/slideLayout" Target="../slideLayouts/slideLayout86.xml"/><Relationship Id="rId83" Type="http://schemas.openxmlformats.org/officeDocument/2006/relationships/slideLayout" Target="../slideLayouts/slideLayout107.xml"/><Relationship Id="rId88" Type="http://schemas.openxmlformats.org/officeDocument/2006/relationships/slideLayout" Target="../slideLayouts/slideLayout112.xml"/><Relationship Id="rId111" Type="http://schemas.openxmlformats.org/officeDocument/2006/relationships/slideLayout" Target="../slideLayouts/slideLayout135.xml"/><Relationship Id="rId15" Type="http://schemas.openxmlformats.org/officeDocument/2006/relationships/slideLayout" Target="../slideLayouts/slideLayout39.xml"/><Relationship Id="rId36" Type="http://schemas.openxmlformats.org/officeDocument/2006/relationships/slideLayout" Target="../slideLayouts/slideLayout60.xml"/><Relationship Id="rId57" Type="http://schemas.openxmlformats.org/officeDocument/2006/relationships/slideLayout" Target="../slideLayouts/slideLayout81.xml"/><Relationship Id="rId106" Type="http://schemas.openxmlformats.org/officeDocument/2006/relationships/slideLayout" Target="../slideLayouts/slideLayout1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slideLayout" Target="../slideLayouts/slideLayout152.xml"/><Relationship Id="rId18" Type="http://schemas.openxmlformats.org/officeDocument/2006/relationships/slideLayout" Target="../slideLayouts/slideLayout157.xml"/><Relationship Id="rId26" Type="http://schemas.openxmlformats.org/officeDocument/2006/relationships/slideLayout" Target="../slideLayouts/slideLayout165.xml"/><Relationship Id="rId3" Type="http://schemas.openxmlformats.org/officeDocument/2006/relationships/slideLayout" Target="../slideLayouts/slideLayout142.xml"/><Relationship Id="rId21" Type="http://schemas.openxmlformats.org/officeDocument/2006/relationships/slideLayout" Target="../slideLayouts/slideLayout160.xml"/><Relationship Id="rId7" Type="http://schemas.openxmlformats.org/officeDocument/2006/relationships/slideLayout" Target="../slideLayouts/slideLayout146.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5" Type="http://schemas.openxmlformats.org/officeDocument/2006/relationships/slideLayout" Target="../slideLayouts/slideLayout164.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20" Type="http://schemas.openxmlformats.org/officeDocument/2006/relationships/slideLayout" Target="../slideLayouts/slideLayout159.xml"/><Relationship Id="rId29" Type="http://schemas.openxmlformats.org/officeDocument/2006/relationships/image" Target="../media/image1.emf"/><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24" Type="http://schemas.openxmlformats.org/officeDocument/2006/relationships/slideLayout" Target="../slideLayouts/slideLayout163.xml"/><Relationship Id="rId5" Type="http://schemas.openxmlformats.org/officeDocument/2006/relationships/slideLayout" Target="../slideLayouts/slideLayout144.xml"/><Relationship Id="rId15" Type="http://schemas.openxmlformats.org/officeDocument/2006/relationships/slideLayout" Target="../slideLayouts/slideLayout154.xml"/><Relationship Id="rId23" Type="http://schemas.openxmlformats.org/officeDocument/2006/relationships/slideLayout" Target="../slideLayouts/slideLayout162.xml"/><Relationship Id="rId28" Type="http://schemas.openxmlformats.org/officeDocument/2006/relationships/theme" Target="../theme/theme4.xml"/><Relationship Id="rId10" Type="http://schemas.openxmlformats.org/officeDocument/2006/relationships/slideLayout" Target="../slideLayouts/slideLayout149.xml"/><Relationship Id="rId19" Type="http://schemas.openxmlformats.org/officeDocument/2006/relationships/slideLayout" Target="../slideLayouts/slideLayout158.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 Id="rId22" Type="http://schemas.openxmlformats.org/officeDocument/2006/relationships/slideLayout" Target="../slideLayouts/slideLayout161.xml"/><Relationship Id="rId27" Type="http://schemas.openxmlformats.org/officeDocument/2006/relationships/slideLayout" Target="../slideLayouts/slideLayout166.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79.xml"/><Relationship Id="rId18" Type="http://schemas.openxmlformats.org/officeDocument/2006/relationships/slideLayout" Target="../slideLayouts/slideLayout184.xml"/><Relationship Id="rId26" Type="http://schemas.openxmlformats.org/officeDocument/2006/relationships/slideLayout" Target="../slideLayouts/slideLayout192.xml"/><Relationship Id="rId21" Type="http://schemas.openxmlformats.org/officeDocument/2006/relationships/slideLayout" Target="../slideLayouts/slideLayout187.xml"/><Relationship Id="rId34" Type="http://schemas.openxmlformats.org/officeDocument/2006/relationships/slideLayout" Target="../slideLayouts/slideLayout200.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17" Type="http://schemas.openxmlformats.org/officeDocument/2006/relationships/slideLayout" Target="../slideLayouts/slideLayout183.xml"/><Relationship Id="rId25" Type="http://schemas.openxmlformats.org/officeDocument/2006/relationships/slideLayout" Target="../slideLayouts/slideLayout191.xml"/><Relationship Id="rId33" Type="http://schemas.openxmlformats.org/officeDocument/2006/relationships/slideLayout" Target="../slideLayouts/slideLayout199.xml"/><Relationship Id="rId2" Type="http://schemas.openxmlformats.org/officeDocument/2006/relationships/slideLayout" Target="../slideLayouts/slideLayout168.xml"/><Relationship Id="rId16" Type="http://schemas.openxmlformats.org/officeDocument/2006/relationships/slideLayout" Target="../slideLayouts/slideLayout182.xml"/><Relationship Id="rId20" Type="http://schemas.openxmlformats.org/officeDocument/2006/relationships/slideLayout" Target="../slideLayouts/slideLayout186.xml"/><Relationship Id="rId29" Type="http://schemas.openxmlformats.org/officeDocument/2006/relationships/slideLayout" Target="../slideLayouts/slideLayout195.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24" Type="http://schemas.openxmlformats.org/officeDocument/2006/relationships/slideLayout" Target="../slideLayouts/slideLayout190.xml"/><Relationship Id="rId32" Type="http://schemas.openxmlformats.org/officeDocument/2006/relationships/slideLayout" Target="../slideLayouts/slideLayout198.xml"/><Relationship Id="rId37" Type="http://schemas.openxmlformats.org/officeDocument/2006/relationships/image" Target="../media/image31.emf"/><Relationship Id="rId5" Type="http://schemas.openxmlformats.org/officeDocument/2006/relationships/slideLayout" Target="../slideLayouts/slideLayout171.xml"/><Relationship Id="rId15" Type="http://schemas.openxmlformats.org/officeDocument/2006/relationships/slideLayout" Target="../slideLayouts/slideLayout181.xml"/><Relationship Id="rId23" Type="http://schemas.openxmlformats.org/officeDocument/2006/relationships/slideLayout" Target="../slideLayouts/slideLayout189.xml"/><Relationship Id="rId28" Type="http://schemas.openxmlformats.org/officeDocument/2006/relationships/slideLayout" Target="../slideLayouts/slideLayout194.xml"/><Relationship Id="rId36" Type="http://schemas.openxmlformats.org/officeDocument/2006/relationships/theme" Target="../theme/theme5.xml"/><Relationship Id="rId10" Type="http://schemas.openxmlformats.org/officeDocument/2006/relationships/slideLayout" Target="../slideLayouts/slideLayout176.xml"/><Relationship Id="rId19" Type="http://schemas.openxmlformats.org/officeDocument/2006/relationships/slideLayout" Target="../slideLayouts/slideLayout185.xml"/><Relationship Id="rId31" Type="http://schemas.openxmlformats.org/officeDocument/2006/relationships/slideLayout" Target="../slideLayouts/slideLayout197.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 Id="rId22" Type="http://schemas.openxmlformats.org/officeDocument/2006/relationships/slideLayout" Target="../slideLayouts/slideLayout188.xml"/><Relationship Id="rId27" Type="http://schemas.openxmlformats.org/officeDocument/2006/relationships/slideLayout" Target="../slideLayouts/slideLayout193.xml"/><Relationship Id="rId30" Type="http://schemas.openxmlformats.org/officeDocument/2006/relationships/slideLayout" Target="../slideLayouts/slideLayout196.xml"/><Relationship Id="rId35" Type="http://schemas.openxmlformats.org/officeDocument/2006/relationships/slideLayout" Target="../slideLayouts/slideLayout201.xml"/><Relationship Id="rId8" Type="http://schemas.openxmlformats.org/officeDocument/2006/relationships/slideLayout" Target="../slideLayouts/slideLayout174.xml"/><Relationship Id="rId3" Type="http://schemas.openxmlformats.org/officeDocument/2006/relationships/slideLayout" Target="../slideLayouts/slideLayout1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428770-3E6F-4947-B3A2-0F3653FE6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31DADFF-21B5-4379-89B7-FBF1681D27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8EE755-32D6-4004-900E-F00B6584FC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532B36-4D0E-4A22-948B-F5B67CDA049A}" type="datetimeFigureOut">
              <a:rPr lang="en-US" smtClean="0"/>
              <a:t>2/22/2022</a:t>
            </a:fld>
            <a:endParaRPr lang="en-US"/>
          </a:p>
        </p:txBody>
      </p:sp>
      <p:sp>
        <p:nvSpPr>
          <p:cNvPr id="5" name="Footer Placeholder 4">
            <a:extLst>
              <a:ext uri="{FF2B5EF4-FFF2-40B4-BE49-F238E27FC236}">
                <a16:creationId xmlns:a16="http://schemas.microsoft.com/office/drawing/2014/main" id="{BCB2B2A9-3FD5-4478-8A8E-A115B035E0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7690237-3C8C-4C0B-A199-F5A5523F07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5CABE8-93B0-4397-BEFD-ED93D3484246}" type="slidenum">
              <a:rPr lang="en-US" smtClean="0"/>
              <a:t>‹#›</a:t>
            </a:fld>
            <a:endParaRPr lang="en-US"/>
          </a:p>
        </p:txBody>
      </p:sp>
    </p:spTree>
    <p:extLst>
      <p:ext uri="{BB962C8B-B14F-4D97-AF65-F5344CB8AC3E}">
        <p14:creationId xmlns:p14="http://schemas.microsoft.com/office/powerpoint/2010/main" val="1702378190"/>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B8FCAA-3F32-4667-B5F5-5173C020FB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4A42DB4-FF3B-4E80-B34B-825451131E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4C01A6-13F5-423C-8100-0216767B43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713F94-A9CD-44E4-95A7-F9DDD658EFE3}" type="datetimeFigureOut">
              <a:rPr lang="en-US" smtClean="0"/>
              <a:t>2/22/2022</a:t>
            </a:fld>
            <a:endParaRPr lang="en-US"/>
          </a:p>
        </p:txBody>
      </p:sp>
      <p:sp>
        <p:nvSpPr>
          <p:cNvPr id="5" name="Footer Placeholder 4">
            <a:extLst>
              <a:ext uri="{FF2B5EF4-FFF2-40B4-BE49-F238E27FC236}">
                <a16:creationId xmlns:a16="http://schemas.microsoft.com/office/drawing/2014/main" id="{B989DFE5-9B9C-4C77-869D-5C7E6CF56A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BD31F53-81B6-4040-B5FC-4BA0F363AF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CEDA20-2400-4527-810E-A66DB8A1DA26}" type="slidenum">
              <a:rPr lang="en-US" smtClean="0"/>
              <a:t>‹#›</a:t>
            </a:fld>
            <a:endParaRPr lang="en-US"/>
          </a:p>
        </p:txBody>
      </p:sp>
    </p:spTree>
    <p:extLst>
      <p:ext uri="{BB962C8B-B14F-4D97-AF65-F5344CB8AC3E}">
        <p14:creationId xmlns:p14="http://schemas.microsoft.com/office/powerpoint/2010/main" val="2543786054"/>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539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7"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91695047"/>
      </p:ext>
    </p:extLst>
  </p:cSld>
  <p:clrMap bg1="lt1" tx1="dk1" bg2="lt2" tx2="dk2" accent1="accent1" accent2="accent2" accent3="accent3" accent4="accent4" accent5="accent5" accent6="accent6" hlink="hlink" folHlink="folHlink"/>
  <p:sldLayoutIdLst>
    <p:sldLayoutId id="2147485213" r:id="rId1"/>
    <p:sldLayoutId id="2147485214" r:id="rId2"/>
    <p:sldLayoutId id="2147485215" r:id="rId3"/>
    <p:sldLayoutId id="2147485216" r:id="rId4"/>
    <p:sldLayoutId id="2147485217" r:id="rId5"/>
    <p:sldLayoutId id="2147485218" r:id="rId6"/>
    <p:sldLayoutId id="2147485219" r:id="rId7"/>
    <p:sldLayoutId id="2147485220" r:id="rId8"/>
    <p:sldLayoutId id="2147485221" r:id="rId9"/>
    <p:sldLayoutId id="2147485222" r:id="rId10"/>
    <p:sldLayoutId id="2147485223" r:id="rId11"/>
    <p:sldLayoutId id="2147485224" r:id="rId12"/>
    <p:sldLayoutId id="2147485225" r:id="rId13"/>
    <p:sldLayoutId id="2147485226" r:id="rId14"/>
    <p:sldLayoutId id="2147485227" r:id="rId15"/>
    <p:sldLayoutId id="2147485228" r:id="rId16"/>
    <p:sldLayoutId id="2147485229" r:id="rId17"/>
    <p:sldLayoutId id="2147485230" r:id="rId18"/>
    <p:sldLayoutId id="2147485231" r:id="rId19"/>
    <p:sldLayoutId id="2147485232" r:id="rId20"/>
    <p:sldLayoutId id="2147485233" r:id="rId21"/>
    <p:sldLayoutId id="2147485234" r:id="rId22"/>
    <p:sldLayoutId id="2147485235" r:id="rId23"/>
    <p:sldLayoutId id="2147485236" r:id="rId24"/>
    <p:sldLayoutId id="2147485237" r:id="rId25"/>
    <p:sldLayoutId id="2147485238" r:id="rId26"/>
    <p:sldLayoutId id="2147485239" r:id="rId27"/>
    <p:sldLayoutId id="2147485240" r:id="rId28"/>
    <p:sldLayoutId id="2147485241" r:id="rId29"/>
    <p:sldLayoutId id="2147485242" r:id="rId30"/>
    <p:sldLayoutId id="2147485243" r:id="rId31"/>
    <p:sldLayoutId id="2147485244" r:id="rId32"/>
    <p:sldLayoutId id="2147485245" r:id="rId33"/>
    <p:sldLayoutId id="2147485246" r:id="rId34"/>
    <p:sldLayoutId id="2147485247" r:id="rId35"/>
    <p:sldLayoutId id="2147485248" r:id="rId36"/>
    <p:sldLayoutId id="2147485249" r:id="rId37"/>
    <p:sldLayoutId id="2147485250" r:id="rId38"/>
    <p:sldLayoutId id="2147485251" r:id="rId39"/>
    <p:sldLayoutId id="2147485252" r:id="rId40"/>
    <p:sldLayoutId id="2147485253" r:id="rId41"/>
    <p:sldLayoutId id="2147485254" r:id="rId42"/>
    <p:sldLayoutId id="2147485255" r:id="rId43"/>
    <p:sldLayoutId id="2147485256" r:id="rId44"/>
    <p:sldLayoutId id="2147485257" r:id="rId45"/>
    <p:sldLayoutId id="2147485258" r:id="rId46"/>
    <p:sldLayoutId id="2147485259" r:id="rId47"/>
    <p:sldLayoutId id="2147485260" r:id="rId48"/>
    <p:sldLayoutId id="2147485261" r:id="rId49"/>
    <p:sldLayoutId id="2147485262" r:id="rId50"/>
    <p:sldLayoutId id="2147485263" r:id="rId51"/>
    <p:sldLayoutId id="2147485264" r:id="rId52"/>
    <p:sldLayoutId id="2147485265" r:id="rId53"/>
    <p:sldLayoutId id="2147485266" r:id="rId54"/>
    <p:sldLayoutId id="2147485267" r:id="rId55"/>
    <p:sldLayoutId id="2147485268" r:id="rId56"/>
    <p:sldLayoutId id="2147485269" r:id="rId57"/>
    <p:sldLayoutId id="2147485270" r:id="rId58"/>
    <p:sldLayoutId id="2147485271" r:id="rId59"/>
    <p:sldLayoutId id="2147485272" r:id="rId60"/>
    <p:sldLayoutId id="2147485273" r:id="rId61"/>
    <p:sldLayoutId id="2147485274" r:id="rId62"/>
    <p:sldLayoutId id="2147485275" r:id="rId63"/>
    <p:sldLayoutId id="2147485276" r:id="rId64"/>
    <p:sldLayoutId id="2147485277" r:id="rId65"/>
    <p:sldLayoutId id="2147485278" r:id="rId66"/>
    <p:sldLayoutId id="2147485279" r:id="rId67"/>
    <p:sldLayoutId id="2147485280" r:id="rId68"/>
    <p:sldLayoutId id="2147485281" r:id="rId69"/>
    <p:sldLayoutId id="2147485282" r:id="rId70"/>
    <p:sldLayoutId id="2147485283" r:id="rId71"/>
    <p:sldLayoutId id="2147485284" r:id="rId72"/>
    <p:sldLayoutId id="2147485285" r:id="rId73"/>
    <p:sldLayoutId id="2147485286" r:id="rId74"/>
    <p:sldLayoutId id="2147485287" r:id="rId75"/>
    <p:sldLayoutId id="2147485288" r:id="rId76"/>
    <p:sldLayoutId id="2147485289" r:id="rId77"/>
    <p:sldLayoutId id="2147485290" r:id="rId78"/>
    <p:sldLayoutId id="2147485291" r:id="rId79"/>
    <p:sldLayoutId id="2147485292" r:id="rId80"/>
    <p:sldLayoutId id="2147485293" r:id="rId81"/>
    <p:sldLayoutId id="2147485294" r:id="rId82"/>
    <p:sldLayoutId id="2147485295" r:id="rId83"/>
    <p:sldLayoutId id="2147485296" r:id="rId84"/>
    <p:sldLayoutId id="2147485297" r:id="rId85"/>
    <p:sldLayoutId id="2147485298" r:id="rId86"/>
    <p:sldLayoutId id="2147485299" r:id="rId87"/>
    <p:sldLayoutId id="2147485300" r:id="rId88"/>
    <p:sldLayoutId id="2147485301" r:id="rId89"/>
    <p:sldLayoutId id="2147485302" r:id="rId90"/>
    <p:sldLayoutId id="2147485303" r:id="rId91"/>
    <p:sldLayoutId id="2147485304" r:id="rId92"/>
    <p:sldLayoutId id="2147485305" r:id="rId93"/>
    <p:sldLayoutId id="2147485306" r:id="rId94"/>
    <p:sldLayoutId id="2147485307" r:id="rId95"/>
    <p:sldLayoutId id="2147485308" r:id="rId96"/>
    <p:sldLayoutId id="2147485309" r:id="rId97"/>
    <p:sldLayoutId id="2147485310" r:id="rId98"/>
    <p:sldLayoutId id="2147485311" r:id="rId99"/>
    <p:sldLayoutId id="2147485312" r:id="rId100"/>
    <p:sldLayoutId id="2147485313" r:id="rId101"/>
    <p:sldLayoutId id="2147485314" r:id="rId102"/>
    <p:sldLayoutId id="2147485315" r:id="rId103"/>
    <p:sldLayoutId id="2147485316" r:id="rId104"/>
    <p:sldLayoutId id="2147485317" r:id="rId105"/>
    <p:sldLayoutId id="2147485318" r:id="rId106"/>
    <p:sldLayoutId id="2147485319" r:id="rId107"/>
    <p:sldLayoutId id="2147485320" r:id="rId108"/>
    <p:sldLayoutId id="2147485321" r:id="rId109"/>
    <p:sldLayoutId id="2147485322" r:id="rId110"/>
    <p:sldLayoutId id="2147485323" r:id="rId111"/>
    <p:sldLayoutId id="2147485324" r:id="rId112"/>
    <p:sldLayoutId id="2147485325" r:id="rId113"/>
    <p:sldLayoutId id="2147485326" r:id="rId114"/>
    <p:sldLayoutId id="2147485354" r:id="rId1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9" cstate="screen">
            <a:extLst>
              <a:ext uri="{28A0092B-C50C-407E-A947-70E740481C1C}">
                <a14:useLocalDpi xmlns:a14="http://schemas.microsoft.com/office/drawing/2010/main" val="0"/>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821070886"/>
      </p:ext>
    </p:extLst>
  </p:cSld>
  <p:clrMap bg1="lt1" tx1="dk1" bg2="lt2" tx2="dk2" accent1="accent1" accent2="accent2" accent3="accent3" accent4="accent4" accent5="accent5" accent6="accent6" hlink="hlink" folHlink="folHlink"/>
  <p:sldLayoutIdLst>
    <p:sldLayoutId id="2147485328" r:id="rId1"/>
    <p:sldLayoutId id="2147485329" r:id="rId2"/>
    <p:sldLayoutId id="2147485330" r:id="rId3"/>
    <p:sldLayoutId id="2147485331" r:id="rId4"/>
    <p:sldLayoutId id="2147485332" r:id="rId5"/>
    <p:sldLayoutId id="2147485333" r:id="rId6"/>
    <p:sldLayoutId id="2147485334" r:id="rId7"/>
    <p:sldLayoutId id="2147485335" r:id="rId8"/>
    <p:sldLayoutId id="2147485336" r:id="rId9"/>
    <p:sldLayoutId id="2147485337" r:id="rId10"/>
    <p:sldLayoutId id="2147485338" r:id="rId11"/>
    <p:sldLayoutId id="2147485339" r:id="rId12"/>
    <p:sldLayoutId id="2147485340" r:id="rId13"/>
    <p:sldLayoutId id="2147485341" r:id="rId14"/>
    <p:sldLayoutId id="2147485342" r:id="rId15"/>
    <p:sldLayoutId id="2147485343" r:id="rId16"/>
    <p:sldLayoutId id="2147485344" r:id="rId17"/>
    <p:sldLayoutId id="2147485345" r:id="rId18"/>
    <p:sldLayoutId id="2147485346" r:id="rId19"/>
    <p:sldLayoutId id="2147485347" r:id="rId20"/>
    <p:sldLayoutId id="2147485348" r:id="rId21"/>
    <p:sldLayoutId id="2147485349" r:id="rId22"/>
    <p:sldLayoutId id="2147485350" r:id="rId23"/>
    <p:sldLayoutId id="2147485351" r:id="rId24"/>
    <p:sldLayoutId id="2147485352" r:id="rId25"/>
    <p:sldLayoutId id="2147485353" r:id="rId26"/>
    <p:sldLayoutId id="2147485355"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8"/>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7" cstate="print">
            <a:extLst>
              <a:ext uri="{28A0092B-C50C-407E-A947-70E740481C1C}">
                <a14:useLocalDpi xmlns:a14="http://schemas.microsoft.com/office/drawing/2010/main" val="0"/>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93544796"/>
      </p:ext>
    </p:extLst>
  </p:cSld>
  <p:clrMap bg1="lt1" tx1="dk1" bg2="lt2" tx2="dk2" accent1="accent1" accent2="accent2" accent3="accent3" accent4="accent4" accent5="accent5" accent6="accent6" hlink="hlink" folHlink="folHlink"/>
  <p:sldLayoutIdLst>
    <p:sldLayoutId id="2147485357" r:id="rId1"/>
    <p:sldLayoutId id="2147485358" r:id="rId2"/>
    <p:sldLayoutId id="2147485359" r:id="rId3"/>
    <p:sldLayoutId id="2147485360" r:id="rId4"/>
    <p:sldLayoutId id="2147485361" r:id="rId5"/>
    <p:sldLayoutId id="2147485362" r:id="rId6"/>
    <p:sldLayoutId id="2147485363" r:id="rId7"/>
    <p:sldLayoutId id="2147485364" r:id="rId8"/>
    <p:sldLayoutId id="2147485365" r:id="rId9"/>
    <p:sldLayoutId id="2147485366" r:id="rId10"/>
    <p:sldLayoutId id="2147485367" r:id="rId11"/>
    <p:sldLayoutId id="2147485368" r:id="rId12"/>
    <p:sldLayoutId id="2147485369" r:id="rId13"/>
    <p:sldLayoutId id="2147485370" r:id="rId14"/>
    <p:sldLayoutId id="2147485371" r:id="rId15"/>
    <p:sldLayoutId id="2147485372" r:id="rId16"/>
    <p:sldLayoutId id="2147485373" r:id="rId17"/>
    <p:sldLayoutId id="2147485374" r:id="rId18"/>
    <p:sldLayoutId id="2147485375" r:id="rId19"/>
    <p:sldLayoutId id="2147485376" r:id="rId20"/>
    <p:sldLayoutId id="2147485377" r:id="rId21"/>
    <p:sldLayoutId id="2147485378" r:id="rId22"/>
    <p:sldLayoutId id="2147485379" r:id="rId23"/>
    <p:sldLayoutId id="2147485380" r:id="rId24"/>
    <p:sldLayoutId id="2147485381" r:id="rId25"/>
    <p:sldLayoutId id="2147485382" r:id="rId26"/>
    <p:sldLayoutId id="2147485383" r:id="rId27"/>
    <p:sldLayoutId id="2147485384" r:id="rId28"/>
    <p:sldLayoutId id="2147485385" r:id="rId29"/>
    <p:sldLayoutId id="2147485386" r:id="rId30"/>
    <p:sldLayoutId id="2147485387" r:id="rId31"/>
    <p:sldLayoutId id="2147485388" r:id="rId32"/>
    <p:sldLayoutId id="2147485389" r:id="rId33"/>
    <p:sldLayoutId id="2147485390" r:id="rId34"/>
    <p:sldLayoutId id="2147485391" r:id="rId35"/>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xml"/><Relationship Id="rId1" Type="http://schemas.openxmlformats.org/officeDocument/2006/relationships/slideLayout" Target="../slideLayouts/slideLayout28.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8" Type="http://schemas.openxmlformats.org/officeDocument/2006/relationships/hyperlink" Target="https://docs.microsoft.com/en-us/common-data-model/schema/core/industrycommon/financialservices/retailbankingcoredatamodel/fh_account" TargetMode="External"/><Relationship Id="rId13" Type="http://schemas.openxmlformats.org/officeDocument/2006/relationships/hyperlink" Target="https://docs.microsoft.com/en-us/common-data-model/schema/core/industrycommon/financialservices/retailbankingcoredatamodel/financialholding" TargetMode="External"/><Relationship Id="rId3" Type="http://schemas.openxmlformats.org/officeDocument/2006/relationships/hyperlink" Target="https://docs.microsoft.com/en-us/common-data-model/schema/core/industrycommon/financialservices/retailbankingcoredatamodel/account" TargetMode="External"/><Relationship Id="rId7" Type="http://schemas.openxmlformats.org/officeDocument/2006/relationships/hyperlink" Target="https://docs.microsoft.com/en-us/common-data-model/schema/core/industrycommon/financialservices/retailbankingcoredatamodel/customerfinancialholding" TargetMode="External"/><Relationship Id="rId12" Type="http://schemas.openxmlformats.org/officeDocument/2006/relationships/hyperlink" Target="https://docs.microsoft.com/en-us/common-data-model/schema/core/industrycommon/financialservices/retailbankingcoredatamodel/fh_saving"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hyperlink" Target="https://docs.microsoft.com/en-us/common-data-model/schema/core/industrycommon/financialservices/retailbankingcoredatamodel/contact" TargetMode="External"/><Relationship Id="rId11" Type="http://schemas.openxmlformats.org/officeDocument/2006/relationships/hyperlink" Target="https://docs.microsoft.com/en-us/common-data-model/schema/core/industrycommon/financialservices/retailbankingcoredatamodel/fh_loan" TargetMode="External"/><Relationship Id="rId5" Type="http://schemas.openxmlformats.org/officeDocument/2006/relationships/hyperlink" Target="https://docs.microsoft.com/en-us/common-data-model/schema/core/industrycommon/financialservices/retailbankingcoredatamodel/branch" TargetMode="External"/><Relationship Id="rId10" Type="http://schemas.openxmlformats.org/officeDocument/2006/relationships/hyperlink" Target="https://docs.microsoft.com/en-us/common-data-model/schema/core/industrycommon/financialservices/retailbankingcoredatamodel/fh_investment" TargetMode="External"/><Relationship Id="rId4" Type="http://schemas.openxmlformats.org/officeDocument/2006/relationships/hyperlink" Target="https://docs.microsoft.com/en-us/common-data-model/schema/core/industrycommon/financialservices/retailbankingcoredatamodel/bank" TargetMode="External"/><Relationship Id="rId9" Type="http://schemas.openxmlformats.org/officeDocument/2006/relationships/hyperlink" Target="https://docs.microsoft.com/en-us/common-data-model/schema/core/industrycommon/financialservices/retailbankingcoredatamodel/fh_creditline"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docs.microsoft.com/en-us/common-data-model/schema/core/industrycommon/financialservices/retailbankingcoredatamodel/fi_standingorder" TargetMode="External"/><Relationship Id="rId13" Type="http://schemas.openxmlformats.org/officeDocument/2006/relationships/hyperlink" Target="https://docs.microsoft.com/en-us/common-data-model/schema/core/industrycommon/financialservices/retailbankingcoredatamodel/relationship" TargetMode="External"/><Relationship Id="rId3" Type="http://schemas.openxmlformats.org/officeDocument/2006/relationships/notesSlide" Target="../notesSlides/notesSlide11.xml"/><Relationship Id="rId7" Type="http://schemas.openxmlformats.org/officeDocument/2006/relationships/hyperlink" Target="https://docs.microsoft.com/en-us/common-data-model/schema/core/industrycommon/financialservices/retailbankingcoredatamodel/fi_overdraft" TargetMode="External"/><Relationship Id="rId12" Type="http://schemas.openxmlformats.org/officeDocument/2006/relationships/hyperlink" Target="https://docs.microsoft.com/en-us/common-data-model/schema/core/industrycommon/financialservices/retailbankingcoredatamodel/lifemoment" TargetMode="External"/><Relationship Id="rId2" Type="http://schemas.openxmlformats.org/officeDocument/2006/relationships/slideLayout" Target="../slideLayouts/slideLayout7.xml"/><Relationship Id="rId1" Type="http://schemas.openxmlformats.org/officeDocument/2006/relationships/themeOverride" Target="../theme/themeOverride2.xml"/><Relationship Id="rId6" Type="http://schemas.openxmlformats.org/officeDocument/2006/relationships/hyperlink" Target="https://docs.microsoft.com/en-us/common-data-model/schema/core/industrycommon/financialservices/retailbankingcoredatamodel/fi_directdebit" TargetMode="External"/><Relationship Id="rId11" Type="http://schemas.openxmlformats.org/officeDocument/2006/relationships/hyperlink" Target="https://docs.microsoft.com/en-us/common-data-model/schema/core/industrycommon/financialservices/retailbankingcoredatamodel/groupmember" TargetMode="External"/><Relationship Id="rId5" Type="http://schemas.openxmlformats.org/officeDocument/2006/relationships/hyperlink" Target="https://docs.microsoft.com/en-us/common-data-model/schema/core/industrycommon/financialservices/retailbankingcoredatamodel/fi_card" TargetMode="External"/><Relationship Id="rId10" Type="http://schemas.openxmlformats.org/officeDocument/2006/relationships/hyperlink" Target="https://docs.microsoft.com/en-us/common-data-model/schema/core/industrycommon/financialservices/retailbankingcoredatamodel/groupfinancialholding" TargetMode="External"/><Relationship Id="rId4" Type="http://schemas.openxmlformats.org/officeDocument/2006/relationships/hyperlink" Target="https://docs.microsoft.com/en-us/common-data-model/schema/core/industrycommon/financialservices/retailbankingcoredatamodel/financialholdinginstrument" TargetMode="External"/><Relationship Id="rId9" Type="http://schemas.openxmlformats.org/officeDocument/2006/relationships/hyperlink" Target="https://docs.microsoft.com/en-us/common-data-model/schema/core/industrycommon/financialservices/retailbankingcoredatamodel/group"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docs.microsoft.com/en-us/common-data-model/schema/core/industrycommon/financialservices/loanonboardingdatamodel/customdocument" TargetMode="External"/><Relationship Id="rId13" Type="http://schemas.openxmlformats.org/officeDocument/2006/relationships/hyperlink" Target="https://docs.microsoft.com/en-us/common-data-model/schema/core/industrycommon/financialservices/loanonboardingdatamodel/loanapplicationcollateral" TargetMode="External"/><Relationship Id="rId18" Type="http://schemas.openxmlformats.org/officeDocument/2006/relationships/hyperlink" Target="https://docs.microsoft.com/en-us/common-data-model/schema/core/industrycommon/financialservices/loanonboardingdatamodel/loanapplicationliability" TargetMode="External"/><Relationship Id="rId3" Type="http://schemas.openxmlformats.org/officeDocument/2006/relationships/hyperlink" Target="https://docs.microsoft.com/en-us/common-data-model/schema/core/industrycommon/financialservices/loanonboardingdatamodel/applicationdocument" TargetMode="External"/><Relationship Id="rId7" Type="http://schemas.openxmlformats.org/officeDocument/2006/relationships/hyperlink" Target="https://docs.microsoft.com/en-us/common-data-model/schema/core/industrycommon/financialservices/loanonboardingdatamodel/creditcheck" TargetMode="External"/><Relationship Id="rId12" Type="http://schemas.openxmlformats.org/officeDocument/2006/relationships/hyperlink" Target="https://docs.microsoft.com/en-us/common-data-model/schema/core/industrycommon/financialservices/loanonboardingdatamodel/loanapplicationasset" TargetMode="External"/><Relationship Id="rId17" Type="http://schemas.openxmlformats.org/officeDocument/2006/relationships/hyperlink" Target="https://docs.microsoft.com/en-us/common-data-model/schema/core/industrycommon/financialservices/loanonboardingdatamodel/loanapplicationcontactliability" TargetMode="External"/><Relationship Id="rId2" Type="http://schemas.openxmlformats.org/officeDocument/2006/relationships/notesSlide" Target="../notesSlides/notesSlide12.xml"/><Relationship Id="rId16" Type="http://schemas.openxmlformats.org/officeDocument/2006/relationships/hyperlink" Target="https://docs.microsoft.com/en-us/common-data-model/schema/core/industrycommon/financialservices/loanonboardingdatamodel/loanapplicationcontactasset" TargetMode="External"/><Relationship Id="rId1" Type="http://schemas.openxmlformats.org/officeDocument/2006/relationships/slideLayout" Target="../slideLayouts/slideLayout7.xml"/><Relationship Id="rId6" Type="http://schemas.openxmlformats.org/officeDocument/2006/relationships/hyperlink" Target="https://docs.microsoft.com/en-us/common-data-model/schema/core/industrycommon/financialservices/loanonboardingdatamodel/contact" TargetMode="External"/><Relationship Id="rId11" Type="http://schemas.openxmlformats.org/officeDocument/2006/relationships/hyperlink" Target="https://docs.microsoft.com/en-us/common-data-model/schema/core/industrycommon/financialservices/loanonboardingdatamodel/loanapplication" TargetMode="External"/><Relationship Id="rId5" Type="http://schemas.openxmlformats.org/officeDocument/2006/relationships/hyperlink" Target="https://docs.microsoft.com/en-us/common-data-model/schema/core/industrycommon/financialservices/loanonboardingdatamodel/collateral" TargetMode="External"/><Relationship Id="rId15" Type="http://schemas.openxmlformats.org/officeDocument/2006/relationships/hyperlink" Target="https://docs.microsoft.com/en-us/common-data-model/schema/core/industrycommon/financialservices/loanonboardingdatamodel/loanapplicationcontact" TargetMode="External"/><Relationship Id="rId10" Type="http://schemas.openxmlformats.org/officeDocument/2006/relationships/hyperlink" Target="https://docs.microsoft.com/en-us/common-data-model/schema/core/industrycommon/financialservices/loanonboardingdatamodel/kyc" TargetMode="External"/><Relationship Id="rId4" Type="http://schemas.openxmlformats.org/officeDocument/2006/relationships/hyperlink" Target="https://docs.microsoft.com/en-us/common-data-model/schema/core/industrycommon/financialservices/loanonboardingdatamodel/bank" TargetMode="External"/><Relationship Id="rId9" Type="http://schemas.openxmlformats.org/officeDocument/2006/relationships/hyperlink" Target="https://docs.microsoft.com/en-us/common-data-model/schema/core/industrycommon/financialservices/loanonboardingdatamodel/employment" TargetMode="External"/><Relationship Id="rId14" Type="http://schemas.openxmlformats.org/officeDocument/2006/relationships/hyperlink" Target="https://docs.microsoft.com/en-us/common-data-model/schema/core/industrycommon/financialservices/loanonboardingdatamodel/loanapplicationcollateralvaluation"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9.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4.xml"/><Relationship Id="rId1" Type="http://schemas.openxmlformats.org/officeDocument/2006/relationships/themeOverride" Target="../theme/themeOverride3.xml"/><Relationship Id="rId5" Type="http://schemas.openxmlformats.org/officeDocument/2006/relationships/image" Target="../media/image75.svg"/><Relationship Id="rId4" Type="http://schemas.openxmlformats.org/officeDocument/2006/relationships/image" Target="../media/image74.png"/></Relationships>
</file>

<file path=ppt/slides/_rels/slide1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77.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9.xml"/></Relationships>
</file>

<file path=ppt/slides/_rels/slide1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slideLayout" Target="../slideLayouts/slideLayout138.xml"/><Relationship Id="rId7" Type="http://schemas.openxmlformats.org/officeDocument/2006/relationships/image" Target="../media/image45.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44.jpeg"/><Relationship Id="rId11" Type="http://schemas.openxmlformats.org/officeDocument/2006/relationships/image" Target="../media/image48.emf"/><Relationship Id="rId5" Type="http://schemas.openxmlformats.org/officeDocument/2006/relationships/image" Target="../media/image43.jpeg"/><Relationship Id="rId10" Type="http://schemas.openxmlformats.org/officeDocument/2006/relationships/oleObject" Target="../embeddings/oleObject1.bin"/><Relationship Id="rId4" Type="http://schemas.openxmlformats.org/officeDocument/2006/relationships/notesSlide" Target="../notesSlides/notesSlide2.xml"/><Relationship Id="rId9" Type="http://schemas.openxmlformats.org/officeDocument/2006/relationships/image" Target="../media/image47.jpeg"/></Relationships>
</file>

<file path=ppt/slides/_rels/slide3.xml.rels><?xml version="1.0" encoding="UTF-8" standalone="yes"?>
<Relationships xmlns="http://schemas.openxmlformats.org/package/2006/relationships"><Relationship Id="rId8" Type="http://schemas.openxmlformats.org/officeDocument/2006/relationships/image" Target="../media/image53.png"/><Relationship Id="rId3" Type="http://schemas.microsoft.com/office/2018/10/relationships/comments" Target="../comments/modernComment_7FFFC8E5_A277602.xml"/><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139.xml"/><Relationship Id="rId6" Type="http://schemas.openxmlformats.org/officeDocument/2006/relationships/image" Target="../media/image51.sv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14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3.xml"/></Relationships>
</file>

<file path=ppt/slides/_rels/slide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142.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9.xml"/></Relationships>
</file>

<file path=ppt/slides/_rels/slide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166.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9.xml.rels><?xml version="1.0" encoding="UTF-8" standalone="yes"?>
<Relationships xmlns="http://schemas.openxmlformats.org/package/2006/relationships"><Relationship Id="rId8" Type="http://schemas.openxmlformats.org/officeDocument/2006/relationships/hyperlink" Target="https://docs.microsoft.com/en-us/common-data-model/schema/core/industrycommon/financialservices/financialservicescommondatamodel/contact" TargetMode="External"/><Relationship Id="rId3" Type="http://schemas.openxmlformats.org/officeDocument/2006/relationships/notesSlide" Target="../notesSlides/notesSlide9.xml"/><Relationship Id="rId7" Type="http://schemas.openxmlformats.org/officeDocument/2006/relationships/hyperlink" Target="https://docs.microsoft.com/en-us/common-data-model/schema/core/industrycommon/financialservices/financialservicescommondatamodel/branch" TargetMode="External"/><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hyperlink" Target="https://docs.microsoft.com/en-us/common-data-model/schema/core/industrycommon/financialservices/financialservicescommondatamodel/bank" TargetMode="External"/><Relationship Id="rId11" Type="http://schemas.openxmlformats.org/officeDocument/2006/relationships/hyperlink" Target="https://docs.microsoft.com/en-us/common-data-model/schema/core/industrycommon/financialservices/financialservicescommondatamodel/groupmember" TargetMode="External"/><Relationship Id="rId5" Type="http://schemas.openxmlformats.org/officeDocument/2006/relationships/hyperlink" Target="https://docs.microsoft.com/en-us/common-data-model/schema/core/industrycommon/financialservices/financialservicescommondatamodel/applicationdocument" TargetMode="External"/><Relationship Id="rId10" Type="http://schemas.openxmlformats.org/officeDocument/2006/relationships/hyperlink" Target="https://docs.microsoft.com/en-us/common-data-model/schema/core/industrycommon/financialservices/financialservicescommondatamodel/group" TargetMode="External"/><Relationship Id="rId4" Type="http://schemas.openxmlformats.org/officeDocument/2006/relationships/hyperlink" Target="https://docs.microsoft.com/en-us/common-data-model/schema/core/industrycommon/financialservices/financialservicescommondatamodel/account" TargetMode="External"/><Relationship Id="rId9" Type="http://schemas.openxmlformats.org/officeDocument/2006/relationships/hyperlink" Target="https://docs.microsoft.com/en-us/common-data-model/schema/core/industrycommon/financialservices/financialservicescommondatamodel/customdocumen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0FBF2A-33F5-5940-8634-26E039373A7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392" r="5021" b="12414"/>
          <a:stretch/>
        </p:blipFill>
        <p:spPr>
          <a:xfrm>
            <a:off x="0" y="0"/>
            <a:ext cx="12204000" cy="6876000"/>
          </a:xfrm>
          <a:prstGeom prst="rect">
            <a:avLst/>
          </a:prstGeom>
        </p:spPr>
      </p:pic>
      <p:sp>
        <p:nvSpPr>
          <p:cNvPr id="2" name="Rectangle 1">
            <a:extLst>
              <a:ext uri="{FF2B5EF4-FFF2-40B4-BE49-F238E27FC236}">
                <a16:creationId xmlns:a16="http://schemas.microsoft.com/office/drawing/2014/main" id="{D9910ED6-837E-49E3-B0FC-1C7DEC9BB8BC}"/>
              </a:ext>
            </a:extLst>
          </p:cNvPr>
          <p:cNvSpPr/>
          <p:nvPr/>
        </p:nvSpPr>
        <p:spPr bwMode="auto">
          <a:xfrm>
            <a:off x="0" y="0"/>
            <a:ext cx="6219825" cy="6858000"/>
          </a:xfrm>
          <a:prstGeom prst="rect">
            <a:avLst/>
          </a:prstGeom>
          <a:gradFill flip="none" rotWithShape="1">
            <a:gsLst>
              <a:gs pos="46000">
                <a:srgbClr val="000000">
                  <a:alpha val="56000"/>
                </a:srgbClr>
              </a:gs>
              <a:gs pos="72000">
                <a:srgbClr val="000000">
                  <a:alpha val="4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Title 3"/>
          <p:cNvSpPr>
            <a:spLocks noGrp="1"/>
          </p:cNvSpPr>
          <p:nvPr>
            <p:ph type="title"/>
          </p:nvPr>
        </p:nvSpPr>
        <p:spPr>
          <a:xfrm>
            <a:off x="354012" y="3387528"/>
            <a:ext cx="6904421" cy="553998"/>
          </a:xfrm>
        </p:spPr>
        <p:txBody>
          <a:bodyPr/>
          <a:lstStyle/>
          <a:p>
            <a:r>
              <a:rPr lang="en-US"/>
              <a:t>Financial Services Data Model</a:t>
            </a:r>
          </a:p>
        </p:txBody>
      </p:sp>
      <p:sp>
        <p:nvSpPr>
          <p:cNvPr id="5" name="Text Placeholder 4"/>
          <p:cNvSpPr>
            <a:spLocks noGrp="1"/>
          </p:cNvSpPr>
          <p:nvPr>
            <p:ph type="body" sz="quarter" idx="12"/>
          </p:nvPr>
        </p:nvSpPr>
        <p:spPr>
          <a:xfrm>
            <a:off x="354012" y="2882462"/>
            <a:ext cx="5511800" cy="338554"/>
          </a:xfrm>
        </p:spPr>
        <p:txBody>
          <a:bodyPr/>
          <a:lstStyle/>
          <a:p>
            <a:r>
              <a:rPr lang="en-US"/>
              <a:t>Module 3</a:t>
            </a:r>
          </a:p>
        </p:txBody>
      </p:sp>
      <p:pic>
        <p:nvPicPr>
          <p:cNvPr id="9" name="MS logo white - EMF" descr="Microsoft logo white text version">
            <a:extLst>
              <a:ext uri="{FF2B5EF4-FFF2-40B4-BE49-F238E27FC236}">
                <a16:creationId xmlns:a16="http://schemas.microsoft.com/office/drawing/2014/main" id="{2D6D2EED-E1D0-E645-A601-6B33303FB49D}"/>
              </a:ext>
            </a:extLst>
          </p:cNvPr>
          <p:cNvPicPr>
            <a:picLocks noChangeAspect="1"/>
          </p:cNvPicPr>
          <p:nvPr/>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0491704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6A68CB9-7D38-4993-8209-5E84F3A3A5F9}"/>
              </a:ext>
            </a:extLst>
          </p:cNvPr>
          <p:cNvSpPr txBox="1">
            <a:spLocks/>
          </p:cNvSpPr>
          <p:nvPr/>
        </p:nvSpPr>
        <p:spPr>
          <a:xfrm>
            <a:off x="211142" y="241750"/>
            <a:ext cx="11018520" cy="4924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spc="-50">
                <a:ln w="3175">
                  <a:noFill/>
                </a:ln>
                <a:solidFill>
                  <a:schemeClr val="accent1"/>
                </a:solidFill>
                <a:ea typeface="+mn-ea"/>
                <a:cs typeface="Segoe UI" pitchFamily="34" charset="0"/>
              </a:rPr>
              <a:t>Retail Banking Core Data Model</a:t>
            </a:r>
          </a:p>
        </p:txBody>
      </p:sp>
      <p:graphicFrame>
        <p:nvGraphicFramePr>
          <p:cNvPr id="3" name="Table 4">
            <a:extLst>
              <a:ext uri="{FF2B5EF4-FFF2-40B4-BE49-F238E27FC236}">
                <a16:creationId xmlns:a16="http://schemas.microsoft.com/office/drawing/2014/main" id="{E37AEEF1-D98A-44CE-B691-55999504C8E3}"/>
              </a:ext>
            </a:extLst>
          </p:cNvPr>
          <p:cNvGraphicFramePr>
            <a:graphicFrameLocks noGrp="1"/>
          </p:cNvGraphicFramePr>
          <p:nvPr>
            <p:extLst>
              <p:ext uri="{D42A27DB-BD31-4B8C-83A1-F6EECF244321}">
                <p14:modId xmlns:p14="http://schemas.microsoft.com/office/powerpoint/2010/main" val="43221818"/>
              </p:ext>
            </p:extLst>
          </p:nvPr>
        </p:nvGraphicFramePr>
        <p:xfrm>
          <a:off x="666120" y="857410"/>
          <a:ext cx="10657906" cy="5867972"/>
        </p:xfrm>
        <a:graphic>
          <a:graphicData uri="http://schemas.openxmlformats.org/drawingml/2006/table">
            <a:tbl>
              <a:tblPr firstRow="1" bandRow="1">
                <a:tableStyleId>{5C22544A-7EE6-4342-B048-85BDC9FD1C3A}</a:tableStyleId>
              </a:tblPr>
              <a:tblGrid>
                <a:gridCol w="2536521">
                  <a:extLst>
                    <a:ext uri="{9D8B030D-6E8A-4147-A177-3AD203B41FA5}">
                      <a16:colId xmlns:a16="http://schemas.microsoft.com/office/drawing/2014/main" val="2051536105"/>
                    </a:ext>
                  </a:extLst>
                </a:gridCol>
                <a:gridCol w="8121385">
                  <a:extLst>
                    <a:ext uri="{9D8B030D-6E8A-4147-A177-3AD203B41FA5}">
                      <a16:colId xmlns:a16="http://schemas.microsoft.com/office/drawing/2014/main" val="2631898484"/>
                    </a:ext>
                  </a:extLst>
                </a:gridCol>
              </a:tblGrid>
              <a:tr h="215918">
                <a:tc>
                  <a:txBody>
                    <a:bodyPr/>
                    <a:lstStyle/>
                    <a:p>
                      <a:pPr algn="ctr" fontAlgn="t"/>
                      <a:r>
                        <a:rPr kumimoji="0" lang="en-IN" sz="1600" b="1" i="0" u="none" strike="noStrike" kern="1200" cap="none" spc="0" normalizeH="0" baseline="0">
                          <a:ln>
                            <a:noFill/>
                          </a:ln>
                          <a:solidFill>
                            <a:schemeClr val="tx1"/>
                          </a:solidFill>
                          <a:effectLst/>
                          <a:uLnTx/>
                          <a:uFillTx/>
                          <a:latin typeface="Segoe UI Semibold" panose="020B0702040204020203" pitchFamily="34" charset="0"/>
                          <a:ea typeface="+mn-ea"/>
                          <a:cs typeface="Segoe UI Semibold" panose="020B0702040204020203" pitchFamily="34" charset="0"/>
                        </a:rPr>
                        <a:t>Table</a:t>
                      </a:r>
                    </a:p>
                  </a:txBody>
                  <a:tcPr anchor="ctr"/>
                </a:tc>
                <a:tc>
                  <a:txBody>
                    <a:bodyPr/>
                    <a:lstStyle/>
                    <a:p>
                      <a:pPr algn="ctr" fontAlgn="t"/>
                      <a:r>
                        <a:rPr kumimoji="0" lang="en-IN" sz="1600" b="1" i="0" u="none" strike="noStrike" kern="1200" cap="none" spc="0" normalizeH="0" baseline="0">
                          <a:ln>
                            <a:noFill/>
                          </a:ln>
                          <a:solidFill>
                            <a:schemeClr val="tx1"/>
                          </a:solidFill>
                          <a:effectLst/>
                          <a:uLnTx/>
                          <a:uFillTx/>
                          <a:latin typeface="Segoe UI Semibold" panose="020B0702040204020203" pitchFamily="34" charset="0"/>
                          <a:ea typeface="+mn-ea"/>
                          <a:cs typeface="Segoe UI Semibold" panose="020B0702040204020203" pitchFamily="34" charset="0"/>
                        </a:rPr>
                        <a:t>Description</a:t>
                      </a:r>
                    </a:p>
                  </a:txBody>
                  <a:tcPr marL="0" marR="0" marT="0" marB="0" anchor="ctr"/>
                </a:tc>
                <a:extLst>
                  <a:ext uri="{0D108BD9-81ED-4DB2-BD59-A6C34878D82A}">
                    <a16:rowId xmlns:a16="http://schemas.microsoft.com/office/drawing/2014/main" val="3663291429"/>
                  </a:ext>
                </a:extLst>
              </a:tr>
              <a:tr h="529531">
                <a:tc>
                  <a:txBody>
                    <a:bodyPr/>
                    <a:lstStyle/>
                    <a:p>
                      <a:pPr algn="ctr" fontAlgn="t"/>
                      <a:r>
                        <a:rPr lang="en-IN" sz="1300" u="none" strike="noStrike">
                          <a:effectLst/>
                          <a:latin typeface="Segoe UI" panose="020B0502040204020203" pitchFamily="34" charset="0"/>
                          <a:cs typeface="Segoe UI" panose="020B0502040204020203" pitchFamily="34" charset="0"/>
                          <a:hlinkClick r:id="rId3"/>
                        </a:rPr>
                        <a:t>Account</a:t>
                      </a:r>
                      <a:endParaRPr lang="en-IN" sz="1300">
                        <a:effectLst/>
                        <a:latin typeface="Segoe UI" panose="020B0502040204020203" pitchFamily="34" charset="0"/>
                        <a:cs typeface="Segoe UI" panose="020B0502040204020203" pitchFamily="34" charset="0"/>
                      </a:endParaRPr>
                    </a:p>
                  </a:txBody>
                  <a:tcPr marL="0" marR="0" marT="0" marB="0" anchor="ctr"/>
                </a:tc>
                <a:tc>
                  <a:txBody>
                    <a:bodyPr/>
                    <a:lstStyle/>
                    <a:p>
                      <a:pPr algn="ctr" fontAlgn="t"/>
                      <a:r>
                        <a:rPr kumimoji="0" lang="en-US" sz="1300" b="0" i="0" u="none" strike="noStrike" kern="1200" cap="none" spc="0" normalizeH="0" baseline="0">
                          <a:ln>
                            <a:noFill/>
                          </a:ln>
                          <a:solidFill>
                            <a:prstClr val="black"/>
                          </a:solidFill>
                          <a:effectLst/>
                          <a:uLnTx/>
                          <a:uFillTx/>
                          <a:latin typeface="Segoe UI"/>
                          <a:ea typeface="+mn-ea"/>
                          <a:cs typeface="+mn-cs"/>
                        </a:rPr>
                        <a:t>Business that represents a customer or potential customer. The company that is billed in business transactions.</a:t>
                      </a:r>
                    </a:p>
                  </a:txBody>
                  <a:tcPr marL="0" marR="0" marT="0" marB="0" anchor="ctr"/>
                </a:tc>
                <a:extLst>
                  <a:ext uri="{0D108BD9-81ED-4DB2-BD59-A6C34878D82A}">
                    <a16:rowId xmlns:a16="http://schemas.microsoft.com/office/drawing/2014/main" val="1443153500"/>
                  </a:ext>
                </a:extLst>
              </a:tr>
              <a:tr h="529531">
                <a:tc>
                  <a:txBody>
                    <a:bodyPr/>
                    <a:lstStyle/>
                    <a:p>
                      <a:pPr algn="ctr" fontAlgn="t"/>
                      <a:r>
                        <a:rPr lang="en-IN" sz="1300" u="none" strike="noStrike">
                          <a:effectLst/>
                          <a:latin typeface="Segoe UI" panose="020B0502040204020203" pitchFamily="34" charset="0"/>
                          <a:cs typeface="Segoe UI" panose="020B0502040204020203" pitchFamily="34" charset="0"/>
                          <a:hlinkClick r:id="rId4"/>
                        </a:rPr>
                        <a:t>Bank</a:t>
                      </a:r>
                      <a:endParaRPr lang="en-IN" sz="1300">
                        <a:effectLst/>
                        <a:latin typeface="Segoe UI" panose="020B0502040204020203" pitchFamily="34" charset="0"/>
                        <a:cs typeface="Segoe UI" panose="020B0502040204020203" pitchFamily="34" charset="0"/>
                      </a:endParaRPr>
                    </a:p>
                  </a:txBody>
                  <a:tcPr marL="0" marR="0" marT="0" marB="0" anchor="ctr"/>
                </a:tc>
                <a:tc>
                  <a:txBody>
                    <a:bodyPr/>
                    <a:lstStyle/>
                    <a:p>
                      <a:pPr algn="ctr" fontAlgn="t"/>
                      <a:r>
                        <a:rPr kumimoji="0" lang="en-US" sz="1300" b="0" i="0" u="none" strike="noStrike" kern="1200" cap="none" spc="0" normalizeH="0" baseline="0">
                          <a:ln>
                            <a:noFill/>
                          </a:ln>
                          <a:solidFill>
                            <a:prstClr val="black"/>
                          </a:solidFill>
                          <a:effectLst/>
                          <a:uLnTx/>
                          <a:uFillTx/>
                          <a:latin typeface="Segoe UI"/>
                          <a:ea typeface="+mn-ea"/>
                          <a:cs typeface="+mn-cs"/>
                        </a:rPr>
                        <a:t>The bank that the branch is associated with.</a:t>
                      </a:r>
                    </a:p>
                  </a:txBody>
                  <a:tcPr marL="0" marR="0" marT="0" marB="0" anchor="ctr"/>
                </a:tc>
                <a:extLst>
                  <a:ext uri="{0D108BD9-81ED-4DB2-BD59-A6C34878D82A}">
                    <a16:rowId xmlns:a16="http://schemas.microsoft.com/office/drawing/2014/main" val="3469763468"/>
                  </a:ext>
                </a:extLst>
              </a:tr>
              <a:tr h="529531">
                <a:tc>
                  <a:txBody>
                    <a:bodyPr/>
                    <a:lstStyle/>
                    <a:p>
                      <a:pPr algn="ctr" fontAlgn="t"/>
                      <a:r>
                        <a:rPr lang="en-IN" sz="1300" u="none" strike="noStrike">
                          <a:effectLst/>
                          <a:latin typeface="Segoe UI" panose="020B0502040204020203" pitchFamily="34" charset="0"/>
                          <a:cs typeface="Segoe UI" panose="020B0502040204020203" pitchFamily="34" charset="0"/>
                          <a:hlinkClick r:id="rId5"/>
                        </a:rPr>
                        <a:t>Branch</a:t>
                      </a:r>
                      <a:endParaRPr lang="en-IN" sz="1300">
                        <a:effectLst/>
                        <a:latin typeface="Segoe UI" panose="020B0502040204020203" pitchFamily="34" charset="0"/>
                        <a:cs typeface="Segoe UI" panose="020B0502040204020203" pitchFamily="34" charset="0"/>
                      </a:endParaRPr>
                    </a:p>
                  </a:txBody>
                  <a:tcPr marL="0" marR="0" marT="0" marB="0" anchor="ctr"/>
                </a:tc>
                <a:tc>
                  <a:txBody>
                    <a:bodyPr/>
                    <a:lstStyle/>
                    <a:p>
                      <a:pPr algn="ctr" fontAlgn="t"/>
                      <a:r>
                        <a:rPr kumimoji="0" lang="en-US" sz="1300" b="0" i="0" u="none" strike="noStrike" kern="1200" cap="none" spc="0" normalizeH="0" baseline="0">
                          <a:ln>
                            <a:noFill/>
                          </a:ln>
                          <a:solidFill>
                            <a:prstClr val="black"/>
                          </a:solidFill>
                          <a:effectLst/>
                          <a:uLnTx/>
                          <a:uFillTx/>
                          <a:latin typeface="Segoe UI"/>
                          <a:ea typeface="+mn-ea"/>
                          <a:cs typeface="+mn-cs"/>
                        </a:rPr>
                        <a:t>The branch of the main bank, when borrower applies for a loan at a branch.</a:t>
                      </a:r>
                    </a:p>
                  </a:txBody>
                  <a:tcPr marL="0" marR="0" marT="0" marB="0" anchor="ctr"/>
                </a:tc>
                <a:extLst>
                  <a:ext uri="{0D108BD9-81ED-4DB2-BD59-A6C34878D82A}">
                    <a16:rowId xmlns:a16="http://schemas.microsoft.com/office/drawing/2014/main" val="264685478"/>
                  </a:ext>
                </a:extLst>
              </a:tr>
              <a:tr h="529531">
                <a:tc>
                  <a:txBody>
                    <a:bodyPr/>
                    <a:lstStyle/>
                    <a:p>
                      <a:pPr algn="ctr" fontAlgn="t"/>
                      <a:r>
                        <a:rPr lang="en-IN" sz="1300" u="none" strike="noStrike">
                          <a:effectLst/>
                          <a:latin typeface="Segoe UI" panose="020B0502040204020203" pitchFamily="34" charset="0"/>
                          <a:cs typeface="Segoe UI" panose="020B0502040204020203" pitchFamily="34" charset="0"/>
                          <a:hlinkClick r:id="rId6"/>
                        </a:rPr>
                        <a:t>Contact</a:t>
                      </a:r>
                      <a:endParaRPr lang="en-IN" sz="1300">
                        <a:effectLst/>
                        <a:latin typeface="Segoe UI" panose="020B0502040204020203" pitchFamily="34" charset="0"/>
                        <a:cs typeface="Segoe UI" panose="020B0502040204020203" pitchFamily="34" charset="0"/>
                      </a:endParaRPr>
                    </a:p>
                  </a:txBody>
                  <a:tcPr marL="0" marR="0" marT="0" marB="0" anchor="ctr"/>
                </a:tc>
                <a:tc>
                  <a:txBody>
                    <a:bodyPr/>
                    <a:lstStyle/>
                    <a:p>
                      <a:pPr algn="ctr" fontAlgn="t"/>
                      <a:r>
                        <a:rPr kumimoji="0" lang="en-US" sz="1300" b="0" i="0" u="none" strike="noStrike" kern="1200" cap="none" spc="0" normalizeH="0" baseline="0">
                          <a:ln>
                            <a:noFill/>
                          </a:ln>
                          <a:solidFill>
                            <a:prstClr val="black"/>
                          </a:solidFill>
                          <a:effectLst/>
                          <a:uLnTx/>
                          <a:uFillTx/>
                          <a:latin typeface="Segoe UI"/>
                          <a:ea typeface="+mn-ea"/>
                          <a:cs typeface="+mn-cs"/>
                        </a:rPr>
                        <a:t>Person with whom a business unit has a relationship, such as customer, supplier, and colleague.</a:t>
                      </a:r>
                    </a:p>
                  </a:txBody>
                  <a:tcPr marL="0" marR="0" marT="0" marB="0" anchor="ctr"/>
                </a:tc>
                <a:extLst>
                  <a:ext uri="{0D108BD9-81ED-4DB2-BD59-A6C34878D82A}">
                    <a16:rowId xmlns:a16="http://schemas.microsoft.com/office/drawing/2014/main" val="2833645099"/>
                  </a:ext>
                </a:extLst>
              </a:tr>
              <a:tr h="688391">
                <a:tc>
                  <a:txBody>
                    <a:bodyPr/>
                    <a:lstStyle/>
                    <a:p>
                      <a:pPr algn="ctr" fontAlgn="t"/>
                      <a:r>
                        <a:rPr lang="en-IN" sz="1300" u="none" strike="noStrike" err="1">
                          <a:effectLst/>
                          <a:latin typeface="Segoe UI" panose="020B0502040204020203" pitchFamily="34" charset="0"/>
                          <a:cs typeface="Segoe UI" panose="020B0502040204020203" pitchFamily="34" charset="0"/>
                          <a:hlinkClick r:id="rId7"/>
                        </a:rPr>
                        <a:t>Customerfinancialholding</a:t>
                      </a:r>
                      <a:endParaRPr lang="en-IN" sz="1300">
                        <a:effectLst/>
                        <a:latin typeface="Segoe UI" panose="020B0502040204020203" pitchFamily="34" charset="0"/>
                        <a:cs typeface="Segoe UI" panose="020B0502040204020203" pitchFamily="34" charset="0"/>
                      </a:endParaRPr>
                    </a:p>
                  </a:txBody>
                  <a:tcPr marL="0" marR="0" marT="0" marB="0" anchor="ctr"/>
                </a:tc>
                <a:tc>
                  <a:txBody>
                    <a:bodyPr/>
                    <a:lstStyle/>
                    <a:p>
                      <a:pPr algn="ctr" fontAlgn="t"/>
                      <a:r>
                        <a:rPr kumimoji="0" lang="en-US" sz="1300" b="0" i="0" u="none" strike="noStrike" kern="1200" cap="none" spc="0" normalizeH="0" baseline="0">
                          <a:ln>
                            <a:noFill/>
                          </a:ln>
                          <a:solidFill>
                            <a:prstClr val="black"/>
                          </a:solidFill>
                          <a:effectLst/>
                          <a:uLnTx/>
                          <a:uFillTx/>
                          <a:latin typeface="Segoe UI"/>
                          <a:ea typeface="+mn-ea"/>
                          <a:cs typeface="+mn-cs"/>
                        </a:rPr>
                        <a:t>Financial holdings owned by the customer.</a:t>
                      </a:r>
                    </a:p>
                  </a:txBody>
                  <a:tcPr marL="0" marR="0" marT="0" marB="0" anchor="ctr"/>
                </a:tc>
                <a:extLst>
                  <a:ext uri="{0D108BD9-81ED-4DB2-BD59-A6C34878D82A}">
                    <a16:rowId xmlns:a16="http://schemas.microsoft.com/office/drawing/2014/main" val="2712357447"/>
                  </a:ext>
                </a:extLst>
              </a:tr>
              <a:tr h="370672">
                <a:tc>
                  <a:txBody>
                    <a:bodyPr/>
                    <a:lstStyle/>
                    <a:p>
                      <a:pPr algn="ctr" fontAlgn="t"/>
                      <a:r>
                        <a:rPr lang="en-IN" sz="1300" u="none" strike="noStrike" err="1">
                          <a:effectLst/>
                          <a:latin typeface="Segoe UI" panose="020B0502040204020203" pitchFamily="34" charset="0"/>
                          <a:cs typeface="Segoe UI" panose="020B0502040204020203" pitchFamily="34" charset="0"/>
                          <a:hlinkClick r:id="rId8"/>
                        </a:rPr>
                        <a:t>Fh_account</a:t>
                      </a:r>
                      <a:endParaRPr lang="en-IN" sz="1300">
                        <a:effectLst/>
                        <a:latin typeface="Segoe UI" panose="020B0502040204020203" pitchFamily="34" charset="0"/>
                        <a:cs typeface="Segoe UI" panose="020B0502040204020203" pitchFamily="34" charset="0"/>
                      </a:endParaRPr>
                    </a:p>
                  </a:txBody>
                  <a:tcPr marL="0" marR="0" marT="0" marB="0" anchor="ctr"/>
                </a:tc>
                <a:tc>
                  <a:txBody>
                    <a:bodyPr/>
                    <a:lstStyle/>
                    <a:p>
                      <a:pPr algn="ctr" fontAlgn="t"/>
                      <a:r>
                        <a:rPr kumimoji="0" lang="en-US" sz="1300" b="0" i="0" u="none" strike="noStrike" kern="1200" cap="none" spc="0" normalizeH="0" baseline="0">
                          <a:ln>
                            <a:noFill/>
                          </a:ln>
                          <a:solidFill>
                            <a:prstClr val="black"/>
                          </a:solidFill>
                          <a:effectLst/>
                          <a:uLnTx/>
                          <a:uFillTx/>
                          <a:latin typeface="Segoe UI"/>
                          <a:ea typeface="+mn-ea"/>
                          <a:cs typeface="+mn-cs"/>
                        </a:rPr>
                        <a:t>A deposit account holding that allows the holder to make deposits and withdrawals through financial holding instruments. An account can be interest bearing.</a:t>
                      </a:r>
                    </a:p>
                  </a:txBody>
                  <a:tcPr marL="0" marR="0" marT="0" marB="0" anchor="ctr"/>
                </a:tc>
                <a:extLst>
                  <a:ext uri="{0D108BD9-81ED-4DB2-BD59-A6C34878D82A}">
                    <a16:rowId xmlns:a16="http://schemas.microsoft.com/office/drawing/2014/main" val="9347578"/>
                  </a:ext>
                </a:extLst>
              </a:tr>
              <a:tr h="370672">
                <a:tc>
                  <a:txBody>
                    <a:bodyPr/>
                    <a:lstStyle/>
                    <a:p>
                      <a:pPr algn="ctr" fontAlgn="t"/>
                      <a:r>
                        <a:rPr lang="en-IN" sz="1300" u="none" strike="noStrike">
                          <a:effectLst/>
                          <a:latin typeface="Segoe UI" panose="020B0502040204020203" pitchFamily="34" charset="0"/>
                          <a:cs typeface="Segoe UI" panose="020B0502040204020203" pitchFamily="34" charset="0"/>
                          <a:hlinkClick r:id="rId9"/>
                        </a:rPr>
                        <a:t>Fh_creditline</a:t>
                      </a:r>
                      <a:endParaRPr lang="en-IN" sz="1300">
                        <a:effectLst/>
                        <a:latin typeface="Segoe UI" panose="020B0502040204020203" pitchFamily="34" charset="0"/>
                        <a:cs typeface="Segoe UI" panose="020B0502040204020203" pitchFamily="34" charset="0"/>
                      </a:endParaRPr>
                    </a:p>
                  </a:txBody>
                  <a:tcPr marL="0" marR="0" marT="0" marB="0" anchor="ctr"/>
                </a:tc>
                <a:tc>
                  <a:txBody>
                    <a:bodyPr/>
                    <a:lstStyle/>
                    <a:p>
                      <a:pPr algn="ctr" fontAlgn="t"/>
                      <a:r>
                        <a:rPr kumimoji="0" lang="en-US" sz="1300" b="0" i="0" u="none" strike="noStrike" kern="1200" cap="none" spc="0" normalizeH="0" baseline="0">
                          <a:ln>
                            <a:noFill/>
                          </a:ln>
                          <a:solidFill>
                            <a:prstClr val="black"/>
                          </a:solidFill>
                          <a:effectLst/>
                          <a:uLnTx/>
                          <a:uFillTx/>
                          <a:latin typeface="Segoe UI"/>
                          <a:ea typeface="+mn-ea"/>
                          <a:cs typeface="+mn-cs"/>
                        </a:rPr>
                        <a:t>A preset borrowing limit associated with a credit or charge card.</a:t>
                      </a:r>
                    </a:p>
                  </a:txBody>
                  <a:tcPr marL="0" marR="0" marT="0" marB="0" anchor="ctr"/>
                </a:tc>
                <a:extLst>
                  <a:ext uri="{0D108BD9-81ED-4DB2-BD59-A6C34878D82A}">
                    <a16:rowId xmlns:a16="http://schemas.microsoft.com/office/drawing/2014/main" val="2329498422"/>
                  </a:ext>
                </a:extLst>
              </a:tr>
              <a:tr h="529531">
                <a:tc>
                  <a:txBody>
                    <a:bodyPr/>
                    <a:lstStyle/>
                    <a:p>
                      <a:pPr algn="ctr" fontAlgn="t"/>
                      <a:r>
                        <a:rPr lang="en-IN" sz="1300" u="none" strike="noStrike" err="1">
                          <a:effectLst/>
                          <a:latin typeface="Segoe UI" panose="020B0502040204020203" pitchFamily="34" charset="0"/>
                          <a:cs typeface="Segoe UI" panose="020B0502040204020203" pitchFamily="34" charset="0"/>
                          <a:hlinkClick r:id="rId10"/>
                        </a:rPr>
                        <a:t>Fh_investment</a:t>
                      </a:r>
                      <a:endParaRPr lang="en-IN" sz="1300">
                        <a:effectLst/>
                        <a:latin typeface="Segoe UI" panose="020B0502040204020203" pitchFamily="34" charset="0"/>
                        <a:cs typeface="Segoe UI" panose="020B0502040204020203" pitchFamily="34" charset="0"/>
                      </a:endParaRPr>
                    </a:p>
                  </a:txBody>
                  <a:tcPr marL="0" marR="0" marT="0" marB="0" anchor="ctr"/>
                </a:tc>
                <a:tc>
                  <a:txBody>
                    <a:bodyPr/>
                    <a:lstStyle/>
                    <a:p>
                      <a:pPr algn="ctr" fontAlgn="t"/>
                      <a:r>
                        <a:rPr kumimoji="0" lang="en-US" sz="1300" b="0" i="0" u="none" strike="noStrike" kern="1200" cap="none" spc="0" normalizeH="0" baseline="0">
                          <a:ln>
                            <a:noFill/>
                          </a:ln>
                          <a:solidFill>
                            <a:prstClr val="black"/>
                          </a:solidFill>
                          <a:effectLst/>
                          <a:uLnTx/>
                          <a:uFillTx/>
                          <a:latin typeface="Segoe UI"/>
                          <a:ea typeface="+mn-ea"/>
                          <a:cs typeface="+mn-cs"/>
                        </a:rPr>
                        <a:t>A holding representing a portfolio of securities or other investible assets.</a:t>
                      </a:r>
                    </a:p>
                  </a:txBody>
                  <a:tcPr marL="0" marR="0" marT="0" marB="0" anchor="ctr"/>
                </a:tc>
                <a:extLst>
                  <a:ext uri="{0D108BD9-81ED-4DB2-BD59-A6C34878D82A}">
                    <a16:rowId xmlns:a16="http://schemas.microsoft.com/office/drawing/2014/main" val="3874386227"/>
                  </a:ext>
                </a:extLst>
              </a:tr>
              <a:tr h="529531">
                <a:tc>
                  <a:txBody>
                    <a:bodyPr/>
                    <a:lstStyle/>
                    <a:p>
                      <a:pPr algn="ctr" fontAlgn="t"/>
                      <a:r>
                        <a:rPr lang="en-IN" sz="1300" u="none" strike="noStrike" err="1">
                          <a:effectLst/>
                          <a:latin typeface="Segoe UI" panose="020B0502040204020203" pitchFamily="34" charset="0"/>
                          <a:cs typeface="Segoe UI" panose="020B0502040204020203" pitchFamily="34" charset="0"/>
                          <a:hlinkClick r:id="rId11"/>
                        </a:rPr>
                        <a:t>Fh_loan</a:t>
                      </a:r>
                      <a:endParaRPr lang="en-IN" sz="1300">
                        <a:effectLst/>
                        <a:latin typeface="Segoe UI" panose="020B0502040204020203" pitchFamily="34" charset="0"/>
                        <a:cs typeface="Segoe UI" panose="020B0502040204020203" pitchFamily="34" charset="0"/>
                      </a:endParaRPr>
                    </a:p>
                  </a:txBody>
                  <a:tcPr marL="0" marR="0" marT="0" marB="0" anchor="ctr"/>
                </a:tc>
                <a:tc>
                  <a:txBody>
                    <a:bodyPr/>
                    <a:lstStyle/>
                    <a:p>
                      <a:pPr algn="ctr" fontAlgn="t"/>
                      <a:r>
                        <a:rPr kumimoji="0" lang="en-US" sz="1300" b="0" i="0" u="none" strike="noStrike" kern="1200" cap="none" spc="0" normalizeH="0" baseline="0">
                          <a:ln>
                            <a:noFill/>
                          </a:ln>
                          <a:solidFill>
                            <a:prstClr val="black"/>
                          </a:solidFill>
                          <a:effectLst/>
                          <a:uLnTx/>
                          <a:uFillTx/>
                          <a:latin typeface="Segoe UI"/>
                          <a:ea typeface="+mn-ea"/>
                          <a:cs typeface="+mn-cs"/>
                        </a:rPr>
                        <a:t>Loans held by the customer with the financial institution.</a:t>
                      </a:r>
                    </a:p>
                  </a:txBody>
                  <a:tcPr marL="0" marR="0" marT="0" marB="0" anchor="ctr"/>
                </a:tc>
                <a:extLst>
                  <a:ext uri="{0D108BD9-81ED-4DB2-BD59-A6C34878D82A}">
                    <a16:rowId xmlns:a16="http://schemas.microsoft.com/office/drawing/2014/main" val="3814850753"/>
                  </a:ext>
                </a:extLst>
              </a:tr>
              <a:tr h="529531">
                <a:tc>
                  <a:txBody>
                    <a:bodyPr/>
                    <a:lstStyle/>
                    <a:p>
                      <a:pPr algn="ctr" fontAlgn="t"/>
                      <a:r>
                        <a:rPr lang="en-IN" sz="1300" u="none" strike="noStrike" err="1">
                          <a:effectLst/>
                          <a:latin typeface="Segoe UI" panose="020B0502040204020203" pitchFamily="34" charset="0"/>
                          <a:cs typeface="Segoe UI" panose="020B0502040204020203" pitchFamily="34" charset="0"/>
                          <a:hlinkClick r:id="rId12"/>
                        </a:rPr>
                        <a:t>Fh_saving</a:t>
                      </a:r>
                      <a:endParaRPr lang="en-IN" sz="1300">
                        <a:effectLst/>
                        <a:latin typeface="Segoe UI" panose="020B0502040204020203" pitchFamily="34" charset="0"/>
                        <a:cs typeface="Segoe UI" panose="020B0502040204020203" pitchFamily="34" charset="0"/>
                      </a:endParaRPr>
                    </a:p>
                  </a:txBody>
                  <a:tcPr marL="0" marR="0" marT="0" marB="0" anchor="ctr"/>
                </a:tc>
                <a:tc>
                  <a:txBody>
                    <a:bodyPr/>
                    <a:lstStyle/>
                    <a:p>
                      <a:pPr algn="ctr" fontAlgn="t"/>
                      <a:r>
                        <a:rPr kumimoji="0" lang="en-US" sz="1300" b="0" i="0" u="none" strike="noStrike" kern="1200" cap="none" spc="0" normalizeH="0" baseline="0">
                          <a:ln>
                            <a:noFill/>
                          </a:ln>
                          <a:solidFill>
                            <a:prstClr val="black"/>
                          </a:solidFill>
                          <a:effectLst/>
                          <a:uLnTx/>
                          <a:uFillTx/>
                          <a:latin typeface="Segoe UI"/>
                          <a:ea typeface="+mn-ea"/>
                          <a:cs typeface="+mn-cs"/>
                        </a:rPr>
                        <a:t>Savings accounts held by the customer at the financial institution.</a:t>
                      </a:r>
                    </a:p>
                  </a:txBody>
                  <a:tcPr marL="0" marR="0" marT="0" marB="0" anchor="ctr"/>
                </a:tc>
                <a:extLst>
                  <a:ext uri="{0D108BD9-81ED-4DB2-BD59-A6C34878D82A}">
                    <a16:rowId xmlns:a16="http://schemas.microsoft.com/office/drawing/2014/main" val="3278910632"/>
                  </a:ext>
                </a:extLst>
              </a:tr>
              <a:tr h="370672">
                <a:tc>
                  <a:txBody>
                    <a:bodyPr/>
                    <a:lstStyle/>
                    <a:p>
                      <a:pPr algn="ctr" fontAlgn="t"/>
                      <a:r>
                        <a:rPr lang="en-IN" sz="1300" u="none" strike="noStrike" err="1">
                          <a:effectLst/>
                          <a:latin typeface="Segoe UI" panose="020B0502040204020203" pitchFamily="34" charset="0"/>
                          <a:cs typeface="Segoe UI" panose="020B0502040204020203" pitchFamily="34" charset="0"/>
                          <a:hlinkClick r:id="rId13"/>
                        </a:rPr>
                        <a:t>Financialholding</a:t>
                      </a:r>
                      <a:endParaRPr lang="en-IN" sz="1300">
                        <a:effectLst/>
                        <a:latin typeface="Segoe UI" panose="020B0502040204020203" pitchFamily="34" charset="0"/>
                        <a:cs typeface="Segoe UI" panose="020B0502040204020203" pitchFamily="34" charset="0"/>
                      </a:endParaRPr>
                    </a:p>
                  </a:txBody>
                  <a:tcPr marL="0" marR="0" marT="0" marB="0" anchor="ctr"/>
                </a:tc>
                <a:tc>
                  <a:txBody>
                    <a:bodyPr/>
                    <a:lstStyle/>
                    <a:p>
                      <a:pPr algn="ctr" fontAlgn="t"/>
                      <a:r>
                        <a:rPr kumimoji="0" lang="en-US" sz="1300" b="0" i="0" u="none" strike="noStrike" kern="1200" cap="none" spc="0" normalizeH="0" baseline="0">
                          <a:ln>
                            <a:noFill/>
                          </a:ln>
                          <a:solidFill>
                            <a:prstClr val="black"/>
                          </a:solidFill>
                          <a:effectLst/>
                          <a:uLnTx/>
                          <a:uFillTx/>
                          <a:latin typeface="Segoe UI"/>
                          <a:ea typeface="+mn-ea"/>
                          <a:cs typeface="+mn-cs"/>
                        </a:rPr>
                        <a:t>Accounts, loans, investments, credit lines and savings accounts held by a customer.</a:t>
                      </a:r>
                    </a:p>
                  </a:txBody>
                  <a:tcPr marL="0" marR="0" marT="0" marB="0" anchor="ctr"/>
                </a:tc>
                <a:extLst>
                  <a:ext uri="{0D108BD9-81ED-4DB2-BD59-A6C34878D82A}">
                    <a16:rowId xmlns:a16="http://schemas.microsoft.com/office/drawing/2014/main" val="448341406"/>
                  </a:ext>
                </a:extLst>
              </a:tr>
            </a:tbl>
          </a:graphicData>
        </a:graphic>
      </p:graphicFrame>
    </p:spTree>
    <p:extLst>
      <p:ext uri="{BB962C8B-B14F-4D97-AF65-F5344CB8AC3E}">
        <p14:creationId xmlns:p14="http://schemas.microsoft.com/office/powerpoint/2010/main" val="323141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6.25E-7 -4.81481E-6 L -6.25E-7 0.03542 " pathEditMode="relative" rAng="0" ptsTypes="AA">
                                      <p:cBhvr>
                                        <p:cTn id="9" dur="500" spd="-100000" fill="hold"/>
                                        <p:tgtEl>
                                          <p:spTgt spid="1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6A68CB9-7D38-4993-8209-5E84F3A3A5F9}"/>
              </a:ext>
            </a:extLst>
          </p:cNvPr>
          <p:cNvSpPr txBox="1">
            <a:spLocks/>
          </p:cNvSpPr>
          <p:nvPr/>
        </p:nvSpPr>
        <p:spPr>
          <a:xfrm>
            <a:off x="211142" y="241750"/>
            <a:ext cx="11018520" cy="4924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spc="-50">
                <a:ln w="3175">
                  <a:noFill/>
                </a:ln>
                <a:solidFill>
                  <a:schemeClr val="accent1"/>
                </a:solidFill>
                <a:ea typeface="+mn-ea"/>
                <a:cs typeface="Segoe UI" pitchFamily="34" charset="0"/>
              </a:rPr>
              <a:t>Retail Banking Core Data Model</a:t>
            </a:r>
          </a:p>
        </p:txBody>
      </p:sp>
      <p:graphicFrame>
        <p:nvGraphicFramePr>
          <p:cNvPr id="3" name="Table 4">
            <a:extLst>
              <a:ext uri="{FF2B5EF4-FFF2-40B4-BE49-F238E27FC236}">
                <a16:creationId xmlns:a16="http://schemas.microsoft.com/office/drawing/2014/main" id="{E37AEEF1-D98A-44CE-B691-55999504C8E3}"/>
              </a:ext>
            </a:extLst>
          </p:cNvPr>
          <p:cNvGraphicFramePr>
            <a:graphicFrameLocks noGrp="1"/>
          </p:cNvGraphicFramePr>
          <p:nvPr>
            <p:extLst>
              <p:ext uri="{D42A27DB-BD31-4B8C-83A1-F6EECF244321}">
                <p14:modId xmlns:p14="http://schemas.microsoft.com/office/powerpoint/2010/main" val="666385762"/>
              </p:ext>
            </p:extLst>
          </p:nvPr>
        </p:nvGraphicFramePr>
        <p:xfrm>
          <a:off x="551062" y="839242"/>
          <a:ext cx="11018520" cy="5471732"/>
        </p:xfrm>
        <a:graphic>
          <a:graphicData uri="http://schemas.openxmlformats.org/drawingml/2006/table">
            <a:tbl>
              <a:tblPr firstRow="1" bandRow="1">
                <a:tableStyleId>{5C22544A-7EE6-4342-B048-85BDC9FD1C3A}</a:tableStyleId>
              </a:tblPr>
              <a:tblGrid>
                <a:gridCol w="2622346">
                  <a:extLst>
                    <a:ext uri="{9D8B030D-6E8A-4147-A177-3AD203B41FA5}">
                      <a16:colId xmlns:a16="http://schemas.microsoft.com/office/drawing/2014/main" val="2051536105"/>
                    </a:ext>
                  </a:extLst>
                </a:gridCol>
                <a:gridCol w="8396174">
                  <a:extLst>
                    <a:ext uri="{9D8B030D-6E8A-4147-A177-3AD203B41FA5}">
                      <a16:colId xmlns:a16="http://schemas.microsoft.com/office/drawing/2014/main" val="2631898484"/>
                    </a:ext>
                  </a:extLst>
                </a:gridCol>
              </a:tblGrid>
              <a:tr h="215918">
                <a:tc>
                  <a:txBody>
                    <a:bodyPr/>
                    <a:lstStyle/>
                    <a:p>
                      <a:pPr algn="ctr" fontAlgn="t"/>
                      <a:r>
                        <a:rPr kumimoji="0" lang="en-IN" sz="1600" b="1" i="0" u="none" strike="noStrike" kern="1200" cap="none" spc="0" normalizeH="0" baseline="0">
                          <a:ln>
                            <a:noFill/>
                          </a:ln>
                          <a:solidFill>
                            <a:schemeClr val="tx1"/>
                          </a:solidFill>
                          <a:effectLst/>
                          <a:uLnTx/>
                          <a:uFillTx/>
                          <a:latin typeface="Segoe UI Semibold" panose="020B0702040204020203" pitchFamily="34" charset="0"/>
                          <a:ea typeface="+mn-ea"/>
                          <a:cs typeface="Segoe UI Semibold" panose="020B0702040204020203" pitchFamily="34" charset="0"/>
                        </a:rPr>
                        <a:t>Table</a:t>
                      </a:r>
                    </a:p>
                  </a:txBody>
                  <a:tcPr anchor="ctr"/>
                </a:tc>
                <a:tc>
                  <a:txBody>
                    <a:bodyPr/>
                    <a:lstStyle/>
                    <a:p>
                      <a:pPr algn="ctr" fontAlgn="t"/>
                      <a:r>
                        <a:rPr kumimoji="0" lang="en-IN" sz="1600" b="1" i="0" u="none" strike="noStrike" kern="1200" cap="none" spc="0" normalizeH="0" baseline="0">
                          <a:ln>
                            <a:noFill/>
                          </a:ln>
                          <a:solidFill>
                            <a:schemeClr val="tx1"/>
                          </a:solidFill>
                          <a:effectLst/>
                          <a:uLnTx/>
                          <a:uFillTx/>
                          <a:latin typeface="Segoe UI Semibold" panose="020B0702040204020203" pitchFamily="34" charset="0"/>
                          <a:ea typeface="+mn-ea"/>
                          <a:cs typeface="Segoe UI Semibold" panose="020B0702040204020203" pitchFamily="34" charset="0"/>
                        </a:rPr>
                        <a:t>Description</a:t>
                      </a:r>
                    </a:p>
                  </a:txBody>
                  <a:tcPr marL="0" marR="0" marT="0" marB="0" anchor="ctr"/>
                </a:tc>
                <a:extLst>
                  <a:ext uri="{0D108BD9-81ED-4DB2-BD59-A6C34878D82A}">
                    <a16:rowId xmlns:a16="http://schemas.microsoft.com/office/drawing/2014/main" val="3663291429"/>
                  </a:ext>
                </a:extLst>
              </a:tr>
              <a:tr h="529531">
                <a:tc>
                  <a:txBody>
                    <a:bodyPr/>
                    <a:lstStyle/>
                    <a:p>
                      <a:pPr algn="ctr" fontAlgn="t"/>
                      <a:r>
                        <a:rPr lang="en-IN" sz="1300" u="none" strike="noStrike" err="1">
                          <a:effectLst/>
                          <a:latin typeface="Segoe UI" panose="020B0502040204020203" pitchFamily="34" charset="0"/>
                          <a:cs typeface="Segoe UI" panose="020B0502040204020203" pitchFamily="34" charset="0"/>
                          <a:hlinkClick r:id="rId4"/>
                        </a:rPr>
                        <a:t>Financialholdinginstrument</a:t>
                      </a:r>
                      <a:endParaRPr lang="en-IN" sz="1300">
                        <a:effectLst/>
                        <a:latin typeface="Segoe UI" panose="020B0502040204020203" pitchFamily="34" charset="0"/>
                        <a:cs typeface="Segoe UI" panose="020B0502040204020203" pitchFamily="34" charset="0"/>
                      </a:endParaRPr>
                    </a:p>
                  </a:txBody>
                  <a:tcPr anchor="ctr"/>
                </a:tc>
                <a:tc>
                  <a:txBody>
                    <a:bodyPr/>
                    <a:lstStyle/>
                    <a:p>
                      <a:pPr algn="ctr" fontAlgn="t"/>
                      <a:r>
                        <a:rPr kumimoji="0" lang="en-US" sz="1300" b="0" i="0" u="none" strike="noStrike" kern="1200" cap="none" spc="0" normalizeH="0" baseline="0">
                          <a:ln>
                            <a:noFill/>
                          </a:ln>
                          <a:solidFill>
                            <a:prstClr val="black"/>
                          </a:solidFill>
                          <a:effectLst/>
                          <a:uLnTx/>
                          <a:uFillTx/>
                          <a:latin typeface="Segoe UI"/>
                          <a:ea typeface="+mn-ea"/>
                          <a:cs typeface="+mn-cs"/>
                        </a:rPr>
                        <a:t>Financial tools associated with financial holdings; a monetary contract between parties which has intrinsic monetary value or transfers value. Provides an efficient flow and transfer of capital.</a:t>
                      </a:r>
                    </a:p>
                  </a:txBody>
                  <a:tcPr anchor="ctr"/>
                </a:tc>
                <a:extLst>
                  <a:ext uri="{0D108BD9-81ED-4DB2-BD59-A6C34878D82A}">
                    <a16:rowId xmlns:a16="http://schemas.microsoft.com/office/drawing/2014/main" val="1443153500"/>
                  </a:ext>
                </a:extLst>
              </a:tr>
              <a:tr h="529531">
                <a:tc>
                  <a:txBody>
                    <a:bodyPr/>
                    <a:lstStyle/>
                    <a:p>
                      <a:pPr algn="ctr" fontAlgn="t"/>
                      <a:r>
                        <a:rPr lang="en-IN" sz="1300" u="none" strike="noStrike">
                          <a:effectLst/>
                          <a:latin typeface="Segoe UI" panose="020B0502040204020203" pitchFamily="34" charset="0"/>
                          <a:cs typeface="Segoe UI" panose="020B0502040204020203" pitchFamily="34" charset="0"/>
                          <a:hlinkClick r:id="rId5"/>
                        </a:rPr>
                        <a:t>Fi_card</a:t>
                      </a:r>
                      <a:endParaRPr lang="en-IN" sz="1300">
                        <a:effectLst/>
                        <a:latin typeface="Segoe UI" panose="020B0502040204020203" pitchFamily="34" charset="0"/>
                        <a:cs typeface="Segoe UI" panose="020B0502040204020203" pitchFamily="34" charset="0"/>
                      </a:endParaRPr>
                    </a:p>
                  </a:txBody>
                  <a:tcPr anchor="ctr"/>
                </a:tc>
                <a:tc>
                  <a:txBody>
                    <a:bodyPr/>
                    <a:lstStyle/>
                    <a:p>
                      <a:pPr algn="ctr" fontAlgn="t"/>
                      <a:r>
                        <a:rPr kumimoji="0" lang="en-US" sz="1300" b="0" i="0" u="none" strike="noStrike" kern="1200" cap="none" spc="0" normalizeH="0" baseline="0">
                          <a:ln>
                            <a:noFill/>
                          </a:ln>
                          <a:solidFill>
                            <a:prstClr val="black"/>
                          </a:solidFill>
                          <a:effectLst/>
                          <a:uLnTx/>
                          <a:uFillTx/>
                          <a:latin typeface="Segoe UI"/>
                          <a:ea typeface="+mn-ea"/>
                          <a:cs typeface="+mn-cs"/>
                        </a:rPr>
                        <a:t>A payment card issued by a bank to an account holder enabling the account holder to make payments or purchases, paying back the balance to the issuing bank, plus interest.</a:t>
                      </a:r>
                    </a:p>
                  </a:txBody>
                  <a:tcPr anchor="ctr"/>
                </a:tc>
                <a:extLst>
                  <a:ext uri="{0D108BD9-81ED-4DB2-BD59-A6C34878D82A}">
                    <a16:rowId xmlns:a16="http://schemas.microsoft.com/office/drawing/2014/main" val="3469763468"/>
                  </a:ext>
                </a:extLst>
              </a:tr>
              <a:tr h="529531">
                <a:tc>
                  <a:txBody>
                    <a:bodyPr/>
                    <a:lstStyle/>
                    <a:p>
                      <a:pPr algn="ctr" fontAlgn="t"/>
                      <a:r>
                        <a:rPr lang="en-IN" sz="1300" u="none" strike="noStrike">
                          <a:effectLst/>
                          <a:latin typeface="Segoe UI" panose="020B0502040204020203" pitchFamily="34" charset="0"/>
                          <a:cs typeface="Segoe UI" panose="020B0502040204020203" pitchFamily="34" charset="0"/>
                          <a:hlinkClick r:id="rId6"/>
                        </a:rPr>
                        <a:t>Fi_directdebit</a:t>
                      </a:r>
                      <a:endParaRPr lang="en-IN" sz="1300">
                        <a:effectLst/>
                        <a:latin typeface="Segoe UI" panose="020B0502040204020203" pitchFamily="34" charset="0"/>
                        <a:cs typeface="Segoe UI" panose="020B0502040204020203" pitchFamily="34" charset="0"/>
                      </a:endParaRPr>
                    </a:p>
                  </a:txBody>
                  <a:tcPr anchor="ctr"/>
                </a:tc>
                <a:tc>
                  <a:txBody>
                    <a:bodyPr/>
                    <a:lstStyle/>
                    <a:p>
                      <a:pPr algn="ctr" fontAlgn="t"/>
                      <a:r>
                        <a:rPr kumimoji="0" lang="en-US" sz="1300" b="0" i="0" u="none" strike="noStrike" kern="1200" cap="none" spc="0" normalizeH="0" baseline="0">
                          <a:ln>
                            <a:noFill/>
                          </a:ln>
                          <a:solidFill>
                            <a:prstClr val="black"/>
                          </a:solidFill>
                          <a:effectLst/>
                          <a:uLnTx/>
                          <a:uFillTx/>
                          <a:latin typeface="Segoe UI"/>
                          <a:ea typeface="+mn-ea"/>
                          <a:cs typeface="+mn-cs"/>
                        </a:rPr>
                        <a:t>An automated payment system whereby an account holder authorizes a creditor to debit the customer's bank account at regular intervals.</a:t>
                      </a:r>
                    </a:p>
                  </a:txBody>
                  <a:tcPr anchor="ctr"/>
                </a:tc>
                <a:extLst>
                  <a:ext uri="{0D108BD9-81ED-4DB2-BD59-A6C34878D82A}">
                    <a16:rowId xmlns:a16="http://schemas.microsoft.com/office/drawing/2014/main" val="264685478"/>
                  </a:ext>
                </a:extLst>
              </a:tr>
              <a:tr h="529531">
                <a:tc>
                  <a:txBody>
                    <a:bodyPr/>
                    <a:lstStyle/>
                    <a:p>
                      <a:pPr algn="ctr" fontAlgn="t"/>
                      <a:r>
                        <a:rPr lang="en-IN" sz="1300" u="none" strike="noStrike" err="1">
                          <a:effectLst/>
                          <a:latin typeface="Segoe UI" panose="020B0502040204020203" pitchFamily="34" charset="0"/>
                          <a:cs typeface="Segoe UI" panose="020B0502040204020203" pitchFamily="34" charset="0"/>
                          <a:hlinkClick r:id="rId7"/>
                        </a:rPr>
                        <a:t>Fi_overdraft</a:t>
                      </a:r>
                      <a:endParaRPr lang="en-IN" sz="1300">
                        <a:effectLst/>
                        <a:latin typeface="Segoe UI" panose="020B0502040204020203" pitchFamily="34" charset="0"/>
                        <a:cs typeface="Segoe UI" panose="020B0502040204020203" pitchFamily="34" charset="0"/>
                      </a:endParaRPr>
                    </a:p>
                  </a:txBody>
                  <a:tcPr anchor="ctr"/>
                </a:tc>
                <a:tc>
                  <a:txBody>
                    <a:bodyPr/>
                    <a:lstStyle/>
                    <a:p>
                      <a:pPr algn="ctr" fontAlgn="t"/>
                      <a:r>
                        <a:rPr kumimoji="0" lang="en-US" sz="1300" b="0" i="0" u="none" strike="noStrike" kern="1200" cap="none" spc="0" normalizeH="0" baseline="0">
                          <a:ln>
                            <a:noFill/>
                          </a:ln>
                          <a:solidFill>
                            <a:prstClr val="black"/>
                          </a:solidFill>
                          <a:effectLst/>
                          <a:uLnTx/>
                          <a:uFillTx/>
                          <a:latin typeface="Segoe UI"/>
                          <a:ea typeface="+mn-ea"/>
                          <a:cs typeface="+mn-cs"/>
                        </a:rPr>
                        <a:t>An extension of credit associated with a checking account allowing the account holder to continue withdrawing funds when an account reaches zero.</a:t>
                      </a:r>
                    </a:p>
                  </a:txBody>
                  <a:tcPr anchor="ctr"/>
                </a:tc>
                <a:extLst>
                  <a:ext uri="{0D108BD9-81ED-4DB2-BD59-A6C34878D82A}">
                    <a16:rowId xmlns:a16="http://schemas.microsoft.com/office/drawing/2014/main" val="2833645099"/>
                  </a:ext>
                </a:extLst>
              </a:tr>
              <a:tr h="688391">
                <a:tc>
                  <a:txBody>
                    <a:bodyPr/>
                    <a:lstStyle/>
                    <a:p>
                      <a:pPr algn="ctr" fontAlgn="t"/>
                      <a:r>
                        <a:rPr lang="en-IN" sz="1300" u="none" strike="noStrike">
                          <a:effectLst/>
                          <a:latin typeface="Segoe UI" panose="020B0502040204020203" pitchFamily="34" charset="0"/>
                          <a:cs typeface="Segoe UI" panose="020B0502040204020203" pitchFamily="34" charset="0"/>
                          <a:hlinkClick r:id="rId8"/>
                        </a:rPr>
                        <a:t>Fi_standingorder</a:t>
                      </a:r>
                      <a:endParaRPr lang="en-IN" sz="1300">
                        <a:effectLst/>
                        <a:latin typeface="Segoe UI" panose="020B0502040204020203" pitchFamily="34" charset="0"/>
                        <a:cs typeface="Segoe UI" panose="020B0502040204020203" pitchFamily="34" charset="0"/>
                      </a:endParaRPr>
                    </a:p>
                  </a:txBody>
                  <a:tcPr anchor="ctr"/>
                </a:tc>
                <a:tc>
                  <a:txBody>
                    <a:bodyPr/>
                    <a:lstStyle/>
                    <a:p>
                      <a:pPr algn="ctr" fontAlgn="t"/>
                      <a:r>
                        <a:rPr kumimoji="0" lang="en-US" sz="1300" b="0" i="0" u="none" strike="noStrike" kern="1200" cap="none" spc="0" normalizeH="0" baseline="0">
                          <a:ln>
                            <a:noFill/>
                          </a:ln>
                          <a:solidFill>
                            <a:prstClr val="black"/>
                          </a:solidFill>
                          <a:effectLst/>
                          <a:uLnTx/>
                          <a:uFillTx/>
                          <a:latin typeface="Segoe UI"/>
                          <a:ea typeface="+mn-ea"/>
                          <a:cs typeface="+mn-cs"/>
                        </a:rPr>
                        <a:t>An instruction order from an account holder for a set amount of money to be removed from an account at regular intervals and paid to or transferred to another account.</a:t>
                      </a:r>
                    </a:p>
                  </a:txBody>
                  <a:tcPr anchor="ctr"/>
                </a:tc>
                <a:extLst>
                  <a:ext uri="{0D108BD9-81ED-4DB2-BD59-A6C34878D82A}">
                    <a16:rowId xmlns:a16="http://schemas.microsoft.com/office/drawing/2014/main" val="2712357447"/>
                  </a:ext>
                </a:extLst>
              </a:tr>
              <a:tr h="370672">
                <a:tc>
                  <a:txBody>
                    <a:bodyPr/>
                    <a:lstStyle/>
                    <a:p>
                      <a:pPr algn="ctr" fontAlgn="t"/>
                      <a:r>
                        <a:rPr lang="en-IN" sz="1300" u="none" strike="noStrike">
                          <a:effectLst/>
                          <a:latin typeface="Segoe UI" panose="020B0502040204020203" pitchFamily="34" charset="0"/>
                          <a:cs typeface="Segoe UI" panose="020B0502040204020203" pitchFamily="34" charset="0"/>
                          <a:hlinkClick r:id="rId9"/>
                        </a:rPr>
                        <a:t>Group</a:t>
                      </a:r>
                      <a:endParaRPr lang="en-IN" sz="1300">
                        <a:effectLst/>
                        <a:latin typeface="Segoe UI" panose="020B0502040204020203" pitchFamily="34" charset="0"/>
                        <a:cs typeface="Segoe UI" panose="020B0502040204020203" pitchFamily="34" charset="0"/>
                      </a:endParaRPr>
                    </a:p>
                  </a:txBody>
                  <a:tcPr anchor="ctr"/>
                </a:tc>
                <a:tc>
                  <a:txBody>
                    <a:bodyPr/>
                    <a:lstStyle/>
                    <a:p>
                      <a:pPr algn="ctr" fontAlgn="t"/>
                      <a:r>
                        <a:rPr kumimoji="0" lang="en-US" sz="1300" b="0" i="0" u="none" strike="noStrike" kern="1200" cap="none" spc="0" normalizeH="0" baseline="0">
                          <a:ln>
                            <a:noFill/>
                          </a:ln>
                          <a:solidFill>
                            <a:prstClr val="black"/>
                          </a:solidFill>
                          <a:effectLst/>
                          <a:uLnTx/>
                          <a:uFillTx/>
                          <a:latin typeface="Segoe UI"/>
                          <a:ea typeface="+mn-ea"/>
                          <a:cs typeface="+mn-cs"/>
                        </a:rPr>
                        <a:t>An association of several customers allowing e.g. the representation of households.</a:t>
                      </a:r>
                    </a:p>
                  </a:txBody>
                  <a:tcPr anchor="ctr"/>
                </a:tc>
                <a:extLst>
                  <a:ext uri="{0D108BD9-81ED-4DB2-BD59-A6C34878D82A}">
                    <a16:rowId xmlns:a16="http://schemas.microsoft.com/office/drawing/2014/main" val="9347578"/>
                  </a:ext>
                </a:extLst>
              </a:tr>
              <a:tr h="370672">
                <a:tc>
                  <a:txBody>
                    <a:bodyPr/>
                    <a:lstStyle/>
                    <a:p>
                      <a:pPr algn="ctr" fontAlgn="t"/>
                      <a:r>
                        <a:rPr lang="en-IN" sz="1300" u="none" strike="noStrike">
                          <a:effectLst/>
                          <a:latin typeface="Segoe UI" panose="020B0502040204020203" pitchFamily="34" charset="0"/>
                          <a:cs typeface="Segoe UI" panose="020B0502040204020203" pitchFamily="34" charset="0"/>
                          <a:hlinkClick r:id="rId10"/>
                        </a:rPr>
                        <a:t>Groupfinancialholding</a:t>
                      </a:r>
                      <a:endParaRPr lang="en-IN" sz="1300">
                        <a:effectLst/>
                        <a:latin typeface="Segoe UI" panose="020B0502040204020203" pitchFamily="34" charset="0"/>
                        <a:cs typeface="Segoe UI" panose="020B0502040204020203" pitchFamily="34" charset="0"/>
                      </a:endParaRPr>
                    </a:p>
                  </a:txBody>
                  <a:tcPr anchor="ctr"/>
                </a:tc>
                <a:tc>
                  <a:txBody>
                    <a:bodyPr/>
                    <a:lstStyle/>
                    <a:p>
                      <a:pPr algn="ctr" fontAlgn="t"/>
                      <a:r>
                        <a:rPr kumimoji="0" lang="en-US" sz="1300" b="0" i="0" u="none" strike="noStrike" kern="1200" cap="none" spc="0" normalizeH="0" baseline="0">
                          <a:ln>
                            <a:noFill/>
                          </a:ln>
                          <a:solidFill>
                            <a:prstClr val="black"/>
                          </a:solidFill>
                          <a:effectLst/>
                          <a:uLnTx/>
                          <a:uFillTx/>
                          <a:latin typeface="Segoe UI"/>
                          <a:ea typeface="+mn-ea"/>
                          <a:cs typeface="+mn-cs"/>
                        </a:rPr>
                        <a:t>Financial holdings associated with a Group, to be included in the group's total assets and liabilities.</a:t>
                      </a:r>
                    </a:p>
                  </a:txBody>
                  <a:tcPr anchor="ctr"/>
                </a:tc>
                <a:extLst>
                  <a:ext uri="{0D108BD9-81ED-4DB2-BD59-A6C34878D82A}">
                    <a16:rowId xmlns:a16="http://schemas.microsoft.com/office/drawing/2014/main" val="2329498422"/>
                  </a:ext>
                </a:extLst>
              </a:tr>
              <a:tr h="529531">
                <a:tc>
                  <a:txBody>
                    <a:bodyPr/>
                    <a:lstStyle/>
                    <a:p>
                      <a:pPr algn="ctr" fontAlgn="t"/>
                      <a:r>
                        <a:rPr lang="en-IN" sz="1300" u="none" strike="noStrike">
                          <a:effectLst/>
                          <a:latin typeface="Segoe UI" panose="020B0502040204020203" pitchFamily="34" charset="0"/>
                          <a:cs typeface="Segoe UI" panose="020B0502040204020203" pitchFamily="34" charset="0"/>
                          <a:hlinkClick r:id="rId11"/>
                        </a:rPr>
                        <a:t>Groupmember</a:t>
                      </a:r>
                      <a:endParaRPr lang="en-IN" sz="1300">
                        <a:effectLst/>
                        <a:latin typeface="Segoe UI" panose="020B0502040204020203" pitchFamily="34" charset="0"/>
                        <a:cs typeface="Segoe UI" panose="020B0502040204020203" pitchFamily="34" charset="0"/>
                      </a:endParaRPr>
                    </a:p>
                  </a:txBody>
                  <a:tcPr anchor="ctr"/>
                </a:tc>
                <a:tc>
                  <a:txBody>
                    <a:bodyPr/>
                    <a:lstStyle/>
                    <a:p>
                      <a:pPr algn="ctr" fontAlgn="t"/>
                      <a:r>
                        <a:rPr kumimoji="0" lang="en-US" sz="1300" b="0" i="0" u="none" strike="noStrike" kern="1200" cap="none" spc="0" normalizeH="0" baseline="0">
                          <a:ln>
                            <a:noFill/>
                          </a:ln>
                          <a:solidFill>
                            <a:prstClr val="black"/>
                          </a:solidFill>
                          <a:effectLst/>
                          <a:uLnTx/>
                          <a:uFillTx/>
                          <a:latin typeface="Segoe UI"/>
                          <a:ea typeface="+mn-ea"/>
                          <a:cs typeface="+mn-cs"/>
                        </a:rPr>
                        <a:t>An association between a customer and a Group.</a:t>
                      </a:r>
                    </a:p>
                  </a:txBody>
                  <a:tcPr anchor="ctr"/>
                </a:tc>
                <a:extLst>
                  <a:ext uri="{0D108BD9-81ED-4DB2-BD59-A6C34878D82A}">
                    <a16:rowId xmlns:a16="http://schemas.microsoft.com/office/drawing/2014/main" val="3874386227"/>
                  </a:ext>
                </a:extLst>
              </a:tr>
              <a:tr h="529531">
                <a:tc>
                  <a:txBody>
                    <a:bodyPr/>
                    <a:lstStyle/>
                    <a:p>
                      <a:pPr algn="ctr" fontAlgn="t"/>
                      <a:r>
                        <a:rPr lang="en-IN" sz="1300" u="none" strike="noStrike">
                          <a:effectLst/>
                          <a:latin typeface="Segoe UI" panose="020B0502040204020203" pitchFamily="34" charset="0"/>
                          <a:cs typeface="Segoe UI" panose="020B0502040204020203" pitchFamily="34" charset="0"/>
                          <a:hlinkClick r:id="rId12"/>
                        </a:rPr>
                        <a:t>Lifemoment</a:t>
                      </a:r>
                      <a:endParaRPr lang="en-IN" sz="1300">
                        <a:effectLst/>
                        <a:latin typeface="Segoe UI" panose="020B0502040204020203" pitchFamily="34" charset="0"/>
                        <a:cs typeface="Segoe UI" panose="020B0502040204020203" pitchFamily="34" charset="0"/>
                      </a:endParaRPr>
                    </a:p>
                  </a:txBody>
                  <a:tcPr anchor="ctr"/>
                </a:tc>
                <a:tc>
                  <a:txBody>
                    <a:bodyPr/>
                    <a:lstStyle/>
                    <a:p>
                      <a:pPr algn="ctr" fontAlgn="t"/>
                      <a:r>
                        <a:rPr kumimoji="0" lang="en-US" sz="1300" b="0" i="0" u="none" strike="noStrike" kern="1200" cap="none" spc="0" normalizeH="0" baseline="0">
                          <a:ln>
                            <a:noFill/>
                          </a:ln>
                          <a:solidFill>
                            <a:prstClr val="black"/>
                          </a:solidFill>
                          <a:effectLst/>
                          <a:uLnTx/>
                          <a:uFillTx/>
                          <a:latin typeface="Segoe UI"/>
                          <a:ea typeface="+mn-ea"/>
                          <a:cs typeface="+mn-cs"/>
                        </a:rPr>
                        <a:t>Significant milestones in a customer's personal life which can impact their financial situation, such as attending college, marriage, having a child, retirement, etc.</a:t>
                      </a:r>
                    </a:p>
                  </a:txBody>
                  <a:tcPr anchor="ctr"/>
                </a:tc>
                <a:extLst>
                  <a:ext uri="{0D108BD9-81ED-4DB2-BD59-A6C34878D82A}">
                    <a16:rowId xmlns:a16="http://schemas.microsoft.com/office/drawing/2014/main" val="3814850753"/>
                  </a:ext>
                </a:extLst>
              </a:tr>
              <a:tr h="529531">
                <a:tc>
                  <a:txBody>
                    <a:bodyPr/>
                    <a:lstStyle/>
                    <a:p>
                      <a:pPr algn="ctr" fontAlgn="t"/>
                      <a:r>
                        <a:rPr lang="en-IN" sz="1300" u="none" strike="noStrike">
                          <a:effectLst/>
                          <a:latin typeface="Segoe UI" panose="020B0502040204020203" pitchFamily="34" charset="0"/>
                          <a:cs typeface="Segoe UI" panose="020B0502040204020203" pitchFamily="34" charset="0"/>
                          <a:hlinkClick r:id="rId13"/>
                        </a:rPr>
                        <a:t>Relationship</a:t>
                      </a:r>
                      <a:endParaRPr lang="en-IN" sz="1300">
                        <a:effectLst/>
                        <a:latin typeface="Segoe UI" panose="020B0502040204020203" pitchFamily="34" charset="0"/>
                        <a:cs typeface="Segoe UI" panose="020B0502040204020203" pitchFamily="34" charset="0"/>
                      </a:endParaRPr>
                    </a:p>
                  </a:txBody>
                  <a:tcPr anchor="ctr"/>
                </a:tc>
                <a:tc>
                  <a:txBody>
                    <a:bodyPr/>
                    <a:lstStyle/>
                    <a:p>
                      <a:pPr algn="ctr" fontAlgn="t"/>
                      <a:r>
                        <a:rPr kumimoji="0" lang="en-US" sz="1300" b="0" i="0" u="none" strike="noStrike" kern="1200" cap="none" spc="0" normalizeH="0" baseline="0">
                          <a:ln>
                            <a:noFill/>
                          </a:ln>
                          <a:solidFill>
                            <a:prstClr val="black"/>
                          </a:solidFill>
                          <a:effectLst/>
                          <a:uLnTx/>
                          <a:uFillTx/>
                          <a:latin typeface="Segoe UI"/>
                          <a:ea typeface="+mn-ea"/>
                          <a:cs typeface="+mn-cs"/>
                        </a:rPr>
                        <a:t>Denotes an association between one contact to another (not as part of the larger group) where there is not necessarily a direct association of finances. For example, a spouse, lawyer, child or grandparent.</a:t>
                      </a:r>
                    </a:p>
                  </a:txBody>
                  <a:tcPr anchor="ctr"/>
                </a:tc>
                <a:extLst>
                  <a:ext uri="{0D108BD9-81ED-4DB2-BD59-A6C34878D82A}">
                    <a16:rowId xmlns:a16="http://schemas.microsoft.com/office/drawing/2014/main" val="3278910632"/>
                  </a:ext>
                </a:extLst>
              </a:tr>
            </a:tbl>
          </a:graphicData>
        </a:graphic>
      </p:graphicFrame>
    </p:spTree>
    <p:extLst>
      <p:ext uri="{BB962C8B-B14F-4D97-AF65-F5344CB8AC3E}">
        <p14:creationId xmlns:p14="http://schemas.microsoft.com/office/powerpoint/2010/main" val="388342541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6.25E-7 -4.81481E-6 L -6.25E-7 0.03542 " pathEditMode="relative" rAng="0" ptsTypes="AA">
                                      <p:cBhvr>
                                        <p:cTn id="9" dur="500" spd="-100000" fill="hold"/>
                                        <p:tgtEl>
                                          <p:spTgt spid="1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6A68CB9-7D38-4993-8209-5E84F3A3A5F9}"/>
              </a:ext>
            </a:extLst>
          </p:cNvPr>
          <p:cNvSpPr txBox="1">
            <a:spLocks/>
          </p:cNvSpPr>
          <p:nvPr/>
        </p:nvSpPr>
        <p:spPr>
          <a:xfrm>
            <a:off x="211142" y="241750"/>
            <a:ext cx="11018520" cy="4924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spc="-50">
                <a:ln w="3175">
                  <a:noFill/>
                </a:ln>
                <a:solidFill>
                  <a:schemeClr val="accent1"/>
                </a:solidFill>
                <a:ea typeface="+mn-ea"/>
                <a:cs typeface="Segoe UI" pitchFamily="34" charset="0"/>
              </a:rPr>
              <a:t>Loan Onboarding Common Data Model</a:t>
            </a:r>
          </a:p>
        </p:txBody>
      </p:sp>
      <p:graphicFrame>
        <p:nvGraphicFramePr>
          <p:cNvPr id="3" name="Table 4">
            <a:extLst>
              <a:ext uri="{FF2B5EF4-FFF2-40B4-BE49-F238E27FC236}">
                <a16:creationId xmlns:a16="http://schemas.microsoft.com/office/drawing/2014/main" id="{E37AEEF1-D98A-44CE-B691-55999504C8E3}"/>
              </a:ext>
            </a:extLst>
          </p:cNvPr>
          <p:cNvGraphicFramePr>
            <a:graphicFrameLocks noGrp="1"/>
          </p:cNvGraphicFramePr>
          <p:nvPr>
            <p:extLst>
              <p:ext uri="{D42A27DB-BD31-4B8C-83A1-F6EECF244321}">
                <p14:modId xmlns:p14="http://schemas.microsoft.com/office/powerpoint/2010/main" val="1322768086"/>
              </p:ext>
            </p:extLst>
          </p:nvPr>
        </p:nvGraphicFramePr>
        <p:xfrm>
          <a:off x="509429" y="717793"/>
          <a:ext cx="11173141" cy="6129558"/>
        </p:xfrm>
        <a:graphic>
          <a:graphicData uri="http://schemas.openxmlformats.org/drawingml/2006/table">
            <a:tbl>
              <a:tblPr firstRow="1" bandRow="1">
                <a:tableStyleId>{5C22544A-7EE6-4342-B048-85BDC9FD1C3A}</a:tableStyleId>
              </a:tblPr>
              <a:tblGrid>
                <a:gridCol w="3142446">
                  <a:extLst>
                    <a:ext uri="{9D8B030D-6E8A-4147-A177-3AD203B41FA5}">
                      <a16:colId xmlns:a16="http://schemas.microsoft.com/office/drawing/2014/main" val="2051536105"/>
                    </a:ext>
                  </a:extLst>
                </a:gridCol>
                <a:gridCol w="8030695">
                  <a:extLst>
                    <a:ext uri="{9D8B030D-6E8A-4147-A177-3AD203B41FA5}">
                      <a16:colId xmlns:a16="http://schemas.microsoft.com/office/drawing/2014/main" val="2631898484"/>
                    </a:ext>
                  </a:extLst>
                </a:gridCol>
              </a:tblGrid>
              <a:tr h="315458">
                <a:tc>
                  <a:txBody>
                    <a:bodyPr/>
                    <a:lstStyle/>
                    <a:p>
                      <a:pPr algn="ctr" fontAlgn="t"/>
                      <a:r>
                        <a:rPr kumimoji="0" lang="en-IN" sz="1600" b="1" i="0" u="none" strike="noStrike" kern="1200" cap="none" spc="0" normalizeH="0" baseline="0">
                          <a:ln>
                            <a:noFill/>
                          </a:ln>
                          <a:solidFill>
                            <a:schemeClr val="tx1"/>
                          </a:solidFill>
                          <a:effectLst/>
                          <a:uLnTx/>
                          <a:uFillTx/>
                          <a:latin typeface="Segoe UI Semibold" panose="020B0702040204020203" pitchFamily="34" charset="0"/>
                          <a:ea typeface="+mn-ea"/>
                          <a:cs typeface="Segoe UI Semibold" panose="020B0702040204020203" pitchFamily="34" charset="0"/>
                        </a:rPr>
                        <a:t>Table</a:t>
                      </a:r>
                    </a:p>
                  </a:txBody>
                  <a:tcPr anchor="ctr"/>
                </a:tc>
                <a:tc>
                  <a:txBody>
                    <a:bodyPr/>
                    <a:lstStyle/>
                    <a:p>
                      <a:pPr algn="ctr" fontAlgn="t"/>
                      <a:r>
                        <a:rPr kumimoji="0" lang="en-IN" sz="1600" b="1" i="0" u="none" strike="noStrike" kern="1200" cap="none" spc="0" normalizeH="0" baseline="0">
                          <a:ln>
                            <a:noFill/>
                          </a:ln>
                          <a:solidFill>
                            <a:schemeClr val="tx1"/>
                          </a:solidFill>
                          <a:effectLst/>
                          <a:uLnTx/>
                          <a:uFillTx/>
                          <a:latin typeface="Segoe UI Semibold" panose="020B0702040204020203" pitchFamily="34" charset="0"/>
                          <a:ea typeface="+mn-ea"/>
                          <a:cs typeface="Segoe UI Semibold" panose="020B0702040204020203" pitchFamily="34" charset="0"/>
                        </a:rPr>
                        <a:t>Description</a:t>
                      </a:r>
                    </a:p>
                  </a:txBody>
                  <a:tcPr marL="0" marR="0" marT="0" marB="0" anchor="ctr"/>
                </a:tc>
                <a:extLst>
                  <a:ext uri="{0D108BD9-81ED-4DB2-BD59-A6C34878D82A}">
                    <a16:rowId xmlns:a16="http://schemas.microsoft.com/office/drawing/2014/main" val="3663291429"/>
                  </a:ext>
                </a:extLst>
              </a:tr>
              <a:tr h="458848">
                <a:tc>
                  <a:txBody>
                    <a:bodyPr/>
                    <a:lstStyle/>
                    <a:p>
                      <a:pPr algn="ctr" fontAlgn="t"/>
                      <a:r>
                        <a:rPr lang="en-IN" sz="1300" u="none" strike="noStrike" err="1">
                          <a:effectLst/>
                          <a:latin typeface="Segoe UI" panose="020B0502040204020203" pitchFamily="34" charset="0"/>
                          <a:cs typeface="Segoe UI" panose="020B0502040204020203" pitchFamily="34" charset="0"/>
                          <a:hlinkClick r:id="rId3"/>
                        </a:rPr>
                        <a:t>Applicationdocument</a:t>
                      </a:r>
                      <a:endParaRPr lang="en-IN" sz="1300">
                        <a:effectLst/>
                        <a:latin typeface="Segoe UI" panose="020B0502040204020203" pitchFamily="34" charset="0"/>
                        <a:cs typeface="Segoe UI" panose="020B0502040204020203" pitchFamily="34" charset="0"/>
                      </a:endParaRPr>
                    </a:p>
                  </a:txBody>
                  <a:tcPr anchor="ctr"/>
                </a:tc>
                <a:tc>
                  <a:txBody>
                    <a:bodyPr/>
                    <a:lstStyle/>
                    <a:p>
                      <a:pPr algn="ctr" fontAlgn="t"/>
                      <a:r>
                        <a:rPr lang="en-US" sz="1300">
                          <a:effectLst/>
                          <a:latin typeface="Segoe UI" panose="020B0502040204020203" pitchFamily="34" charset="0"/>
                          <a:cs typeface="Segoe UI" panose="020B0502040204020203" pitchFamily="34" charset="0"/>
                        </a:rPr>
                        <a:t>Document filled out by a potential borrower to apply for a loan; provides financial and other information to the lender.</a:t>
                      </a:r>
                    </a:p>
                  </a:txBody>
                  <a:tcPr anchor="ctr"/>
                </a:tc>
                <a:extLst>
                  <a:ext uri="{0D108BD9-81ED-4DB2-BD59-A6C34878D82A}">
                    <a16:rowId xmlns:a16="http://schemas.microsoft.com/office/drawing/2014/main" val="1443153500"/>
                  </a:ext>
                </a:extLst>
              </a:tr>
              <a:tr h="348385">
                <a:tc>
                  <a:txBody>
                    <a:bodyPr/>
                    <a:lstStyle/>
                    <a:p>
                      <a:pPr algn="ctr" fontAlgn="t"/>
                      <a:r>
                        <a:rPr lang="en-IN" sz="1300" u="none" strike="noStrike">
                          <a:effectLst/>
                          <a:latin typeface="Segoe UI" panose="020B0502040204020203" pitchFamily="34" charset="0"/>
                          <a:cs typeface="Segoe UI" panose="020B0502040204020203" pitchFamily="34" charset="0"/>
                          <a:hlinkClick r:id="rId4"/>
                        </a:rPr>
                        <a:t>Bank</a:t>
                      </a:r>
                      <a:endParaRPr lang="en-IN" sz="1300">
                        <a:effectLst/>
                        <a:latin typeface="Segoe UI" panose="020B0502040204020203" pitchFamily="34" charset="0"/>
                        <a:cs typeface="Segoe UI" panose="020B0502040204020203" pitchFamily="34" charset="0"/>
                      </a:endParaRPr>
                    </a:p>
                  </a:txBody>
                  <a:tcPr anchor="ctr"/>
                </a:tc>
                <a:tc>
                  <a:txBody>
                    <a:bodyPr/>
                    <a:lstStyle/>
                    <a:p>
                      <a:pPr algn="ctr" fontAlgn="t"/>
                      <a:r>
                        <a:rPr lang="en-US" sz="1300">
                          <a:effectLst/>
                          <a:latin typeface="Segoe UI" panose="020B0502040204020203" pitchFamily="34" charset="0"/>
                          <a:cs typeface="Segoe UI" panose="020B0502040204020203" pitchFamily="34" charset="0"/>
                        </a:rPr>
                        <a:t>The bank that the branch is associated with.</a:t>
                      </a:r>
                    </a:p>
                  </a:txBody>
                  <a:tcPr anchor="ctr"/>
                </a:tc>
                <a:extLst>
                  <a:ext uri="{0D108BD9-81ED-4DB2-BD59-A6C34878D82A}">
                    <a16:rowId xmlns:a16="http://schemas.microsoft.com/office/drawing/2014/main" val="2864626320"/>
                  </a:ext>
                </a:extLst>
              </a:tr>
              <a:tr h="348385">
                <a:tc>
                  <a:txBody>
                    <a:bodyPr/>
                    <a:lstStyle/>
                    <a:p>
                      <a:pPr algn="ctr" fontAlgn="t"/>
                      <a:r>
                        <a:rPr lang="en-IN" sz="1300" u="none" strike="noStrike">
                          <a:effectLst/>
                          <a:latin typeface="Segoe UI" panose="020B0502040204020203" pitchFamily="34" charset="0"/>
                          <a:cs typeface="Segoe UI" panose="020B0502040204020203" pitchFamily="34" charset="0"/>
                          <a:hlinkClick r:id="rId5"/>
                        </a:rPr>
                        <a:t>Collateral</a:t>
                      </a:r>
                      <a:endParaRPr lang="en-IN" sz="1300">
                        <a:effectLst/>
                        <a:latin typeface="Segoe UI" panose="020B0502040204020203" pitchFamily="34" charset="0"/>
                        <a:cs typeface="Segoe UI" panose="020B0502040204020203" pitchFamily="34" charset="0"/>
                      </a:endParaRPr>
                    </a:p>
                  </a:txBody>
                  <a:tcPr anchor="ctr"/>
                </a:tc>
                <a:tc>
                  <a:txBody>
                    <a:bodyPr/>
                    <a:lstStyle/>
                    <a:p>
                      <a:pPr algn="ctr" fontAlgn="t"/>
                      <a:r>
                        <a:rPr lang="en-US" sz="1300">
                          <a:effectLst/>
                          <a:latin typeface="Segoe UI" panose="020B0502040204020203" pitchFamily="34" charset="0"/>
                          <a:cs typeface="Segoe UI" panose="020B0502040204020203" pitchFamily="34" charset="0"/>
                        </a:rPr>
                        <a:t>An asset that a lender accepts as security for a loan.</a:t>
                      </a:r>
                    </a:p>
                  </a:txBody>
                  <a:tcPr anchor="ctr"/>
                </a:tc>
                <a:extLst>
                  <a:ext uri="{0D108BD9-81ED-4DB2-BD59-A6C34878D82A}">
                    <a16:rowId xmlns:a16="http://schemas.microsoft.com/office/drawing/2014/main" val="2483249740"/>
                  </a:ext>
                </a:extLst>
              </a:tr>
              <a:tr h="348385">
                <a:tc>
                  <a:txBody>
                    <a:bodyPr/>
                    <a:lstStyle/>
                    <a:p>
                      <a:pPr algn="ctr" fontAlgn="t"/>
                      <a:r>
                        <a:rPr lang="en-IN" sz="1300" u="none" strike="noStrike">
                          <a:effectLst/>
                          <a:latin typeface="Segoe UI" panose="020B0502040204020203" pitchFamily="34" charset="0"/>
                          <a:cs typeface="Segoe UI" panose="020B0502040204020203" pitchFamily="34" charset="0"/>
                          <a:hlinkClick r:id="rId6"/>
                        </a:rPr>
                        <a:t>Contact</a:t>
                      </a:r>
                      <a:endParaRPr lang="en-IN" sz="1300">
                        <a:effectLst/>
                        <a:latin typeface="Segoe UI" panose="020B0502040204020203" pitchFamily="34" charset="0"/>
                        <a:cs typeface="Segoe UI" panose="020B0502040204020203" pitchFamily="34" charset="0"/>
                      </a:endParaRPr>
                    </a:p>
                  </a:txBody>
                  <a:tcPr anchor="ctr"/>
                </a:tc>
                <a:tc>
                  <a:txBody>
                    <a:bodyPr/>
                    <a:lstStyle/>
                    <a:p>
                      <a:pPr algn="ctr" fontAlgn="t"/>
                      <a:r>
                        <a:rPr lang="en-US" sz="1300">
                          <a:effectLst/>
                          <a:latin typeface="Segoe UI" panose="020B0502040204020203" pitchFamily="34" charset="0"/>
                          <a:cs typeface="Segoe UI" panose="020B0502040204020203" pitchFamily="34" charset="0"/>
                        </a:rPr>
                        <a:t>Person with whom a business unit has a relationship, such as customer, supplier, and colleague.</a:t>
                      </a:r>
                    </a:p>
                  </a:txBody>
                  <a:tcPr anchor="ctr"/>
                </a:tc>
                <a:extLst>
                  <a:ext uri="{0D108BD9-81ED-4DB2-BD59-A6C34878D82A}">
                    <a16:rowId xmlns:a16="http://schemas.microsoft.com/office/drawing/2014/main" val="4159559150"/>
                  </a:ext>
                </a:extLst>
              </a:tr>
              <a:tr h="348385">
                <a:tc>
                  <a:txBody>
                    <a:bodyPr/>
                    <a:lstStyle/>
                    <a:p>
                      <a:pPr algn="ctr" fontAlgn="t"/>
                      <a:r>
                        <a:rPr lang="en-IN" sz="1300" u="none" strike="noStrike">
                          <a:effectLst/>
                          <a:latin typeface="Segoe UI" panose="020B0502040204020203" pitchFamily="34" charset="0"/>
                          <a:cs typeface="Segoe UI" panose="020B0502040204020203" pitchFamily="34" charset="0"/>
                          <a:hlinkClick r:id="rId7"/>
                        </a:rPr>
                        <a:t>Creditcheck</a:t>
                      </a:r>
                      <a:endParaRPr lang="en-IN" sz="1300">
                        <a:effectLst/>
                        <a:latin typeface="Segoe UI" panose="020B0502040204020203" pitchFamily="34" charset="0"/>
                        <a:cs typeface="Segoe UI" panose="020B0502040204020203" pitchFamily="34" charset="0"/>
                      </a:endParaRPr>
                    </a:p>
                  </a:txBody>
                  <a:tcPr anchor="ctr"/>
                </a:tc>
                <a:tc>
                  <a:txBody>
                    <a:bodyPr/>
                    <a:lstStyle/>
                    <a:p>
                      <a:pPr algn="ctr" fontAlgn="t"/>
                      <a:r>
                        <a:rPr lang="en-US" sz="1300">
                          <a:effectLst/>
                          <a:latin typeface="Segoe UI" panose="020B0502040204020203" pitchFamily="34" charset="0"/>
                          <a:cs typeface="Segoe UI" panose="020B0502040204020203" pitchFamily="34" charset="0"/>
                        </a:rPr>
                        <a:t>A process of checking the customer's financial history and financial behavior.</a:t>
                      </a:r>
                    </a:p>
                  </a:txBody>
                  <a:tcPr anchor="ctr"/>
                </a:tc>
                <a:extLst>
                  <a:ext uri="{0D108BD9-81ED-4DB2-BD59-A6C34878D82A}">
                    <a16:rowId xmlns:a16="http://schemas.microsoft.com/office/drawing/2014/main" val="1776146487"/>
                  </a:ext>
                </a:extLst>
              </a:tr>
              <a:tr h="348385">
                <a:tc>
                  <a:txBody>
                    <a:bodyPr/>
                    <a:lstStyle/>
                    <a:p>
                      <a:pPr algn="ctr" fontAlgn="t"/>
                      <a:r>
                        <a:rPr lang="en-IN" sz="1300" u="none" strike="noStrike">
                          <a:effectLst/>
                          <a:latin typeface="Segoe UI" panose="020B0502040204020203" pitchFamily="34" charset="0"/>
                          <a:cs typeface="Segoe UI" panose="020B0502040204020203" pitchFamily="34" charset="0"/>
                          <a:hlinkClick r:id="rId8"/>
                        </a:rPr>
                        <a:t>Customdocument</a:t>
                      </a:r>
                      <a:endParaRPr lang="en-IN" sz="1300">
                        <a:effectLst/>
                        <a:latin typeface="Segoe UI" panose="020B0502040204020203" pitchFamily="34" charset="0"/>
                        <a:cs typeface="Segoe UI" panose="020B0502040204020203" pitchFamily="34" charset="0"/>
                      </a:endParaRPr>
                    </a:p>
                  </a:txBody>
                  <a:tcPr anchor="ctr"/>
                </a:tc>
                <a:tc>
                  <a:txBody>
                    <a:bodyPr/>
                    <a:lstStyle/>
                    <a:p>
                      <a:pPr algn="ctr" fontAlgn="t"/>
                      <a:r>
                        <a:rPr lang="en-US" sz="1300">
                          <a:effectLst/>
                          <a:latin typeface="Segoe UI" panose="020B0502040204020203" pitchFamily="34" charset="0"/>
                          <a:cs typeface="Segoe UI" panose="020B0502040204020203" pitchFamily="34" charset="0"/>
                        </a:rPr>
                        <a:t>Any document that is requested by or accepted by the bank, e.g. for the borrower's loan application.</a:t>
                      </a:r>
                    </a:p>
                  </a:txBody>
                  <a:tcPr anchor="ctr"/>
                </a:tc>
                <a:extLst>
                  <a:ext uri="{0D108BD9-81ED-4DB2-BD59-A6C34878D82A}">
                    <a16:rowId xmlns:a16="http://schemas.microsoft.com/office/drawing/2014/main" val="2005310690"/>
                  </a:ext>
                </a:extLst>
              </a:tr>
              <a:tr h="348385">
                <a:tc>
                  <a:txBody>
                    <a:bodyPr/>
                    <a:lstStyle/>
                    <a:p>
                      <a:pPr algn="ctr" fontAlgn="t"/>
                      <a:r>
                        <a:rPr lang="en-IN" sz="1300" u="none" strike="noStrike">
                          <a:effectLst/>
                          <a:latin typeface="Segoe UI" panose="020B0502040204020203" pitchFamily="34" charset="0"/>
                          <a:cs typeface="Segoe UI" panose="020B0502040204020203" pitchFamily="34" charset="0"/>
                          <a:hlinkClick r:id="rId9"/>
                        </a:rPr>
                        <a:t>Employment</a:t>
                      </a:r>
                      <a:endParaRPr lang="en-IN" sz="1300">
                        <a:effectLst/>
                        <a:latin typeface="Segoe UI" panose="020B0502040204020203" pitchFamily="34" charset="0"/>
                        <a:cs typeface="Segoe UI" panose="020B0502040204020203" pitchFamily="34" charset="0"/>
                      </a:endParaRPr>
                    </a:p>
                  </a:txBody>
                  <a:tcPr anchor="ctr"/>
                </a:tc>
                <a:tc>
                  <a:txBody>
                    <a:bodyPr/>
                    <a:lstStyle/>
                    <a:p>
                      <a:pPr algn="ctr" fontAlgn="t"/>
                      <a:r>
                        <a:rPr lang="en-US" sz="1300">
                          <a:effectLst/>
                          <a:latin typeface="Segoe UI" panose="020B0502040204020203" pitchFamily="34" charset="0"/>
                          <a:cs typeface="Segoe UI" panose="020B0502040204020203" pitchFamily="34" charset="0"/>
                        </a:rPr>
                        <a:t>Describes the loan contact's job or place of work, or work history.</a:t>
                      </a:r>
                    </a:p>
                  </a:txBody>
                  <a:tcPr anchor="ctr"/>
                </a:tc>
                <a:extLst>
                  <a:ext uri="{0D108BD9-81ED-4DB2-BD59-A6C34878D82A}">
                    <a16:rowId xmlns:a16="http://schemas.microsoft.com/office/drawing/2014/main" val="2121061384"/>
                  </a:ext>
                </a:extLst>
              </a:tr>
              <a:tr h="348385">
                <a:tc>
                  <a:txBody>
                    <a:bodyPr/>
                    <a:lstStyle/>
                    <a:p>
                      <a:pPr algn="ctr" fontAlgn="t"/>
                      <a:r>
                        <a:rPr lang="en-IN" sz="1300" u="none" strike="noStrike">
                          <a:effectLst/>
                          <a:latin typeface="Segoe UI" panose="020B0502040204020203" pitchFamily="34" charset="0"/>
                          <a:cs typeface="Segoe UI" panose="020B0502040204020203" pitchFamily="34" charset="0"/>
                          <a:hlinkClick r:id="rId10"/>
                        </a:rPr>
                        <a:t>Kyc</a:t>
                      </a:r>
                      <a:endParaRPr lang="en-IN" sz="1300">
                        <a:effectLst/>
                        <a:latin typeface="Segoe UI" panose="020B0502040204020203" pitchFamily="34" charset="0"/>
                        <a:cs typeface="Segoe UI" panose="020B0502040204020203" pitchFamily="34" charset="0"/>
                      </a:endParaRPr>
                    </a:p>
                  </a:txBody>
                  <a:tcPr anchor="ctr"/>
                </a:tc>
                <a:tc>
                  <a:txBody>
                    <a:bodyPr/>
                    <a:lstStyle/>
                    <a:p>
                      <a:pPr algn="ctr" fontAlgn="t"/>
                      <a:r>
                        <a:rPr lang="en-US" sz="1300">
                          <a:effectLst/>
                          <a:latin typeface="Segoe UI" panose="020B0502040204020203" pitchFamily="34" charset="0"/>
                          <a:cs typeface="Segoe UI" panose="020B0502040204020203" pitchFamily="34" charset="0"/>
                        </a:rPr>
                        <a:t>Reference to Know Your Customer entity.</a:t>
                      </a:r>
                    </a:p>
                  </a:txBody>
                  <a:tcPr anchor="ctr"/>
                </a:tc>
                <a:extLst>
                  <a:ext uri="{0D108BD9-81ED-4DB2-BD59-A6C34878D82A}">
                    <a16:rowId xmlns:a16="http://schemas.microsoft.com/office/drawing/2014/main" val="2939515872"/>
                  </a:ext>
                </a:extLst>
              </a:tr>
              <a:tr h="458848">
                <a:tc>
                  <a:txBody>
                    <a:bodyPr/>
                    <a:lstStyle/>
                    <a:p>
                      <a:pPr algn="ctr" fontAlgn="t"/>
                      <a:r>
                        <a:rPr lang="en-IN" sz="1300" u="none" strike="noStrike" err="1">
                          <a:effectLst/>
                          <a:latin typeface="Segoe UI" panose="020B0502040204020203" pitchFamily="34" charset="0"/>
                          <a:cs typeface="Segoe UI" panose="020B0502040204020203" pitchFamily="34" charset="0"/>
                          <a:hlinkClick r:id="rId11"/>
                        </a:rPr>
                        <a:t>Loanapplication</a:t>
                      </a:r>
                      <a:endParaRPr lang="en-IN" sz="1300">
                        <a:effectLst/>
                        <a:latin typeface="Segoe UI" panose="020B0502040204020203" pitchFamily="34" charset="0"/>
                        <a:cs typeface="Segoe UI" panose="020B0502040204020203" pitchFamily="34" charset="0"/>
                      </a:endParaRPr>
                    </a:p>
                  </a:txBody>
                  <a:tcPr anchor="ctr"/>
                </a:tc>
                <a:tc>
                  <a:txBody>
                    <a:bodyPr/>
                    <a:lstStyle/>
                    <a:p>
                      <a:pPr algn="ctr" fontAlgn="t"/>
                      <a:r>
                        <a:rPr lang="en-US" sz="1300">
                          <a:effectLst/>
                          <a:latin typeface="Segoe UI" panose="020B0502040204020203" pitchFamily="34" charset="0"/>
                          <a:cs typeface="Segoe UI" panose="020B0502040204020203" pitchFamily="34" charset="0"/>
                        </a:rPr>
                        <a:t>Document filled out by a potential borrower to apply for a loan; provides financial and other information to the lender.</a:t>
                      </a:r>
                    </a:p>
                  </a:txBody>
                  <a:tcPr anchor="ctr"/>
                </a:tc>
                <a:extLst>
                  <a:ext uri="{0D108BD9-81ED-4DB2-BD59-A6C34878D82A}">
                    <a16:rowId xmlns:a16="http://schemas.microsoft.com/office/drawing/2014/main" val="3681599159"/>
                  </a:ext>
                </a:extLst>
              </a:tr>
              <a:tr h="452901">
                <a:tc>
                  <a:txBody>
                    <a:bodyPr/>
                    <a:lstStyle/>
                    <a:p>
                      <a:pPr algn="ctr" fontAlgn="t"/>
                      <a:r>
                        <a:rPr lang="en-IN" sz="1300" u="none" strike="noStrike" err="1">
                          <a:effectLst/>
                          <a:latin typeface="Segoe UI" panose="020B0502040204020203" pitchFamily="34" charset="0"/>
                          <a:cs typeface="Segoe UI" panose="020B0502040204020203" pitchFamily="34" charset="0"/>
                          <a:hlinkClick r:id="rId12"/>
                        </a:rPr>
                        <a:t>Loanapplicationasset</a:t>
                      </a:r>
                      <a:endParaRPr lang="en-IN" sz="1300">
                        <a:effectLst/>
                        <a:latin typeface="Segoe UI" panose="020B0502040204020203" pitchFamily="34" charset="0"/>
                        <a:cs typeface="Segoe UI" panose="020B0502040204020203" pitchFamily="34" charset="0"/>
                      </a:endParaRPr>
                    </a:p>
                  </a:txBody>
                  <a:tcPr anchor="ctr"/>
                </a:tc>
                <a:tc>
                  <a:txBody>
                    <a:bodyPr/>
                    <a:lstStyle/>
                    <a:p>
                      <a:pPr algn="ctr" fontAlgn="t"/>
                      <a:r>
                        <a:rPr lang="en-US" sz="1300">
                          <a:effectLst/>
                          <a:latin typeface="Segoe UI" panose="020B0502040204020203" pitchFamily="34" charset="0"/>
                          <a:cs typeface="Segoe UI" panose="020B0502040204020203" pitchFamily="34" charset="0"/>
                        </a:rPr>
                        <a:t>Asset associated with the loan application.</a:t>
                      </a:r>
                    </a:p>
                  </a:txBody>
                  <a:tcPr anchor="ctr"/>
                </a:tc>
                <a:extLst>
                  <a:ext uri="{0D108BD9-81ED-4DB2-BD59-A6C34878D82A}">
                    <a16:rowId xmlns:a16="http://schemas.microsoft.com/office/drawing/2014/main" val="2712357447"/>
                  </a:ext>
                </a:extLst>
              </a:tr>
              <a:tr h="272441">
                <a:tc>
                  <a:txBody>
                    <a:bodyPr/>
                    <a:lstStyle/>
                    <a:p>
                      <a:pPr algn="ctr" fontAlgn="t"/>
                      <a:r>
                        <a:rPr lang="en-IN" sz="1300" u="none" strike="noStrike" err="1">
                          <a:effectLst/>
                          <a:latin typeface="Segoe UI" panose="020B0502040204020203" pitchFamily="34" charset="0"/>
                          <a:cs typeface="Segoe UI" panose="020B0502040204020203" pitchFamily="34" charset="0"/>
                          <a:hlinkClick r:id="rId13"/>
                        </a:rPr>
                        <a:t>Loanapplicationcollateral</a:t>
                      </a:r>
                      <a:endParaRPr lang="en-IN" sz="1300">
                        <a:effectLst/>
                        <a:latin typeface="Segoe UI" panose="020B0502040204020203" pitchFamily="34" charset="0"/>
                        <a:cs typeface="Segoe UI" panose="020B0502040204020203" pitchFamily="34" charset="0"/>
                      </a:endParaRPr>
                    </a:p>
                  </a:txBody>
                  <a:tcPr anchor="ctr"/>
                </a:tc>
                <a:tc>
                  <a:txBody>
                    <a:bodyPr/>
                    <a:lstStyle/>
                    <a:p>
                      <a:pPr algn="ctr" fontAlgn="t"/>
                      <a:r>
                        <a:rPr lang="en-US" sz="1300">
                          <a:effectLst/>
                          <a:latin typeface="Segoe UI" panose="020B0502040204020203" pitchFamily="34" charset="0"/>
                          <a:cs typeface="Segoe UI" panose="020B0502040204020203" pitchFamily="34" charset="0"/>
                        </a:rPr>
                        <a:t>Collateral associated with the loan application.</a:t>
                      </a:r>
                    </a:p>
                  </a:txBody>
                  <a:tcPr anchor="ctr"/>
                </a:tc>
                <a:extLst>
                  <a:ext uri="{0D108BD9-81ED-4DB2-BD59-A6C34878D82A}">
                    <a16:rowId xmlns:a16="http://schemas.microsoft.com/office/drawing/2014/main" val="9347578"/>
                  </a:ext>
                </a:extLst>
              </a:tr>
              <a:tr h="303047">
                <a:tc>
                  <a:txBody>
                    <a:bodyPr/>
                    <a:lstStyle/>
                    <a:p>
                      <a:pPr algn="ctr" fontAlgn="t"/>
                      <a:r>
                        <a:rPr lang="en-IN" sz="1300" u="none" strike="noStrike" err="1">
                          <a:effectLst/>
                          <a:latin typeface="Segoe UI" panose="020B0502040204020203" pitchFamily="34" charset="0"/>
                          <a:cs typeface="Segoe UI" panose="020B0502040204020203" pitchFamily="34" charset="0"/>
                          <a:hlinkClick r:id="rId14"/>
                        </a:rPr>
                        <a:t>Loanapplicationcollateralvaluation</a:t>
                      </a:r>
                      <a:endParaRPr lang="en-IN" sz="1300">
                        <a:effectLst/>
                        <a:latin typeface="Segoe UI" panose="020B0502040204020203" pitchFamily="34" charset="0"/>
                        <a:cs typeface="Segoe UI" panose="020B0502040204020203" pitchFamily="34" charset="0"/>
                      </a:endParaRPr>
                    </a:p>
                  </a:txBody>
                  <a:tcPr anchor="ctr"/>
                </a:tc>
                <a:tc>
                  <a:txBody>
                    <a:bodyPr/>
                    <a:lstStyle/>
                    <a:p>
                      <a:pPr algn="ctr" fontAlgn="t"/>
                      <a:r>
                        <a:rPr lang="en-US" sz="1300">
                          <a:effectLst/>
                          <a:latin typeface="Segoe UI" panose="020B0502040204020203" pitchFamily="34" charset="0"/>
                          <a:cs typeface="Segoe UI" panose="020B0502040204020203" pitchFamily="34" charset="0"/>
                        </a:rPr>
                        <a:t>Valuation associated with a collateral of the loan application.</a:t>
                      </a:r>
                    </a:p>
                  </a:txBody>
                  <a:tcPr anchor="ctr"/>
                </a:tc>
                <a:extLst>
                  <a:ext uri="{0D108BD9-81ED-4DB2-BD59-A6C34878D82A}">
                    <a16:rowId xmlns:a16="http://schemas.microsoft.com/office/drawing/2014/main" val="2329498422"/>
                  </a:ext>
                </a:extLst>
              </a:tr>
              <a:tr h="348385">
                <a:tc>
                  <a:txBody>
                    <a:bodyPr/>
                    <a:lstStyle/>
                    <a:p>
                      <a:pPr algn="ctr" fontAlgn="t"/>
                      <a:r>
                        <a:rPr lang="en-IN" sz="1300" u="none" strike="noStrike">
                          <a:effectLst/>
                          <a:latin typeface="Segoe UI" panose="020B0502040204020203" pitchFamily="34" charset="0"/>
                          <a:cs typeface="Segoe UI" panose="020B0502040204020203" pitchFamily="34" charset="0"/>
                          <a:hlinkClick r:id="rId15"/>
                        </a:rPr>
                        <a:t>Loanapplicationcontact</a:t>
                      </a:r>
                      <a:endParaRPr lang="en-IN" sz="1300">
                        <a:effectLst/>
                        <a:latin typeface="Segoe UI" panose="020B0502040204020203" pitchFamily="34" charset="0"/>
                        <a:cs typeface="Segoe UI" panose="020B0502040204020203" pitchFamily="34" charset="0"/>
                      </a:endParaRPr>
                    </a:p>
                  </a:txBody>
                  <a:tcPr anchor="ctr"/>
                </a:tc>
                <a:tc>
                  <a:txBody>
                    <a:bodyPr/>
                    <a:lstStyle/>
                    <a:p>
                      <a:pPr algn="ctr" fontAlgn="t"/>
                      <a:r>
                        <a:rPr lang="en-US" sz="1300">
                          <a:effectLst/>
                          <a:latin typeface="Segoe UI" panose="020B0502040204020203" pitchFamily="34" charset="0"/>
                          <a:cs typeface="Segoe UI" panose="020B0502040204020203" pitchFamily="34" charset="0"/>
                        </a:rPr>
                        <a:t>The customer associated with the loan application.</a:t>
                      </a:r>
                    </a:p>
                  </a:txBody>
                  <a:tcPr anchor="ctr"/>
                </a:tc>
                <a:extLst>
                  <a:ext uri="{0D108BD9-81ED-4DB2-BD59-A6C34878D82A}">
                    <a16:rowId xmlns:a16="http://schemas.microsoft.com/office/drawing/2014/main" val="3874386227"/>
                  </a:ext>
                </a:extLst>
              </a:tr>
              <a:tr h="348385">
                <a:tc>
                  <a:txBody>
                    <a:bodyPr/>
                    <a:lstStyle/>
                    <a:p>
                      <a:pPr algn="ctr" fontAlgn="t"/>
                      <a:r>
                        <a:rPr lang="en-IN" sz="1300" u="none" strike="noStrike" err="1">
                          <a:effectLst/>
                          <a:latin typeface="Segoe UI" panose="020B0502040204020203" pitchFamily="34" charset="0"/>
                          <a:cs typeface="Segoe UI" panose="020B0502040204020203" pitchFamily="34" charset="0"/>
                          <a:hlinkClick r:id="rId16"/>
                        </a:rPr>
                        <a:t>Loanapplicationcontactasset</a:t>
                      </a:r>
                      <a:endParaRPr lang="en-IN" sz="1300">
                        <a:effectLst/>
                        <a:latin typeface="Segoe UI" panose="020B0502040204020203" pitchFamily="34" charset="0"/>
                        <a:cs typeface="Segoe UI" panose="020B0502040204020203" pitchFamily="34" charset="0"/>
                      </a:endParaRPr>
                    </a:p>
                  </a:txBody>
                  <a:tcPr anchor="ctr"/>
                </a:tc>
                <a:tc>
                  <a:txBody>
                    <a:bodyPr/>
                    <a:lstStyle/>
                    <a:p>
                      <a:pPr algn="ctr" fontAlgn="t"/>
                      <a:r>
                        <a:rPr lang="en-US" sz="1300">
                          <a:effectLst/>
                          <a:latin typeface="Segoe UI" panose="020B0502040204020203" pitchFamily="34" charset="0"/>
                          <a:cs typeface="Segoe UI" panose="020B0502040204020203" pitchFamily="34" charset="0"/>
                        </a:rPr>
                        <a:t>Application contact associated with the application asset.</a:t>
                      </a:r>
                    </a:p>
                  </a:txBody>
                  <a:tcPr anchor="ctr"/>
                </a:tc>
                <a:extLst>
                  <a:ext uri="{0D108BD9-81ED-4DB2-BD59-A6C34878D82A}">
                    <a16:rowId xmlns:a16="http://schemas.microsoft.com/office/drawing/2014/main" val="3814850753"/>
                  </a:ext>
                </a:extLst>
              </a:tr>
              <a:tr h="348385">
                <a:tc>
                  <a:txBody>
                    <a:bodyPr/>
                    <a:lstStyle/>
                    <a:p>
                      <a:pPr algn="ctr" fontAlgn="t"/>
                      <a:r>
                        <a:rPr lang="en-IN" sz="1300" u="none" strike="noStrike">
                          <a:effectLst/>
                          <a:latin typeface="Segoe UI" panose="020B0502040204020203" pitchFamily="34" charset="0"/>
                          <a:cs typeface="Segoe UI" panose="020B0502040204020203" pitchFamily="34" charset="0"/>
                          <a:hlinkClick r:id="rId17"/>
                        </a:rPr>
                        <a:t>Loanapplicationcontactliability</a:t>
                      </a:r>
                      <a:endParaRPr lang="en-IN" sz="1300">
                        <a:effectLst/>
                        <a:latin typeface="Segoe UI" panose="020B0502040204020203" pitchFamily="34" charset="0"/>
                        <a:cs typeface="Segoe UI" panose="020B0502040204020203" pitchFamily="34" charset="0"/>
                      </a:endParaRPr>
                    </a:p>
                  </a:txBody>
                  <a:tcPr anchor="ctr"/>
                </a:tc>
                <a:tc>
                  <a:txBody>
                    <a:bodyPr/>
                    <a:lstStyle/>
                    <a:p>
                      <a:pPr algn="ctr" fontAlgn="t"/>
                      <a:r>
                        <a:rPr lang="en-US" sz="1300">
                          <a:effectLst/>
                          <a:latin typeface="Segoe UI" panose="020B0502040204020203" pitchFamily="34" charset="0"/>
                          <a:cs typeface="Segoe UI" panose="020B0502040204020203" pitchFamily="34" charset="0"/>
                        </a:rPr>
                        <a:t>Application contact associated with the application liability.</a:t>
                      </a:r>
                    </a:p>
                  </a:txBody>
                  <a:tcPr anchor="ctr"/>
                </a:tc>
                <a:extLst>
                  <a:ext uri="{0D108BD9-81ED-4DB2-BD59-A6C34878D82A}">
                    <a16:rowId xmlns:a16="http://schemas.microsoft.com/office/drawing/2014/main" val="3278910632"/>
                  </a:ext>
                </a:extLst>
              </a:tr>
              <a:tr h="272441">
                <a:tc>
                  <a:txBody>
                    <a:bodyPr/>
                    <a:lstStyle/>
                    <a:p>
                      <a:pPr algn="ctr" fontAlgn="t"/>
                      <a:r>
                        <a:rPr lang="en-IN" sz="1300" u="none" strike="noStrike" err="1">
                          <a:effectLst/>
                          <a:latin typeface="Segoe UI" panose="020B0502040204020203" pitchFamily="34" charset="0"/>
                          <a:cs typeface="Segoe UI" panose="020B0502040204020203" pitchFamily="34" charset="0"/>
                          <a:hlinkClick r:id="rId18"/>
                        </a:rPr>
                        <a:t>Loanapplicationliability</a:t>
                      </a:r>
                      <a:endParaRPr lang="en-IN" sz="1300">
                        <a:effectLst/>
                        <a:latin typeface="Segoe UI" panose="020B0502040204020203" pitchFamily="34" charset="0"/>
                        <a:cs typeface="Segoe UI" panose="020B0502040204020203" pitchFamily="34" charset="0"/>
                      </a:endParaRPr>
                    </a:p>
                  </a:txBody>
                  <a:tcPr anchor="ctr"/>
                </a:tc>
                <a:tc>
                  <a:txBody>
                    <a:bodyPr/>
                    <a:lstStyle/>
                    <a:p>
                      <a:pPr algn="ctr" fontAlgn="t"/>
                      <a:r>
                        <a:rPr lang="en-US" sz="1300">
                          <a:effectLst/>
                          <a:latin typeface="Segoe UI" panose="020B0502040204020203" pitchFamily="34" charset="0"/>
                          <a:cs typeface="Segoe UI" panose="020B0502040204020203" pitchFamily="34" charset="0"/>
                        </a:rPr>
                        <a:t>Liability associated with the loan application.</a:t>
                      </a:r>
                    </a:p>
                  </a:txBody>
                  <a:tcPr anchor="ctr"/>
                </a:tc>
                <a:extLst>
                  <a:ext uri="{0D108BD9-81ED-4DB2-BD59-A6C34878D82A}">
                    <a16:rowId xmlns:a16="http://schemas.microsoft.com/office/drawing/2014/main" val="448341406"/>
                  </a:ext>
                </a:extLst>
              </a:tr>
            </a:tbl>
          </a:graphicData>
        </a:graphic>
      </p:graphicFrame>
    </p:spTree>
    <p:extLst>
      <p:ext uri="{BB962C8B-B14F-4D97-AF65-F5344CB8AC3E}">
        <p14:creationId xmlns:p14="http://schemas.microsoft.com/office/powerpoint/2010/main" val="986544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6.25E-7 -4.81481E-6 L -6.25E-7 0.03542 " pathEditMode="relative" rAng="0" ptsTypes="AA">
                                      <p:cBhvr>
                                        <p:cTn id="9" dur="500" spd="-100000" fill="hold"/>
                                        <p:tgtEl>
                                          <p:spTgt spid="1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09C05-035C-4A1B-830B-0D57A465E9FE}"/>
              </a:ext>
            </a:extLst>
          </p:cNvPr>
          <p:cNvSpPr>
            <a:spLocks noGrp="1"/>
          </p:cNvSpPr>
          <p:nvPr>
            <p:ph type="title"/>
          </p:nvPr>
        </p:nvSpPr>
        <p:spPr>
          <a:xfrm>
            <a:off x="510540" y="2285750"/>
            <a:ext cx="7976616" cy="997196"/>
          </a:xfrm>
        </p:spPr>
        <p:txBody>
          <a:bodyPr/>
          <a:lstStyle/>
          <a:p>
            <a:r>
              <a:rPr lang="en-US">
                <a:solidFill>
                  <a:schemeClr val="accent3"/>
                </a:solidFill>
              </a:rPr>
              <a:t>Entity Relationship Diagram walkthrough</a:t>
            </a:r>
          </a:p>
        </p:txBody>
      </p:sp>
    </p:spTree>
    <p:extLst>
      <p:ext uri="{BB962C8B-B14F-4D97-AF65-F5344CB8AC3E}">
        <p14:creationId xmlns:p14="http://schemas.microsoft.com/office/powerpoint/2010/main" val="2452847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09C05-035C-4A1B-830B-0D57A465E9FE}"/>
              </a:ext>
            </a:extLst>
          </p:cNvPr>
          <p:cNvSpPr>
            <a:spLocks noGrp="1"/>
          </p:cNvSpPr>
          <p:nvPr>
            <p:ph type="title"/>
          </p:nvPr>
        </p:nvSpPr>
        <p:spPr>
          <a:xfrm>
            <a:off x="510540" y="2285750"/>
            <a:ext cx="7976616" cy="997196"/>
          </a:xfrm>
        </p:spPr>
        <p:txBody>
          <a:bodyPr/>
          <a:lstStyle/>
          <a:p>
            <a:r>
              <a:rPr lang="en-US">
                <a:solidFill>
                  <a:schemeClr val="accent3"/>
                </a:solidFill>
              </a:rPr>
              <a:t>Financial Services Data Model extensibility</a:t>
            </a:r>
          </a:p>
        </p:txBody>
      </p:sp>
    </p:spTree>
    <p:extLst>
      <p:ext uri="{BB962C8B-B14F-4D97-AF65-F5344CB8AC3E}">
        <p14:creationId xmlns:p14="http://schemas.microsoft.com/office/powerpoint/2010/main" val="4198498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906871-A69F-4D46-966A-725A9E649CE4}"/>
              </a:ext>
            </a:extLst>
          </p:cNvPr>
          <p:cNvSpPr>
            <a:spLocks noGrp="1"/>
          </p:cNvSpPr>
          <p:nvPr>
            <p:ph type="title"/>
          </p:nvPr>
        </p:nvSpPr>
        <p:spPr>
          <a:xfrm>
            <a:off x="-1133755" y="227049"/>
            <a:ext cx="11018520" cy="492443"/>
          </a:xfrm>
        </p:spPr>
        <p:txBody>
          <a:bodyPr>
            <a:normAutofit/>
          </a:bodyPr>
          <a:lstStyle/>
          <a:p>
            <a:r>
              <a:rPr lang="en-US" sz="2800" spc="-50">
                <a:ln w="3175">
                  <a:noFill/>
                </a:ln>
                <a:solidFill>
                  <a:schemeClr val="accent1"/>
                </a:solidFill>
                <a:ea typeface="+mn-ea"/>
                <a:cs typeface="Segoe UI" pitchFamily="34" charset="0"/>
              </a:rPr>
              <a:t>How partners enable Microsoft Cloud for Financial Services</a:t>
            </a:r>
            <a:endParaRPr lang="en-IN" sz="2800" spc="-50">
              <a:ln w="3175">
                <a:noFill/>
              </a:ln>
              <a:solidFill>
                <a:schemeClr val="accent1"/>
              </a:solidFill>
              <a:ea typeface="+mn-ea"/>
              <a:cs typeface="Segoe UI" pitchFamily="34" charset="0"/>
            </a:endParaRPr>
          </a:p>
        </p:txBody>
      </p:sp>
      <p:sp>
        <p:nvSpPr>
          <p:cNvPr id="5" name="Slide Number Placeholder 4">
            <a:extLst>
              <a:ext uri="{FF2B5EF4-FFF2-40B4-BE49-F238E27FC236}">
                <a16:creationId xmlns:a16="http://schemas.microsoft.com/office/drawing/2014/main" id="{EC548472-6189-411F-AE83-15A424FF2416}"/>
              </a:ext>
            </a:extLst>
          </p:cNvPr>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AA0DCFB-5E65-472C-A423-BA3AA87976EA}" type="slidenum">
              <a:rPr kumimoji="0" lang="en-IN" sz="1100" b="0" i="0" u="none" strike="noStrike" kern="1200" cap="none" spc="0" normalizeH="0" baseline="0" noProof="0" smtClean="0">
                <a:ln>
                  <a:noFill/>
                </a:ln>
                <a:solidFill>
                  <a:srgbClr val="FFFFFF">
                    <a:lumMod val="50000"/>
                  </a:srgb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en-IN" sz="11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9A576B06-516A-403D-AC44-1C7B100024E1}"/>
              </a:ext>
            </a:extLst>
          </p:cNvPr>
          <p:cNvSpPr/>
          <p:nvPr/>
        </p:nvSpPr>
        <p:spPr bwMode="auto">
          <a:xfrm>
            <a:off x="0" y="6465351"/>
            <a:ext cx="12192000" cy="45719"/>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8" name="Graphic 7">
            <a:extLst>
              <a:ext uri="{FF2B5EF4-FFF2-40B4-BE49-F238E27FC236}">
                <a16:creationId xmlns:a16="http://schemas.microsoft.com/office/drawing/2014/main" id="{7E03F5E8-F33C-4345-B570-B0B80EE4DF4B}"/>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r="2141"/>
          <a:stretch/>
        </p:blipFill>
        <p:spPr>
          <a:xfrm>
            <a:off x="0" y="6358670"/>
            <a:ext cx="12192000" cy="152400"/>
          </a:xfrm>
          <a:prstGeom prst="rect">
            <a:avLst/>
          </a:prstGeom>
        </p:spPr>
      </p:pic>
      <p:grpSp>
        <p:nvGrpSpPr>
          <p:cNvPr id="267" name="Group 266">
            <a:extLst>
              <a:ext uri="{FF2B5EF4-FFF2-40B4-BE49-F238E27FC236}">
                <a16:creationId xmlns:a16="http://schemas.microsoft.com/office/drawing/2014/main" id="{3A7AD20A-9FA6-4142-9613-FEDC8779AFB0}"/>
              </a:ext>
            </a:extLst>
          </p:cNvPr>
          <p:cNvGrpSpPr/>
          <p:nvPr/>
        </p:nvGrpSpPr>
        <p:grpSpPr>
          <a:xfrm>
            <a:off x="307227" y="913752"/>
            <a:ext cx="2840786" cy="5597315"/>
            <a:chOff x="307227" y="913753"/>
            <a:chExt cx="2840786" cy="5597315"/>
          </a:xfrm>
        </p:grpSpPr>
        <p:grpSp>
          <p:nvGrpSpPr>
            <p:cNvPr id="9" name="Group 8">
              <a:extLst>
                <a:ext uri="{FF2B5EF4-FFF2-40B4-BE49-F238E27FC236}">
                  <a16:creationId xmlns:a16="http://schemas.microsoft.com/office/drawing/2014/main" id="{4C4FC308-10DA-44AE-A905-115785FC2A47}"/>
                </a:ext>
              </a:extLst>
            </p:cNvPr>
            <p:cNvGrpSpPr/>
            <p:nvPr/>
          </p:nvGrpSpPr>
          <p:grpSpPr>
            <a:xfrm>
              <a:off x="1006789" y="2991033"/>
              <a:ext cx="1441662" cy="3520035"/>
              <a:chOff x="1275501" y="3067092"/>
              <a:chExt cx="1552600" cy="3790908"/>
            </a:xfrm>
          </p:grpSpPr>
          <p:sp>
            <p:nvSpPr>
              <p:cNvPr id="10" name="Freeform 41">
                <a:extLst>
                  <a:ext uri="{FF2B5EF4-FFF2-40B4-BE49-F238E27FC236}">
                    <a16:creationId xmlns:a16="http://schemas.microsoft.com/office/drawing/2014/main" id="{FEEB2A2B-BA99-4902-A621-5C1A2FDB0568}"/>
                  </a:ext>
                </a:extLst>
              </p:cNvPr>
              <p:cNvSpPr>
                <a:spLocks/>
              </p:cNvSpPr>
              <p:nvPr/>
            </p:nvSpPr>
            <p:spPr bwMode="auto">
              <a:xfrm>
                <a:off x="1275501" y="3366171"/>
                <a:ext cx="1552600" cy="3491829"/>
              </a:xfrm>
              <a:custGeom>
                <a:avLst/>
                <a:gdLst>
                  <a:gd name="T0" fmla="*/ 0 w 252"/>
                  <a:gd name="T1" fmla="*/ 0 h 899"/>
                  <a:gd name="T2" fmla="*/ 252 w 252"/>
                  <a:gd name="T3" fmla="*/ 0 h 899"/>
                  <a:gd name="T4" fmla="*/ 252 w 252"/>
                  <a:gd name="T5" fmla="*/ 899 h 899"/>
                  <a:gd name="T6" fmla="*/ 0 w 252"/>
                  <a:gd name="T7" fmla="*/ 899 h 899"/>
                  <a:gd name="T8" fmla="*/ 0 w 252"/>
                  <a:gd name="T9" fmla="*/ 585 h 899"/>
                  <a:gd name="T10" fmla="*/ 0 w 252"/>
                  <a:gd name="T11" fmla="*/ 0 h 899"/>
                </a:gdLst>
                <a:ahLst/>
                <a:cxnLst>
                  <a:cxn ang="0">
                    <a:pos x="T0" y="T1"/>
                  </a:cxn>
                  <a:cxn ang="0">
                    <a:pos x="T2" y="T3"/>
                  </a:cxn>
                  <a:cxn ang="0">
                    <a:pos x="T4" y="T5"/>
                  </a:cxn>
                  <a:cxn ang="0">
                    <a:pos x="T6" y="T7"/>
                  </a:cxn>
                  <a:cxn ang="0">
                    <a:pos x="T8" y="T9"/>
                  </a:cxn>
                  <a:cxn ang="0">
                    <a:pos x="T10" y="T11"/>
                  </a:cxn>
                </a:cxnLst>
                <a:rect l="0" t="0" r="r" b="b"/>
                <a:pathLst>
                  <a:path w="252" h="899">
                    <a:moveTo>
                      <a:pt x="0" y="0"/>
                    </a:moveTo>
                    <a:lnTo>
                      <a:pt x="252" y="0"/>
                    </a:lnTo>
                    <a:lnTo>
                      <a:pt x="252" y="899"/>
                    </a:lnTo>
                    <a:lnTo>
                      <a:pt x="0" y="899"/>
                    </a:lnTo>
                    <a:lnTo>
                      <a:pt x="0" y="585"/>
                    </a:lnTo>
                    <a:lnTo>
                      <a:pt x="0" y="0"/>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1" name="Rectangle 109">
                <a:extLst>
                  <a:ext uri="{FF2B5EF4-FFF2-40B4-BE49-F238E27FC236}">
                    <a16:creationId xmlns:a16="http://schemas.microsoft.com/office/drawing/2014/main" id="{B3E58862-90F0-403E-8C85-62AC8DF73DE3}"/>
                  </a:ext>
                </a:extLst>
              </p:cNvPr>
              <p:cNvSpPr>
                <a:spLocks noChangeArrowheads="1"/>
              </p:cNvSpPr>
              <p:nvPr/>
            </p:nvSpPr>
            <p:spPr bwMode="auto">
              <a:xfrm>
                <a:off x="2138058" y="3179733"/>
                <a:ext cx="492889" cy="186438"/>
              </a:xfrm>
              <a:prstGeom prst="rect">
                <a:avLst/>
              </a:pr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 name="Rectangle 110">
                <a:extLst>
                  <a:ext uri="{FF2B5EF4-FFF2-40B4-BE49-F238E27FC236}">
                    <a16:creationId xmlns:a16="http://schemas.microsoft.com/office/drawing/2014/main" id="{13FD7D22-439C-4A8B-A638-6E19255D6210}"/>
                  </a:ext>
                </a:extLst>
              </p:cNvPr>
              <p:cNvSpPr>
                <a:spLocks noChangeArrowheads="1"/>
              </p:cNvSpPr>
              <p:nvPr/>
            </p:nvSpPr>
            <p:spPr bwMode="auto">
              <a:xfrm>
                <a:off x="1626682" y="3067092"/>
                <a:ext cx="98578" cy="299078"/>
              </a:xfrm>
              <a:prstGeom prst="rect">
                <a:avLst/>
              </a:pr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32154072-629D-4E19-B7F2-35B8369F2F30}"/>
                  </a:ext>
                </a:extLst>
              </p:cNvPr>
              <p:cNvGrpSpPr/>
              <p:nvPr/>
            </p:nvGrpSpPr>
            <p:grpSpPr>
              <a:xfrm>
                <a:off x="1465464" y="3582857"/>
                <a:ext cx="194455" cy="3095076"/>
                <a:chOff x="6181383" y="3566479"/>
                <a:chExt cx="391585" cy="3110546"/>
              </a:xfrm>
            </p:grpSpPr>
            <p:sp>
              <p:nvSpPr>
                <p:cNvPr id="47" name="Rectangle 46">
                  <a:extLst>
                    <a:ext uri="{FF2B5EF4-FFF2-40B4-BE49-F238E27FC236}">
                      <a16:creationId xmlns:a16="http://schemas.microsoft.com/office/drawing/2014/main" id="{B5C047E7-CFDA-4A85-8EC2-2E1D3ED0D790}"/>
                    </a:ext>
                  </a:extLst>
                </p:cNvPr>
                <p:cNvSpPr/>
                <p:nvPr/>
              </p:nvSpPr>
              <p:spPr bwMode="auto">
                <a:xfrm>
                  <a:off x="6181383" y="3566479"/>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7E221FA4-DF70-4011-A049-F9D1D701D663}"/>
                    </a:ext>
                  </a:extLst>
                </p:cNvPr>
                <p:cNvSpPr/>
                <p:nvPr/>
              </p:nvSpPr>
              <p:spPr bwMode="auto">
                <a:xfrm>
                  <a:off x="6181383" y="3888998"/>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EA05DA6A-D08F-457A-A095-D7DD23915443}"/>
                    </a:ext>
                  </a:extLst>
                </p:cNvPr>
                <p:cNvSpPr/>
                <p:nvPr/>
              </p:nvSpPr>
              <p:spPr bwMode="auto">
                <a:xfrm>
                  <a:off x="6181383" y="4211517"/>
                  <a:ext cx="391585" cy="207878"/>
                </a:xfrm>
                <a:prstGeom prst="rect">
                  <a:avLst/>
                </a:prstGeom>
                <a:solidFill>
                  <a:schemeClr val="accent2">
                    <a:lumMod val="50000"/>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EB683011-3A1D-401E-8753-79C59968459F}"/>
                    </a:ext>
                  </a:extLst>
                </p:cNvPr>
                <p:cNvSpPr/>
                <p:nvPr/>
              </p:nvSpPr>
              <p:spPr bwMode="auto">
                <a:xfrm>
                  <a:off x="6181383" y="4534036"/>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DE746EBA-6926-4202-B164-9E2536C8FB17}"/>
                    </a:ext>
                  </a:extLst>
                </p:cNvPr>
                <p:cNvSpPr/>
                <p:nvPr/>
              </p:nvSpPr>
              <p:spPr bwMode="auto">
                <a:xfrm>
                  <a:off x="6181383" y="4856555"/>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2E85476F-93B9-4DE2-BAA4-CC109C18992D}"/>
                    </a:ext>
                  </a:extLst>
                </p:cNvPr>
                <p:cNvSpPr/>
                <p:nvPr/>
              </p:nvSpPr>
              <p:spPr bwMode="auto">
                <a:xfrm>
                  <a:off x="6181383" y="5179074"/>
                  <a:ext cx="391585" cy="207878"/>
                </a:xfrm>
                <a:prstGeom prst="rect">
                  <a:avLst/>
                </a:prstGeom>
                <a:solidFill>
                  <a:schemeClr val="accent2">
                    <a:lumMod val="50000"/>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543245D3-AD60-49E5-8717-6A2D8657D9B4}"/>
                    </a:ext>
                  </a:extLst>
                </p:cNvPr>
                <p:cNvSpPr/>
                <p:nvPr/>
              </p:nvSpPr>
              <p:spPr bwMode="auto">
                <a:xfrm>
                  <a:off x="6181383" y="5501593"/>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954B16A3-CA8A-436B-B881-A963967BBD37}"/>
                    </a:ext>
                  </a:extLst>
                </p:cNvPr>
                <p:cNvSpPr/>
                <p:nvPr/>
              </p:nvSpPr>
              <p:spPr bwMode="auto">
                <a:xfrm>
                  <a:off x="6181383" y="5824112"/>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5773DB1D-5AE1-4516-8FEC-8BDA3B394C5B}"/>
                    </a:ext>
                  </a:extLst>
                </p:cNvPr>
                <p:cNvSpPr/>
                <p:nvPr/>
              </p:nvSpPr>
              <p:spPr bwMode="auto">
                <a:xfrm>
                  <a:off x="6181383" y="6146631"/>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B99E8498-FAB8-4ED8-A132-42F10868EDC7}"/>
                    </a:ext>
                  </a:extLst>
                </p:cNvPr>
                <p:cNvSpPr/>
                <p:nvPr/>
              </p:nvSpPr>
              <p:spPr bwMode="auto">
                <a:xfrm>
                  <a:off x="6181383" y="6469147"/>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8F2043DF-1C82-4D35-B93A-29E1EE9257DA}"/>
                  </a:ext>
                </a:extLst>
              </p:cNvPr>
              <p:cNvGrpSpPr/>
              <p:nvPr/>
            </p:nvGrpSpPr>
            <p:grpSpPr>
              <a:xfrm>
                <a:off x="1794585" y="3582857"/>
                <a:ext cx="194455" cy="3095076"/>
                <a:chOff x="6665658" y="3566479"/>
                <a:chExt cx="391585" cy="3110546"/>
              </a:xfrm>
            </p:grpSpPr>
            <p:sp>
              <p:nvSpPr>
                <p:cNvPr id="37" name="Rectangle 36">
                  <a:extLst>
                    <a:ext uri="{FF2B5EF4-FFF2-40B4-BE49-F238E27FC236}">
                      <a16:creationId xmlns:a16="http://schemas.microsoft.com/office/drawing/2014/main" id="{C5F59DE7-AB6E-4295-BE01-A7F566EBBB4A}"/>
                    </a:ext>
                  </a:extLst>
                </p:cNvPr>
                <p:cNvSpPr/>
                <p:nvPr/>
              </p:nvSpPr>
              <p:spPr bwMode="auto">
                <a:xfrm>
                  <a:off x="6665658" y="3566479"/>
                  <a:ext cx="391585" cy="207878"/>
                </a:xfrm>
                <a:prstGeom prst="rect">
                  <a:avLst/>
                </a:prstGeom>
                <a:solidFill>
                  <a:schemeClr val="accent2">
                    <a:lumMod val="50000"/>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B5B883C0-AD91-48C5-BDD8-009965FD5974}"/>
                    </a:ext>
                  </a:extLst>
                </p:cNvPr>
                <p:cNvSpPr/>
                <p:nvPr/>
              </p:nvSpPr>
              <p:spPr bwMode="auto">
                <a:xfrm>
                  <a:off x="6665658" y="3888998"/>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C661954B-B079-4670-911F-05830707A807}"/>
                    </a:ext>
                  </a:extLst>
                </p:cNvPr>
                <p:cNvSpPr/>
                <p:nvPr/>
              </p:nvSpPr>
              <p:spPr bwMode="auto">
                <a:xfrm>
                  <a:off x="6665658" y="4211517"/>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EA576EC7-3F75-424F-B012-F0A2EFEB816E}"/>
                    </a:ext>
                  </a:extLst>
                </p:cNvPr>
                <p:cNvSpPr/>
                <p:nvPr/>
              </p:nvSpPr>
              <p:spPr bwMode="auto">
                <a:xfrm>
                  <a:off x="6665658" y="4534036"/>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45A5C41D-9CC7-40B4-8A25-1A8F73A90B8D}"/>
                    </a:ext>
                  </a:extLst>
                </p:cNvPr>
                <p:cNvSpPr/>
                <p:nvPr/>
              </p:nvSpPr>
              <p:spPr bwMode="auto">
                <a:xfrm>
                  <a:off x="6665658" y="4856555"/>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EF6C6CDC-BE15-44CA-9A6E-9793F971F81C}"/>
                    </a:ext>
                  </a:extLst>
                </p:cNvPr>
                <p:cNvSpPr/>
                <p:nvPr/>
              </p:nvSpPr>
              <p:spPr bwMode="auto">
                <a:xfrm>
                  <a:off x="6665658" y="5179074"/>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54192F0D-3E9B-4F0B-8890-555A2EAEBD91}"/>
                    </a:ext>
                  </a:extLst>
                </p:cNvPr>
                <p:cNvSpPr/>
                <p:nvPr/>
              </p:nvSpPr>
              <p:spPr bwMode="auto">
                <a:xfrm>
                  <a:off x="6665658" y="5501593"/>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FF2D9635-21A7-4A0D-B390-7570D50309B4}"/>
                    </a:ext>
                  </a:extLst>
                </p:cNvPr>
                <p:cNvSpPr/>
                <p:nvPr/>
              </p:nvSpPr>
              <p:spPr bwMode="auto">
                <a:xfrm>
                  <a:off x="6665658" y="5824112"/>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723EC1B9-BFAF-43FD-A677-9007466986DD}"/>
                    </a:ext>
                  </a:extLst>
                </p:cNvPr>
                <p:cNvSpPr/>
                <p:nvPr/>
              </p:nvSpPr>
              <p:spPr bwMode="auto">
                <a:xfrm>
                  <a:off x="6665658" y="6146631"/>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65888AB2-645E-4A8A-A479-D5A05DDA2423}"/>
                    </a:ext>
                  </a:extLst>
                </p:cNvPr>
                <p:cNvSpPr/>
                <p:nvPr/>
              </p:nvSpPr>
              <p:spPr bwMode="auto">
                <a:xfrm>
                  <a:off x="6665658" y="6469147"/>
                  <a:ext cx="391585" cy="207878"/>
                </a:xfrm>
                <a:prstGeom prst="rect">
                  <a:avLst/>
                </a:prstGeom>
                <a:solidFill>
                  <a:schemeClr val="accent2">
                    <a:lumMod val="50000"/>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A27FF6F0-28C2-4E54-A3F6-759CB47047CA}"/>
                  </a:ext>
                </a:extLst>
              </p:cNvPr>
              <p:cNvGrpSpPr/>
              <p:nvPr/>
            </p:nvGrpSpPr>
            <p:grpSpPr>
              <a:xfrm>
                <a:off x="2114563" y="3582857"/>
                <a:ext cx="194455" cy="3095076"/>
                <a:chOff x="7136481" y="3566479"/>
                <a:chExt cx="391585" cy="3110546"/>
              </a:xfrm>
            </p:grpSpPr>
            <p:sp>
              <p:nvSpPr>
                <p:cNvPr id="27" name="Rectangle 26">
                  <a:extLst>
                    <a:ext uri="{FF2B5EF4-FFF2-40B4-BE49-F238E27FC236}">
                      <a16:creationId xmlns:a16="http://schemas.microsoft.com/office/drawing/2014/main" id="{AD86924B-ADAC-4B71-8A69-B68A6DBF0F73}"/>
                    </a:ext>
                  </a:extLst>
                </p:cNvPr>
                <p:cNvSpPr/>
                <p:nvPr/>
              </p:nvSpPr>
              <p:spPr bwMode="auto">
                <a:xfrm>
                  <a:off x="7136481" y="3566479"/>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DF431A43-E3F1-4292-B117-9115C53EEE9F}"/>
                    </a:ext>
                  </a:extLst>
                </p:cNvPr>
                <p:cNvSpPr/>
                <p:nvPr/>
              </p:nvSpPr>
              <p:spPr bwMode="auto">
                <a:xfrm>
                  <a:off x="7136481" y="3888998"/>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99998ED1-48E4-4076-8789-61E9C4B09F75}"/>
                    </a:ext>
                  </a:extLst>
                </p:cNvPr>
                <p:cNvSpPr/>
                <p:nvPr/>
              </p:nvSpPr>
              <p:spPr bwMode="auto">
                <a:xfrm>
                  <a:off x="7136481" y="4211517"/>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494655B0-B151-45F6-A8D8-9437FE51E3AD}"/>
                    </a:ext>
                  </a:extLst>
                </p:cNvPr>
                <p:cNvSpPr/>
                <p:nvPr/>
              </p:nvSpPr>
              <p:spPr bwMode="auto">
                <a:xfrm>
                  <a:off x="7136481" y="4534036"/>
                  <a:ext cx="391585" cy="207878"/>
                </a:xfrm>
                <a:prstGeom prst="rect">
                  <a:avLst/>
                </a:prstGeom>
                <a:solidFill>
                  <a:schemeClr val="accent2">
                    <a:lumMod val="50000"/>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FA9AAC83-1C67-4ED0-8B5D-1E1EEB0CBDA9}"/>
                    </a:ext>
                  </a:extLst>
                </p:cNvPr>
                <p:cNvSpPr/>
                <p:nvPr/>
              </p:nvSpPr>
              <p:spPr bwMode="auto">
                <a:xfrm>
                  <a:off x="7136481" y="4856555"/>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155A87F7-C0C1-419E-9376-C19AE38BFB18}"/>
                    </a:ext>
                  </a:extLst>
                </p:cNvPr>
                <p:cNvSpPr/>
                <p:nvPr/>
              </p:nvSpPr>
              <p:spPr bwMode="auto">
                <a:xfrm>
                  <a:off x="7136481" y="5179074"/>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61CAFA88-A2FE-4E0E-A7A8-A39E9BDC0814}"/>
                    </a:ext>
                  </a:extLst>
                </p:cNvPr>
                <p:cNvSpPr/>
                <p:nvPr/>
              </p:nvSpPr>
              <p:spPr bwMode="auto">
                <a:xfrm>
                  <a:off x="7136481" y="5501593"/>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89A92965-F766-4E2E-9D03-5CB8CF54EE21}"/>
                    </a:ext>
                  </a:extLst>
                </p:cNvPr>
                <p:cNvSpPr/>
                <p:nvPr/>
              </p:nvSpPr>
              <p:spPr bwMode="auto">
                <a:xfrm>
                  <a:off x="7136481" y="5824112"/>
                  <a:ext cx="391585" cy="207878"/>
                </a:xfrm>
                <a:prstGeom prst="rect">
                  <a:avLst/>
                </a:prstGeom>
                <a:solidFill>
                  <a:schemeClr val="accent2">
                    <a:lumMod val="50000"/>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D02EF6BD-147B-4F19-8B04-FA34F4A1012B}"/>
                    </a:ext>
                  </a:extLst>
                </p:cNvPr>
                <p:cNvSpPr/>
                <p:nvPr/>
              </p:nvSpPr>
              <p:spPr bwMode="auto">
                <a:xfrm>
                  <a:off x="7136481" y="6146631"/>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80A4FA3F-544A-4A1B-BDC4-4AB950ED0633}"/>
                    </a:ext>
                  </a:extLst>
                </p:cNvPr>
                <p:cNvSpPr/>
                <p:nvPr/>
              </p:nvSpPr>
              <p:spPr bwMode="auto">
                <a:xfrm>
                  <a:off x="7136481" y="6469147"/>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E7A2DE0C-E659-49FF-94EE-2D1D0D681EEC}"/>
                  </a:ext>
                </a:extLst>
              </p:cNvPr>
              <p:cNvGrpSpPr/>
              <p:nvPr/>
            </p:nvGrpSpPr>
            <p:grpSpPr>
              <a:xfrm>
                <a:off x="2443684" y="3582857"/>
                <a:ext cx="194455" cy="3095076"/>
                <a:chOff x="7620755" y="3566479"/>
                <a:chExt cx="391585" cy="3110546"/>
              </a:xfrm>
            </p:grpSpPr>
            <p:sp>
              <p:nvSpPr>
                <p:cNvPr id="17" name="Rectangle 16">
                  <a:extLst>
                    <a:ext uri="{FF2B5EF4-FFF2-40B4-BE49-F238E27FC236}">
                      <a16:creationId xmlns:a16="http://schemas.microsoft.com/office/drawing/2014/main" id="{4326FB2A-849A-4D50-A698-CC9B43C98573}"/>
                    </a:ext>
                  </a:extLst>
                </p:cNvPr>
                <p:cNvSpPr/>
                <p:nvPr/>
              </p:nvSpPr>
              <p:spPr bwMode="auto">
                <a:xfrm>
                  <a:off x="7620755" y="3566479"/>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258ED049-9370-4026-A5FD-B42F3692C090}"/>
                    </a:ext>
                  </a:extLst>
                </p:cNvPr>
                <p:cNvSpPr/>
                <p:nvPr/>
              </p:nvSpPr>
              <p:spPr bwMode="auto">
                <a:xfrm>
                  <a:off x="7620755" y="3888998"/>
                  <a:ext cx="391585" cy="207878"/>
                </a:xfrm>
                <a:prstGeom prst="rect">
                  <a:avLst/>
                </a:prstGeom>
                <a:solidFill>
                  <a:schemeClr val="accent2">
                    <a:lumMod val="50000"/>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9CB916F1-C1B6-4C7D-A477-2A4AE6C8ACB6}"/>
                    </a:ext>
                  </a:extLst>
                </p:cNvPr>
                <p:cNvSpPr/>
                <p:nvPr/>
              </p:nvSpPr>
              <p:spPr bwMode="auto">
                <a:xfrm>
                  <a:off x="7620755" y="4211517"/>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CE409316-1839-4A74-9E41-56F1F27C7983}"/>
                    </a:ext>
                  </a:extLst>
                </p:cNvPr>
                <p:cNvSpPr/>
                <p:nvPr/>
              </p:nvSpPr>
              <p:spPr bwMode="auto">
                <a:xfrm>
                  <a:off x="7620755" y="4534036"/>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2987199A-5406-437C-9C25-0B28F198EFE1}"/>
                    </a:ext>
                  </a:extLst>
                </p:cNvPr>
                <p:cNvSpPr/>
                <p:nvPr/>
              </p:nvSpPr>
              <p:spPr bwMode="auto">
                <a:xfrm>
                  <a:off x="7620755" y="4856555"/>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E40344B4-A1F2-4BCE-A831-0705A3E98A23}"/>
                    </a:ext>
                  </a:extLst>
                </p:cNvPr>
                <p:cNvSpPr/>
                <p:nvPr/>
              </p:nvSpPr>
              <p:spPr bwMode="auto">
                <a:xfrm>
                  <a:off x="7620755" y="5179074"/>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71753343-8BAF-4896-9F4D-5774A2F839DD}"/>
                    </a:ext>
                  </a:extLst>
                </p:cNvPr>
                <p:cNvSpPr/>
                <p:nvPr/>
              </p:nvSpPr>
              <p:spPr bwMode="auto">
                <a:xfrm>
                  <a:off x="7620755" y="5501593"/>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C13D7EFB-65BF-46C0-BB8F-CE2AA2EABDAC}"/>
                    </a:ext>
                  </a:extLst>
                </p:cNvPr>
                <p:cNvSpPr/>
                <p:nvPr/>
              </p:nvSpPr>
              <p:spPr bwMode="auto">
                <a:xfrm>
                  <a:off x="7620755" y="5824112"/>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A4826E97-B83D-40CE-A4BD-2687495582FF}"/>
                    </a:ext>
                  </a:extLst>
                </p:cNvPr>
                <p:cNvSpPr/>
                <p:nvPr/>
              </p:nvSpPr>
              <p:spPr bwMode="auto">
                <a:xfrm>
                  <a:off x="7620755" y="6146631"/>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7A0A5F57-C02E-4CB5-B48F-0AF703619120}"/>
                    </a:ext>
                  </a:extLst>
                </p:cNvPr>
                <p:cNvSpPr/>
                <p:nvPr/>
              </p:nvSpPr>
              <p:spPr bwMode="auto">
                <a:xfrm>
                  <a:off x="7620755" y="6469147"/>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57" name="Freeform: Shape 56">
              <a:extLst>
                <a:ext uri="{FF2B5EF4-FFF2-40B4-BE49-F238E27FC236}">
                  <a16:creationId xmlns:a16="http://schemas.microsoft.com/office/drawing/2014/main" id="{84568B55-5EC5-42EC-B777-76823871265C}"/>
                </a:ext>
              </a:extLst>
            </p:cNvPr>
            <p:cNvSpPr/>
            <p:nvPr/>
          </p:nvSpPr>
          <p:spPr bwMode="auto">
            <a:xfrm flipH="1">
              <a:off x="925357" y="1601788"/>
              <a:ext cx="1604526" cy="524172"/>
            </a:xfrm>
            <a:custGeom>
              <a:avLst/>
              <a:gdLst>
                <a:gd name="connsiteX0" fmla="*/ 0 w 1821625"/>
                <a:gd name="connsiteY0" fmla="*/ 0 h 690818"/>
                <a:gd name="connsiteX1" fmla="*/ 1821625 w 1821625"/>
                <a:gd name="connsiteY1" fmla="*/ 0 h 690818"/>
                <a:gd name="connsiteX2" fmla="*/ 1821625 w 1821625"/>
                <a:gd name="connsiteY2" fmla="*/ 528944 h 690818"/>
                <a:gd name="connsiteX3" fmla="*/ 387381 w 1821625"/>
                <a:gd name="connsiteY3" fmla="*/ 528944 h 690818"/>
                <a:gd name="connsiteX4" fmla="*/ 196992 w 1821625"/>
                <a:gd name="connsiteY4" fmla="*/ 690818 h 690818"/>
                <a:gd name="connsiteX5" fmla="*/ 196992 w 1821625"/>
                <a:gd name="connsiteY5" fmla="*/ 528944 h 690818"/>
                <a:gd name="connsiteX6" fmla="*/ 0 w 1821625"/>
                <a:gd name="connsiteY6" fmla="*/ 528944 h 690818"/>
                <a:gd name="connsiteX7" fmla="*/ 0 w 1821625"/>
                <a:gd name="connsiteY7" fmla="*/ 0 h 69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1625" h="690818">
                  <a:moveTo>
                    <a:pt x="0" y="0"/>
                  </a:moveTo>
                  <a:lnTo>
                    <a:pt x="1821625" y="0"/>
                  </a:lnTo>
                  <a:lnTo>
                    <a:pt x="1821625" y="528944"/>
                  </a:lnTo>
                  <a:lnTo>
                    <a:pt x="387381" y="528944"/>
                  </a:lnTo>
                  <a:lnTo>
                    <a:pt x="196992" y="690818"/>
                  </a:lnTo>
                  <a:lnTo>
                    <a:pt x="196992" y="528944"/>
                  </a:lnTo>
                  <a:lnTo>
                    <a:pt x="0" y="528944"/>
                  </a:lnTo>
                  <a:lnTo>
                    <a:pt x="0" y="0"/>
                  </a:lnTo>
                  <a:close/>
                </a:path>
              </a:pathLst>
            </a:cu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3200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Segoe UI Semibold" panose="020B0702040204020203" pitchFamily="34" charset="0"/>
                </a:rPr>
                <a:t>Implement</a:t>
              </a:r>
            </a:p>
          </p:txBody>
        </p:sp>
        <p:sp>
          <p:nvSpPr>
            <p:cNvPr id="210" name="Rectangle 209">
              <a:extLst>
                <a:ext uri="{FF2B5EF4-FFF2-40B4-BE49-F238E27FC236}">
                  <a16:creationId xmlns:a16="http://schemas.microsoft.com/office/drawing/2014/main" id="{53C79426-AC8A-4768-A7FC-71CE65D09A1A}"/>
                </a:ext>
              </a:extLst>
            </p:cNvPr>
            <p:cNvSpPr/>
            <p:nvPr/>
          </p:nvSpPr>
          <p:spPr>
            <a:xfrm>
              <a:off x="307227" y="2090405"/>
              <a:ext cx="2840786" cy="738664"/>
            </a:xfrm>
            <a:prstGeom prst="rect">
              <a:avLst/>
            </a:prstGeom>
          </p:spPr>
          <p:txBody>
            <a:bodyPr wrap="square" lIns="0" tIns="0" rIns="0" bIns="0" anchor="t">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37373"/>
                  </a:solidFill>
                  <a:effectLst/>
                  <a:uLnTx/>
                  <a:uFillTx/>
                  <a:latin typeface="Segoe UI Semibold"/>
                  <a:ea typeface="+mn-ea"/>
                  <a:cs typeface="Segoe UI Semibold" panose="020B0702040204020203" pitchFamily="34" charset="0"/>
                </a:rPr>
                <a:t>Facilitate </a:t>
              </a:r>
              <a:r>
                <a:rPr kumimoji="0" lang="en-US" sz="1400" b="0" i="0" u="sng" strike="noStrike" kern="1200" cap="none" spc="0" normalizeH="0" baseline="0" noProof="0">
                  <a:ln>
                    <a:noFill/>
                  </a:ln>
                  <a:solidFill>
                    <a:srgbClr val="737373"/>
                  </a:solidFill>
                  <a:effectLst/>
                  <a:uLnTx/>
                  <a:uFillTx/>
                  <a:latin typeface="Segoe UI Semibold"/>
                  <a:ea typeface="+mn-ea"/>
                  <a:cs typeface="Segoe UI Semibold" panose="020B0702040204020203" pitchFamily="34" charset="0"/>
                </a:rPr>
                <a:t>integration</a:t>
              </a:r>
              <a:r>
                <a:rPr kumimoji="0" lang="en-US" sz="1400" b="0" i="0" u="none" strike="noStrike" kern="1200" cap="none" spc="0" normalizeH="0" baseline="0" noProof="0">
                  <a:ln>
                    <a:noFill/>
                  </a:ln>
                  <a:solidFill>
                    <a:srgbClr val="737373"/>
                  </a:solidFill>
                  <a:effectLst/>
                  <a:uLnTx/>
                  <a:uFillTx/>
                  <a:latin typeface="Segoe UI Semibold"/>
                  <a:ea typeface="+mn-ea"/>
                  <a:cs typeface="Segoe UI Semibold" panose="020B0702040204020203" pitchFamily="34" charset="0"/>
                </a:rPr>
                <a:t> of Microsoft Cloud for Financial Services</a:t>
              </a:r>
              <a:br>
                <a:rPr kumimoji="0" lang="en-US" sz="1400" b="0" i="0" u="none" strike="noStrike" kern="1200" cap="none" spc="0" normalizeH="0" baseline="0" noProof="0">
                  <a:ln>
                    <a:noFill/>
                  </a:ln>
                  <a:solidFill>
                    <a:srgbClr val="737373"/>
                  </a:solidFill>
                  <a:effectLst/>
                  <a:uLnTx/>
                  <a:uFillTx/>
                  <a:latin typeface="Segoe UI Semibold"/>
                  <a:ea typeface="+mn-ea"/>
                  <a:cs typeface="Segoe UI Semibold" panose="020B0702040204020203" pitchFamily="34" charset="0"/>
                </a:rPr>
              </a:br>
              <a:r>
                <a:rPr kumimoji="0" lang="en-US" sz="1400" b="0" i="0" u="none" strike="noStrike" kern="1200" cap="none" spc="0" normalizeH="0" baseline="0" noProof="0">
                  <a:ln>
                    <a:noFill/>
                  </a:ln>
                  <a:solidFill>
                    <a:srgbClr val="737373"/>
                  </a:solidFill>
                  <a:effectLst/>
                  <a:uLnTx/>
                  <a:uFillTx/>
                  <a:latin typeface="Segoe UI Semibold"/>
                  <a:ea typeface="+mn-ea"/>
                  <a:cs typeface="Segoe UI Semibold" panose="020B0702040204020203" pitchFamily="34" charset="0"/>
                </a:rPr>
                <a:t>specific to each customer’s needs</a:t>
              </a:r>
              <a:br>
                <a:rPr kumimoji="0" lang="en-US" sz="1400" b="0" i="0" u="none" strike="noStrike" kern="1200" cap="none" spc="0" normalizeH="0" baseline="0" noProof="0">
                  <a:ln>
                    <a:noFill/>
                  </a:ln>
                  <a:solidFill>
                    <a:srgbClr val="737373"/>
                  </a:solidFill>
                  <a:effectLst/>
                  <a:uLnTx/>
                  <a:uFillTx/>
                  <a:latin typeface="Segoe UI Semibold"/>
                  <a:ea typeface="+mn-ea"/>
                  <a:cs typeface="Segoe UI Semibold" panose="020B0702040204020203" pitchFamily="34" charset="0"/>
                </a:rPr>
              </a:br>
              <a:r>
                <a:rPr kumimoji="0" lang="en-US" sz="1400" b="0" i="0" u="none" strike="noStrike" kern="1200" cap="none" spc="0" normalizeH="0" baseline="0" noProof="0">
                  <a:ln>
                    <a:noFill/>
                  </a:ln>
                  <a:solidFill>
                    <a:srgbClr val="737373"/>
                  </a:solidFill>
                  <a:effectLst/>
                  <a:uLnTx/>
                  <a:uFillTx/>
                  <a:latin typeface="Segoe UI Semibold"/>
                  <a:ea typeface="+mn-ea"/>
                  <a:cs typeface="Segoe UI Semibold" panose="020B0702040204020203" pitchFamily="34" charset="0"/>
                </a:rPr>
                <a:t>and environment</a:t>
              </a:r>
            </a:p>
          </p:txBody>
        </p:sp>
        <p:grpSp>
          <p:nvGrpSpPr>
            <p:cNvPr id="225" name="Group 224">
              <a:extLst>
                <a:ext uri="{FF2B5EF4-FFF2-40B4-BE49-F238E27FC236}">
                  <a16:creationId xmlns:a16="http://schemas.microsoft.com/office/drawing/2014/main" id="{29387494-B0F6-4BD1-AA18-203286CF2A15}"/>
                </a:ext>
              </a:extLst>
            </p:cNvPr>
            <p:cNvGrpSpPr/>
            <p:nvPr/>
          </p:nvGrpSpPr>
          <p:grpSpPr>
            <a:xfrm>
              <a:off x="1444156" y="913753"/>
              <a:ext cx="566928" cy="566928"/>
              <a:chOff x="381643" y="878547"/>
              <a:chExt cx="566928" cy="566928"/>
            </a:xfrm>
          </p:grpSpPr>
          <p:sp>
            <p:nvSpPr>
              <p:cNvPr id="215" name="Oval 214">
                <a:extLst>
                  <a:ext uri="{FF2B5EF4-FFF2-40B4-BE49-F238E27FC236}">
                    <a16:creationId xmlns:a16="http://schemas.microsoft.com/office/drawing/2014/main" id="{90EDF190-F182-435F-B374-54C4EAA421EF}"/>
                  </a:ext>
                </a:extLst>
              </p:cNvPr>
              <p:cNvSpPr>
                <a:spLocks/>
              </p:cNvSpPr>
              <p:nvPr/>
            </p:nvSpPr>
            <p:spPr bwMode="auto">
              <a:xfrm>
                <a:off x="381643" y="878547"/>
                <a:ext cx="566928" cy="566928"/>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Segoe UI" pitchFamily="34" charset="0"/>
                </a:endParaRPr>
              </a:p>
            </p:txBody>
          </p:sp>
          <p:sp>
            <p:nvSpPr>
              <p:cNvPr id="217" name="Oval 216">
                <a:extLst>
                  <a:ext uri="{FF2B5EF4-FFF2-40B4-BE49-F238E27FC236}">
                    <a16:creationId xmlns:a16="http://schemas.microsoft.com/office/drawing/2014/main" id="{18D79FF2-E100-4F67-9AE1-765D0836110E}"/>
                  </a:ext>
                </a:extLst>
              </p:cNvPr>
              <p:cNvSpPr>
                <a:spLocks/>
              </p:cNvSpPr>
              <p:nvPr/>
            </p:nvSpPr>
            <p:spPr bwMode="auto">
              <a:xfrm>
                <a:off x="410504" y="907408"/>
                <a:ext cx="509207" cy="509207"/>
              </a:xfrm>
              <a:prstGeom prst="ellipse">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61" name="Group 60" descr="Dynamics 365 Guides, HoloLens Guides &#10;">
                <a:extLst>
                  <a:ext uri="{FF2B5EF4-FFF2-40B4-BE49-F238E27FC236}">
                    <a16:creationId xmlns:a16="http://schemas.microsoft.com/office/drawing/2014/main" id="{574E6315-9E1D-4346-9281-CEDCD92F661F}"/>
                  </a:ext>
                </a:extLst>
              </p:cNvPr>
              <p:cNvGrpSpPr>
                <a:grpSpLocks noChangeAspect="1"/>
              </p:cNvGrpSpPr>
              <p:nvPr/>
            </p:nvGrpSpPr>
            <p:grpSpPr>
              <a:xfrm>
                <a:off x="543575" y="1025717"/>
                <a:ext cx="243081" cy="272585"/>
                <a:chOff x="1474677" y="2437"/>
                <a:chExt cx="1319815" cy="1480047"/>
              </a:xfrm>
            </p:grpSpPr>
            <p:sp>
              <p:nvSpPr>
                <p:cNvPr id="62" name="Freeform: Shape 61">
                  <a:extLst>
                    <a:ext uri="{FF2B5EF4-FFF2-40B4-BE49-F238E27FC236}">
                      <a16:creationId xmlns:a16="http://schemas.microsoft.com/office/drawing/2014/main" id="{0204495F-3759-4B54-933C-7A21317B094D}"/>
                    </a:ext>
                    <a:ext uri="{C183D7F6-B498-43B3-948B-1728B52AA6E4}">
                      <adec:decorative xmlns:adec="http://schemas.microsoft.com/office/drawing/2017/decorative" val="1"/>
                    </a:ext>
                  </a:extLst>
                </p:cNvPr>
                <p:cNvSpPr/>
                <p:nvPr/>
              </p:nvSpPr>
              <p:spPr bwMode="auto">
                <a:xfrm rot="4500000">
                  <a:off x="1450736" y="647868"/>
                  <a:ext cx="237576" cy="189693"/>
                </a:xfrm>
                <a:custGeom>
                  <a:avLst/>
                  <a:gdLst>
                    <a:gd name="connsiteX0" fmla="*/ 0 w 237576"/>
                    <a:gd name="connsiteY0" fmla="*/ 104803 h 189693"/>
                    <a:gd name="connsiteX1" fmla="*/ 181524 w 237576"/>
                    <a:gd name="connsiteY1" fmla="*/ 0 h 189693"/>
                    <a:gd name="connsiteX2" fmla="*/ 209243 w 237576"/>
                    <a:gd name="connsiteY2" fmla="*/ 10505 h 189693"/>
                    <a:gd name="connsiteX3" fmla="*/ 237576 w 237576"/>
                    <a:gd name="connsiteY3" fmla="*/ 15116 h 189693"/>
                    <a:gd name="connsiteX4" fmla="*/ 237576 w 237576"/>
                    <a:gd name="connsiteY4" fmla="*/ 189693 h 189693"/>
                    <a:gd name="connsiteX5" fmla="*/ 164420 w 237576"/>
                    <a:gd name="connsiteY5" fmla="*/ 177787 h 189693"/>
                    <a:gd name="connsiteX6" fmla="*/ 42365 w 237576"/>
                    <a:gd name="connsiteY6" fmla="*/ 131529 h 189693"/>
                    <a:gd name="connsiteX7" fmla="*/ 0 w 237576"/>
                    <a:gd name="connsiteY7" fmla="*/ 104803 h 18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576" h="189693">
                      <a:moveTo>
                        <a:pt x="0" y="104803"/>
                      </a:moveTo>
                      <a:lnTo>
                        <a:pt x="181524" y="0"/>
                      </a:lnTo>
                      <a:lnTo>
                        <a:pt x="209243" y="10505"/>
                      </a:lnTo>
                      <a:lnTo>
                        <a:pt x="237576" y="15116"/>
                      </a:lnTo>
                      <a:lnTo>
                        <a:pt x="237576" y="189693"/>
                      </a:lnTo>
                      <a:lnTo>
                        <a:pt x="164420" y="177787"/>
                      </a:lnTo>
                      <a:cubicBezTo>
                        <a:pt x="121450" y="166273"/>
                        <a:pt x="80663" y="150677"/>
                        <a:pt x="42365" y="131529"/>
                      </a:cubicBezTo>
                      <a:lnTo>
                        <a:pt x="0" y="10480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3" name="Freeform: Shape 62">
                  <a:extLst>
                    <a:ext uri="{FF2B5EF4-FFF2-40B4-BE49-F238E27FC236}">
                      <a16:creationId xmlns:a16="http://schemas.microsoft.com/office/drawing/2014/main" id="{371645C7-07DC-4C84-AA89-6CE8EAC6E94C}"/>
                    </a:ext>
                    <a:ext uri="{C183D7F6-B498-43B3-948B-1728B52AA6E4}">
                      <adec:decorative xmlns:adec="http://schemas.microsoft.com/office/drawing/2017/decorative" val="1"/>
                    </a:ext>
                  </a:extLst>
                </p:cNvPr>
                <p:cNvSpPr/>
                <p:nvPr/>
              </p:nvSpPr>
              <p:spPr bwMode="auto">
                <a:xfrm rot="4500000">
                  <a:off x="1583012" y="1005523"/>
                  <a:ext cx="159476" cy="192807"/>
                </a:xfrm>
                <a:custGeom>
                  <a:avLst/>
                  <a:gdLst>
                    <a:gd name="connsiteX0" fmla="*/ 0 w 159476"/>
                    <a:gd name="connsiteY0" fmla="*/ 17448 h 192807"/>
                    <a:gd name="connsiteX1" fmla="*/ 72718 w 159476"/>
                    <a:gd name="connsiteY1" fmla="*/ 0 h 192807"/>
                    <a:gd name="connsiteX2" fmla="*/ 159476 w 159476"/>
                    <a:gd name="connsiteY2" fmla="*/ 150271 h 192807"/>
                    <a:gd name="connsiteX3" fmla="*/ 130766 w 159476"/>
                    <a:gd name="connsiteY3" fmla="*/ 163370 h 192807"/>
                    <a:gd name="connsiteX4" fmla="*/ 9657 w 159476"/>
                    <a:gd name="connsiteY4" fmla="*/ 192428 h 192807"/>
                    <a:gd name="connsiteX5" fmla="*/ 0 w 159476"/>
                    <a:gd name="connsiteY5" fmla="*/ 192807 h 192807"/>
                    <a:gd name="connsiteX6" fmla="*/ 0 w 159476"/>
                    <a:gd name="connsiteY6" fmla="*/ 17448 h 19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476" h="192807">
                      <a:moveTo>
                        <a:pt x="0" y="17448"/>
                      </a:moveTo>
                      <a:lnTo>
                        <a:pt x="72718" y="0"/>
                      </a:lnTo>
                      <a:lnTo>
                        <a:pt x="159476" y="150271"/>
                      </a:lnTo>
                      <a:lnTo>
                        <a:pt x="130766" y="163370"/>
                      </a:lnTo>
                      <a:cubicBezTo>
                        <a:pt x="91657" y="176868"/>
                        <a:pt x="51111" y="186656"/>
                        <a:pt x="9657" y="192428"/>
                      </a:cubicBezTo>
                      <a:lnTo>
                        <a:pt x="0" y="192807"/>
                      </a:lnTo>
                      <a:lnTo>
                        <a:pt x="0" y="17448"/>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4" name="Freeform: Shape 63">
                  <a:extLst>
                    <a:ext uri="{FF2B5EF4-FFF2-40B4-BE49-F238E27FC236}">
                      <a16:creationId xmlns:a16="http://schemas.microsoft.com/office/drawing/2014/main" id="{149CE9CB-FA3E-4C2A-9540-383789A1D743}"/>
                    </a:ext>
                    <a:ext uri="{C183D7F6-B498-43B3-948B-1728B52AA6E4}">
                      <adec:decorative xmlns:adec="http://schemas.microsoft.com/office/drawing/2017/decorative" val="1"/>
                    </a:ext>
                  </a:extLst>
                </p:cNvPr>
                <p:cNvSpPr/>
                <p:nvPr/>
              </p:nvSpPr>
              <p:spPr bwMode="auto">
                <a:xfrm rot="4500000">
                  <a:off x="1751987" y="1203673"/>
                  <a:ext cx="206992" cy="203845"/>
                </a:xfrm>
                <a:custGeom>
                  <a:avLst/>
                  <a:gdLst>
                    <a:gd name="connsiteX0" fmla="*/ 0 w 206992"/>
                    <a:gd name="connsiteY0" fmla="*/ 53863 h 203845"/>
                    <a:gd name="connsiteX1" fmla="*/ 7431 w 206992"/>
                    <a:gd name="connsiteY1" fmla="*/ 48567 h 203845"/>
                    <a:gd name="connsiteX2" fmla="*/ 53507 w 206992"/>
                    <a:gd name="connsiteY2" fmla="*/ 0 h 203845"/>
                    <a:gd name="connsiteX3" fmla="*/ 206992 w 206992"/>
                    <a:gd name="connsiteY3" fmla="*/ 88615 h 203845"/>
                    <a:gd name="connsiteX4" fmla="*/ 206805 w 206992"/>
                    <a:gd name="connsiteY4" fmla="*/ 88912 h 203845"/>
                    <a:gd name="connsiteX5" fmla="*/ 121086 w 206992"/>
                    <a:gd name="connsiteY5" fmla="*/ 179265 h 203845"/>
                    <a:gd name="connsiteX6" fmla="*/ 86593 w 206992"/>
                    <a:gd name="connsiteY6" fmla="*/ 203845 h 203845"/>
                    <a:gd name="connsiteX7" fmla="*/ 0 w 206992"/>
                    <a:gd name="connsiteY7" fmla="*/ 53863 h 20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992" h="203845">
                      <a:moveTo>
                        <a:pt x="0" y="53863"/>
                      </a:moveTo>
                      <a:lnTo>
                        <a:pt x="7431" y="48567"/>
                      </a:lnTo>
                      <a:lnTo>
                        <a:pt x="53507" y="0"/>
                      </a:lnTo>
                      <a:lnTo>
                        <a:pt x="206992" y="88615"/>
                      </a:lnTo>
                      <a:lnTo>
                        <a:pt x="206805" y="88912"/>
                      </a:lnTo>
                      <a:cubicBezTo>
                        <a:pt x="181079" y="121925"/>
                        <a:pt x="152330" y="152145"/>
                        <a:pt x="121086" y="179265"/>
                      </a:cubicBezTo>
                      <a:lnTo>
                        <a:pt x="86593" y="203845"/>
                      </a:lnTo>
                      <a:lnTo>
                        <a:pt x="0" y="5386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5" name="wrench">
                  <a:extLst>
                    <a:ext uri="{FF2B5EF4-FFF2-40B4-BE49-F238E27FC236}">
                      <a16:creationId xmlns:a16="http://schemas.microsoft.com/office/drawing/2014/main" id="{1365446F-9ADC-4F65-BA45-4EB75AD165B5}"/>
                    </a:ext>
                    <a:ext uri="{C183D7F6-B498-43B3-948B-1728B52AA6E4}">
                      <adec:decorative xmlns:adec="http://schemas.microsoft.com/office/drawing/2017/decorative" val="1"/>
                    </a:ext>
                  </a:extLst>
                </p:cNvPr>
                <p:cNvSpPr>
                  <a:spLocks/>
                </p:cNvSpPr>
                <p:nvPr/>
              </p:nvSpPr>
              <p:spPr bwMode="auto">
                <a:xfrm rot="2700000">
                  <a:off x="1339110" y="332421"/>
                  <a:ext cx="1124386" cy="464418"/>
                </a:xfrm>
                <a:custGeom>
                  <a:avLst/>
                  <a:gdLst>
                    <a:gd name="T0" fmla="*/ 168 w 217"/>
                    <a:gd name="T1" fmla="*/ 62 h 90"/>
                    <a:gd name="T2" fmla="*/ 156 w 217"/>
                    <a:gd name="T3" fmla="*/ 45 h 90"/>
                    <a:gd name="T4" fmla="*/ 168 w 217"/>
                    <a:gd name="T5" fmla="*/ 28 h 90"/>
                    <a:gd name="T6" fmla="*/ 217 w 217"/>
                    <a:gd name="T7" fmla="*/ 28 h 90"/>
                    <a:gd name="T8" fmla="*/ 175 w 217"/>
                    <a:gd name="T9" fmla="*/ 0 h 90"/>
                    <a:gd name="T10" fmla="*/ 135 w 217"/>
                    <a:gd name="T11" fmla="*/ 25 h 90"/>
                    <a:gd name="T12" fmla="*/ 20 w 217"/>
                    <a:gd name="T13" fmla="*/ 25 h 90"/>
                    <a:gd name="T14" fmla="*/ 0 w 217"/>
                    <a:gd name="T15" fmla="*/ 45 h 90"/>
                    <a:gd name="T16" fmla="*/ 20 w 217"/>
                    <a:gd name="T17" fmla="*/ 65 h 90"/>
                    <a:gd name="T18" fmla="*/ 135 w 217"/>
                    <a:gd name="T19" fmla="*/ 65 h 90"/>
                    <a:gd name="T20" fmla="*/ 175 w 217"/>
                    <a:gd name="T21" fmla="*/ 90 h 90"/>
                    <a:gd name="T22" fmla="*/ 217 w 217"/>
                    <a:gd name="T23" fmla="*/ 62 h 90"/>
                    <a:gd name="T24" fmla="*/ 168 w 217"/>
                    <a:gd name="T25"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7" h="90">
                      <a:moveTo>
                        <a:pt x="168" y="62"/>
                      </a:moveTo>
                      <a:cubicBezTo>
                        <a:pt x="156" y="45"/>
                        <a:pt x="156" y="45"/>
                        <a:pt x="156" y="45"/>
                      </a:cubicBezTo>
                      <a:cubicBezTo>
                        <a:pt x="168" y="28"/>
                        <a:pt x="168" y="28"/>
                        <a:pt x="168" y="28"/>
                      </a:cubicBezTo>
                      <a:cubicBezTo>
                        <a:pt x="217" y="28"/>
                        <a:pt x="217" y="28"/>
                        <a:pt x="217" y="28"/>
                      </a:cubicBezTo>
                      <a:cubicBezTo>
                        <a:pt x="210" y="12"/>
                        <a:pt x="194" y="0"/>
                        <a:pt x="175" y="0"/>
                      </a:cubicBezTo>
                      <a:cubicBezTo>
                        <a:pt x="158" y="0"/>
                        <a:pt x="142" y="10"/>
                        <a:pt x="135" y="25"/>
                      </a:cubicBezTo>
                      <a:cubicBezTo>
                        <a:pt x="20" y="25"/>
                        <a:pt x="20" y="25"/>
                        <a:pt x="20" y="25"/>
                      </a:cubicBezTo>
                      <a:cubicBezTo>
                        <a:pt x="9" y="25"/>
                        <a:pt x="0" y="34"/>
                        <a:pt x="0" y="45"/>
                      </a:cubicBezTo>
                      <a:cubicBezTo>
                        <a:pt x="0" y="56"/>
                        <a:pt x="9" y="65"/>
                        <a:pt x="20" y="65"/>
                      </a:cubicBezTo>
                      <a:cubicBezTo>
                        <a:pt x="135" y="65"/>
                        <a:pt x="135" y="65"/>
                        <a:pt x="135" y="65"/>
                      </a:cubicBezTo>
                      <a:cubicBezTo>
                        <a:pt x="142" y="80"/>
                        <a:pt x="158" y="90"/>
                        <a:pt x="175" y="90"/>
                      </a:cubicBezTo>
                      <a:cubicBezTo>
                        <a:pt x="194" y="90"/>
                        <a:pt x="210" y="78"/>
                        <a:pt x="217" y="62"/>
                      </a:cubicBezTo>
                      <a:lnTo>
                        <a:pt x="168" y="6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C5DF7597-91AC-4026-A893-26F989298EEE}"/>
                    </a:ext>
                    <a:ext uri="{C183D7F6-B498-43B3-948B-1728B52AA6E4}">
                      <adec:decorative xmlns:adec="http://schemas.microsoft.com/office/drawing/2017/decorative" val="1"/>
                    </a:ext>
                  </a:extLst>
                </p:cNvPr>
                <p:cNvSpPr/>
                <p:nvPr/>
              </p:nvSpPr>
              <p:spPr bwMode="auto">
                <a:xfrm rot="17100000">
                  <a:off x="1622041" y="310034"/>
                  <a:ext cx="1342883" cy="1002018"/>
                </a:xfrm>
                <a:custGeom>
                  <a:avLst/>
                  <a:gdLst>
                    <a:gd name="connsiteX0" fmla="*/ 1342883 w 1342883"/>
                    <a:gd name="connsiteY0" fmla="*/ 278200 h 1002018"/>
                    <a:gd name="connsiteX1" fmla="*/ 1272548 w 1342883"/>
                    <a:gd name="connsiteY1" fmla="*/ 278200 h 1002018"/>
                    <a:gd name="connsiteX2" fmla="*/ 1279270 w 1342883"/>
                    <a:gd name="connsiteY2" fmla="*/ 319510 h 1002018"/>
                    <a:gd name="connsiteX3" fmla="*/ 802645 w 1342883"/>
                    <a:gd name="connsiteY3" fmla="*/ 979901 h 1002018"/>
                    <a:gd name="connsiteX4" fmla="*/ 13421 w 1342883"/>
                    <a:gd name="connsiteY4" fmla="*/ 524244 h 1002018"/>
                    <a:gd name="connsiteX5" fmla="*/ 0 w 1342883"/>
                    <a:gd name="connsiteY5" fmla="*/ 441782 h 1002018"/>
                    <a:gd name="connsiteX6" fmla="*/ 174581 w 1342883"/>
                    <a:gd name="connsiteY6" fmla="*/ 441782 h 1002018"/>
                    <a:gd name="connsiteX7" fmla="*/ 180706 w 1342883"/>
                    <a:gd name="connsiteY7" fmla="*/ 479420 h 1002018"/>
                    <a:gd name="connsiteX8" fmla="*/ 757822 w 1342883"/>
                    <a:gd name="connsiteY8" fmla="*/ 812619 h 1002018"/>
                    <a:gd name="connsiteX9" fmla="*/ 1106351 w 1342883"/>
                    <a:gd name="connsiteY9" fmla="*/ 329710 h 1002018"/>
                    <a:gd name="connsiteX10" fmla="*/ 1097968 w 1342883"/>
                    <a:gd name="connsiteY10" fmla="*/ 278200 h 1002018"/>
                    <a:gd name="connsiteX11" fmla="*/ 1028162 w 1342883"/>
                    <a:gd name="connsiteY11" fmla="*/ 278200 h 1002018"/>
                    <a:gd name="connsiteX12" fmla="*/ 1185523 w 1342883"/>
                    <a:gd name="connsiteY12" fmla="*/ 0 h 100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2883" h="1002018">
                      <a:moveTo>
                        <a:pt x="1342883" y="278200"/>
                      </a:moveTo>
                      <a:lnTo>
                        <a:pt x="1272548" y="278200"/>
                      </a:lnTo>
                      <a:lnTo>
                        <a:pt x="1279270" y="319510"/>
                      </a:lnTo>
                      <a:cubicBezTo>
                        <a:pt x="1297230" y="618698"/>
                        <a:pt x="1103439" y="899304"/>
                        <a:pt x="802645" y="979901"/>
                      </a:cubicBezTo>
                      <a:cubicBezTo>
                        <a:pt x="458879" y="1072014"/>
                        <a:pt x="105532" y="868008"/>
                        <a:pt x="13421" y="524244"/>
                      </a:cubicBezTo>
                      <a:lnTo>
                        <a:pt x="0" y="441782"/>
                      </a:lnTo>
                      <a:lnTo>
                        <a:pt x="174581" y="441782"/>
                      </a:lnTo>
                      <a:lnTo>
                        <a:pt x="180706" y="479420"/>
                      </a:lnTo>
                      <a:cubicBezTo>
                        <a:pt x="248062" y="730797"/>
                        <a:pt x="506446" y="879976"/>
                        <a:pt x="757822" y="812619"/>
                      </a:cubicBezTo>
                      <a:cubicBezTo>
                        <a:pt x="977776" y="753683"/>
                        <a:pt x="1119485" y="548490"/>
                        <a:pt x="1106351" y="329710"/>
                      </a:cubicBezTo>
                      <a:lnTo>
                        <a:pt x="1097968" y="278200"/>
                      </a:lnTo>
                      <a:lnTo>
                        <a:pt x="1028162" y="278200"/>
                      </a:lnTo>
                      <a:lnTo>
                        <a:pt x="1185523" y="0"/>
                      </a:ln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grpSp>
      <p:grpSp>
        <p:nvGrpSpPr>
          <p:cNvPr id="269" name="Group 268">
            <a:extLst>
              <a:ext uri="{FF2B5EF4-FFF2-40B4-BE49-F238E27FC236}">
                <a16:creationId xmlns:a16="http://schemas.microsoft.com/office/drawing/2014/main" id="{452EDDD5-47FB-4080-BADD-A925D622D52E}"/>
              </a:ext>
            </a:extLst>
          </p:cNvPr>
          <p:cNvGrpSpPr/>
          <p:nvPr/>
        </p:nvGrpSpPr>
        <p:grpSpPr>
          <a:xfrm>
            <a:off x="5203079" y="849721"/>
            <a:ext cx="2153683" cy="5597317"/>
            <a:chOff x="6785097" y="913753"/>
            <a:chExt cx="2153683" cy="5597317"/>
          </a:xfrm>
        </p:grpSpPr>
        <p:grpSp>
          <p:nvGrpSpPr>
            <p:cNvPr id="126" name="Group 125">
              <a:extLst>
                <a:ext uri="{FF2B5EF4-FFF2-40B4-BE49-F238E27FC236}">
                  <a16:creationId xmlns:a16="http://schemas.microsoft.com/office/drawing/2014/main" id="{699A6AD5-62C2-4BCE-B58F-DF0727D8AAD3}"/>
                </a:ext>
              </a:extLst>
            </p:cNvPr>
            <p:cNvGrpSpPr/>
            <p:nvPr/>
          </p:nvGrpSpPr>
          <p:grpSpPr>
            <a:xfrm>
              <a:off x="7022231" y="3121550"/>
              <a:ext cx="1679423" cy="3389520"/>
              <a:chOff x="7356051" y="3606542"/>
              <a:chExt cx="1808656" cy="3251420"/>
            </a:xfrm>
          </p:grpSpPr>
          <p:sp>
            <p:nvSpPr>
              <p:cNvPr id="127" name="Rectangle 382">
                <a:extLst>
                  <a:ext uri="{FF2B5EF4-FFF2-40B4-BE49-F238E27FC236}">
                    <a16:creationId xmlns:a16="http://schemas.microsoft.com/office/drawing/2014/main" id="{AC0A54FE-C43C-46D2-B4DC-22ADD69C1E67}"/>
                  </a:ext>
                </a:extLst>
              </p:cNvPr>
              <p:cNvSpPr>
                <a:spLocks noChangeArrowheads="1"/>
              </p:cNvSpPr>
              <p:nvPr/>
            </p:nvSpPr>
            <p:spPr bwMode="auto">
              <a:xfrm flipH="1">
                <a:off x="8541636" y="5828859"/>
                <a:ext cx="623070" cy="1029102"/>
              </a:xfrm>
              <a:prstGeom prst="rect">
                <a:avLst/>
              </a:prstGeom>
              <a:solidFill>
                <a:srgbClr val="603BA1"/>
              </a:solidFill>
              <a:ln>
                <a:noFill/>
              </a:ln>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28" name="Freeform 384">
                <a:extLst>
                  <a:ext uri="{FF2B5EF4-FFF2-40B4-BE49-F238E27FC236}">
                    <a16:creationId xmlns:a16="http://schemas.microsoft.com/office/drawing/2014/main" id="{880A7015-A755-4BB7-93A1-68BAFE57A4C9}"/>
                  </a:ext>
                </a:extLst>
              </p:cNvPr>
              <p:cNvSpPr>
                <a:spLocks/>
              </p:cNvSpPr>
              <p:nvPr/>
            </p:nvSpPr>
            <p:spPr bwMode="auto">
              <a:xfrm flipH="1">
                <a:off x="8521048" y="5850004"/>
                <a:ext cx="643659" cy="1007958"/>
              </a:xfrm>
              <a:custGeom>
                <a:avLst/>
                <a:gdLst>
                  <a:gd name="T0" fmla="*/ 0 w 105"/>
                  <a:gd name="T1" fmla="*/ 143 h 143"/>
                  <a:gd name="T2" fmla="*/ 105 w 105"/>
                  <a:gd name="T3" fmla="*/ 143 h 143"/>
                  <a:gd name="T4" fmla="*/ 105 w 105"/>
                  <a:gd name="T5" fmla="*/ 0 h 143"/>
                  <a:gd name="T6" fmla="*/ 0 w 105"/>
                  <a:gd name="T7" fmla="*/ 143 h 143"/>
                </a:gdLst>
                <a:ahLst/>
                <a:cxnLst>
                  <a:cxn ang="0">
                    <a:pos x="T0" y="T1"/>
                  </a:cxn>
                  <a:cxn ang="0">
                    <a:pos x="T2" y="T3"/>
                  </a:cxn>
                  <a:cxn ang="0">
                    <a:pos x="T4" y="T5"/>
                  </a:cxn>
                  <a:cxn ang="0">
                    <a:pos x="T6" y="T7"/>
                  </a:cxn>
                </a:cxnLst>
                <a:rect l="0" t="0" r="r" b="b"/>
                <a:pathLst>
                  <a:path w="105" h="143">
                    <a:moveTo>
                      <a:pt x="0" y="143"/>
                    </a:moveTo>
                    <a:lnTo>
                      <a:pt x="105" y="143"/>
                    </a:lnTo>
                    <a:lnTo>
                      <a:pt x="105" y="0"/>
                    </a:lnTo>
                    <a:lnTo>
                      <a:pt x="0" y="143"/>
                    </a:lnTo>
                    <a:close/>
                  </a:path>
                </a:pathLst>
              </a:custGeom>
              <a:solidFill>
                <a:schemeClr val="accent5">
                  <a:lumMod val="75000"/>
                  <a:alpha val="38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29" name="Rectangle 397">
                <a:extLst>
                  <a:ext uri="{FF2B5EF4-FFF2-40B4-BE49-F238E27FC236}">
                    <a16:creationId xmlns:a16="http://schemas.microsoft.com/office/drawing/2014/main" id="{492075F5-44C1-473F-B6DA-79FE1FE22C96}"/>
                  </a:ext>
                </a:extLst>
              </p:cNvPr>
              <p:cNvSpPr>
                <a:spLocks noChangeArrowheads="1"/>
              </p:cNvSpPr>
              <p:nvPr/>
            </p:nvSpPr>
            <p:spPr bwMode="auto">
              <a:xfrm flipH="1">
                <a:off x="9005325" y="6033268"/>
                <a:ext cx="91953" cy="6319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30" name="Rectangle 420">
                <a:extLst>
                  <a:ext uri="{FF2B5EF4-FFF2-40B4-BE49-F238E27FC236}">
                    <a16:creationId xmlns:a16="http://schemas.microsoft.com/office/drawing/2014/main" id="{557A1A42-8755-4C96-BFB0-4C8E0BF4FA5A}"/>
                  </a:ext>
                </a:extLst>
              </p:cNvPr>
              <p:cNvSpPr>
                <a:spLocks noChangeArrowheads="1"/>
              </p:cNvSpPr>
              <p:nvPr/>
            </p:nvSpPr>
            <p:spPr bwMode="auto">
              <a:xfrm flipH="1">
                <a:off x="8790770" y="6033268"/>
                <a:ext cx="91953" cy="6319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31" name="Rectangle 421">
                <a:extLst>
                  <a:ext uri="{FF2B5EF4-FFF2-40B4-BE49-F238E27FC236}">
                    <a16:creationId xmlns:a16="http://schemas.microsoft.com/office/drawing/2014/main" id="{D076D1D3-A31F-46B7-905F-305F31B396BC}"/>
                  </a:ext>
                </a:extLst>
              </p:cNvPr>
              <p:cNvSpPr>
                <a:spLocks noChangeArrowheads="1"/>
              </p:cNvSpPr>
              <p:nvPr/>
            </p:nvSpPr>
            <p:spPr bwMode="auto">
              <a:xfrm flipH="1">
                <a:off x="8588481" y="6033268"/>
                <a:ext cx="91953" cy="6319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32" name="Rectangle 131">
                <a:extLst>
                  <a:ext uri="{FF2B5EF4-FFF2-40B4-BE49-F238E27FC236}">
                    <a16:creationId xmlns:a16="http://schemas.microsoft.com/office/drawing/2014/main" id="{29E5C205-D553-4E27-9F13-50ED56DE73F2}"/>
                  </a:ext>
                </a:extLst>
              </p:cNvPr>
              <p:cNvSpPr>
                <a:spLocks noChangeArrowheads="1"/>
              </p:cNvSpPr>
              <p:nvPr/>
            </p:nvSpPr>
            <p:spPr bwMode="auto">
              <a:xfrm>
                <a:off x="7494614" y="3606547"/>
                <a:ext cx="873591" cy="245983"/>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3" name="Rectangle 132">
                <a:extLst>
                  <a:ext uri="{FF2B5EF4-FFF2-40B4-BE49-F238E27FC236}">
                    <a16:creationId xmlns:a16="http://schemas.microsoft.com/office/drawing/2014/main" id="{600F0BFB-A184-478D-B988-BAD42E9A0D62}"/>
                  </a:ext>
                </a:extLst>
              </p:cNvPr>
              <p:cNvSpPr>
                <a:spLocks noChangeArrowheads="1"/>
              </p:cNvSpPr>
              <p:nvPr/>
            </p:nvSpPr>
            <p:spPr bwMode="auto">
              <a:xfrm>
                <a:off x="7356051" y="3852528"/>
                <a:ext cx="1185586" cy="3005430"/>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34" name="Group 133">
                <a:extLst>
                  <a:ext uri="{FF2B5EF4-FFF2-40B4-BE49-F238E27FC236}">
                    <a16:creationId xmlns:a16="http://schemas.microsoft.com/office/drawing/2014/main" id="{5075BB92-9443-4921-8059-867568AC53E8}"/>
                  </a:ext>
                </a:extLst>
              </p:cNvPr>
              <p:cNvGrpSpPr/>
              <p:nvPr/>
            </p:nvGrpSpPr>
            <p:grpSpPr>
              <a:xfrm>
                <a:off x="7527681" y="4064955"/>
                <a:ext cx="842393" cy="2597805"/>
                <a:chOff x="8052309" y="3477867"/>
                <a:chExt cx="836269" cy="2910801"/>
              </a:xfrm>
            </p:grpSpPr>
            <p:sp>
              <p:nvSpPr>
                <p:cNvPr id="137" name="Rectangle 136">
                  <a:extLst>
                    <a:ext uri="{FF2B5EF4-FFF2-40B4-BE49-F238E27FC236}">
                      <a16:creationId xmlns:a16="http://schemas.microsoft.com/office/drawing/2014/main" id="{63CCBDB8-CB94-415E-8268-5478ED4EDB00}"/>
                    </a:ext>
                  </a:extLst>
                </p:cNvPr>
                <p:cNvSpPr>
                  <a:spLocks noChangeArrowheads="1"/>
                </p:cNvSpPr>
                <p:nvPr userDrawn="1"/>
              </p:nvSpPr>
              <p:spPr bwMode="auto">
                <a:xfrm>
                  <a:off x="8052309" y="3477867"/>
                  <a:ext cx="123892" cy="2910801"/>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8" name="Rectangle 137">
                  <a:extLst>
                    <a:ext uri="{FF2B5EF4-FFF2-40B4-BE49-F238E27FC236}">
                      <a16:creationId xmlns:a16="http://schemas.microsoft.com/office/drawing/2014/main" id="{9D6C12B3-22B2-4AA3-9016-62CB508555BC}"/>
                    </a:ext>
                  </a:extLst>
                </p:cNvPr>
                <p:cNvSpPr>
                  <a:spLocks noChangeArrowheads="1"/>
                </p:cNvSpPr>
                <p:nvPr userDrawn="1"/>
              </p:nvSpPr>
              <p:spPr bwMode="auto">
                <a:xfrm>
                  <a:off x="8292346" y="3477867"/>
                  <a:ext cx="116151" cy="2910801"/>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9" name="Rectangle 138">
                  <a:extLst>
                    <a:ext uri="{FF2B5EF4-FFF2-40B4-BE49-F238E27FC236}">
                      <a16:creationId xmlns:a16="http://schemas.microsoft.com/office/drawing/2014/main" id="{F0B16C14-9756-45D8-A697-462C0A94A7D9}"/>
                    </a:ext>
                  </a:extLst>
                </p:cNvPr>
                <p:cNvSpPr>
                  <a:spLocks noChangeArrowheads="1"/>
                </p:cNvSpPr>
                <p:nvPr userDrawn="1"/>
              </p:nvSpPr>
              <p:spPr bwMode="auto">
                <a:xfrm>
                  <a:off x="8532388" y="3477867"/>
                  <a:ext cx="116151" cy="2910801"/>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0" name="Rectangle 139">
                  <a:extLst>
                    <a:ext uri="{FF2B5EF4-FFF2-40B4-BE49-F238E27FC236}">
                      <a16:creationId xmlns:a16="http://schemas.microsoft.com/office/drawing/2014/main" id="{86E844A1-8C77-4301-9D2F-7A96F4D5AFBB}"/>
                    </a:ext>
                  </a:extLst>
                </p:cNvPr>
                <p:cNvSpPr>
                  <a:spLocks noChangeArrowheads="1"/>
                </p:cNvSpPr>
                <p:nvPr userDrawn="1"/>
              </p:nvSpPr>
              <p:spPr bwMode="auto">
                <a:xfrm>
                  <a:off x="8764686" y="3477867"/>
                  <a:ext cx="123892" cy="2910801"/>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135" name="Rectangle 134">
                <a:extLst>
                  <a:ext uri="{FF2B5EF4-FFF2-40B4-BE49-F238E27FC236}">
                    <a16:creationId xmlns:a16="http://schemas.microsoft.com/office/drawing/2014/main" id="{E650CB27-4C16-4F28-82BD-B8A048D1E513}"/>
                  </a:ext>
                </a:extLst>
              </p:cNvPr>
              <p:cNvSpPr>
                <a:spLocks noChangeArrowheads="1"/>
              </p:cNvSpPr>
              <p:nvPr/>
            </p:nvSpPr>
            <p:spPr bwMode="auto">
              <a:xfrm>
                <a:off x="7494614" y="3606542"/>
                <a:ext cx="873591" cy="62169"/>
              </a:xfrm>
              <a:prstGeom prst="rect">
                <a:avLst/>
              </a:pr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6" name="Rectangle 135">
                <a:extLst>
                  <a:ext uri="{FF2B5EF4-FFF2-40B4-BE49-F238E27FC236}">
                    <a16:creationId xmlns:a16="http://schemas.microsoft.com/office/drawing/2014/main" id="{AADEDC4E-B093-478C-B1E2-817840FC32F8}"/>
                  </a:ext>
                </a:extLst>
              </p:cNvPr>
              <p:cNvSpPr>
                <a:spLocks noChangeArrowheads="1"/>
              </p:cNvSpPr>
              <p:nvPr/>
            </p:nvSpPr>
            <p:spPr bwMode="auto">
              <a:xfrm>
                <a:off x="7356051" y="3798003"/>
                <a:ext cx="1185586" cy="64754"/>
              </a:xfrm>
              <a:prstGeom prst="rect">
                <a:avLst/>
              </a:pr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141" name="Freeform: Shape 140">
              <a:extLst>
                <a:ext uri="{FF2B5EF4-FFF2-40B4-BE49-F238E27FC236}">
                  <a16:creationId xmlns:a16="http://schemas.microsoft.com/office/drawing/2014/main" id="{BDC7F7DF-B6E7-47D5-B636-69820E3D21D3}"/>
                </a:ext>
              </a:extLst>
            </p:cNvPr>
            <p:cNvSpPr/>
            <p:nvPr/>
          </p:nvSpPr>
          <p:spPr bwMode="auto">
            <a:xfrm flipH="1">
              <a:off x="7059675" y="1601788"/>
              <a:ext cx="1604526" cy="524172"/>
            </a:xfrm>
            <a:custGeom>
              <a:avLst/>
              <a:gdLst>
                <a:gd name="connsiteX0" fmla="*/ 0 w 1821625"/>
                <a:gd name="connsiteY0" fmla="*/ 0 h 690818"/>
                <a:gd name="connsiteX1" fmla="*/ 1821625 w 1821625"/>
                <a:gd name="connsiteY1" fmla="*/ 0 h 690818"/>
                <a:gd name="connsiteX2" fmla="*/ 1821625 w 1821625"/>
                <a:gd name="connsiteY2" fmla="*/ 528944 h 690818"/>
                <a:gd name="connsiteX3" fmla="*/ 387381 w 1821625"/>
                <a:gd name="connsiteY3" fmla="*/ 528944 h 690818"/>
                <a:gd name="connsiteX4" fmla="*/ 196992 w 1821625"/>
                <a:gd name="connsiteY4" fmla="*/ 690818 h 690818"/>
                <a:gd name="connsiteX5" fmla="*/ 196992 w 1821625"/>
                <a:gd name="connsiteY5" fmla="*/ 528944 h 690818"/>
                <a:gd name="connsiteX6" fmla="*/ 0 w 1821625"/>
                <a:gd name="connsiteY6" fmla="*/ 528944 h 690818"/>
                <a:gd name="connsiteX7" fmla="*/ 0 w 1821625"/>
                <a:gd name="connsiteY7" fmla="*/ 0 h 69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1625" h="690818">
                  <a:moveTo>
                    <a:pt x="0" y="0"/>
                  </a:moveTo>
                  <a:lnTo>
                    <a:pt x="1821625" y="0"/>
                  </a:lnTo>
                  <a:lnTo>
                    <a:pt x="1821625" y="528944"/>
                  </a:lnTo>
                  <a:lnTo>
                    <a:pt x="387381" y="528944"/>
                  </a:lnTo>
                  <a:lnTo>
                    <a:pt x="196992" y="690818"/>
                  </a:lnTo>
                  <a:lnTo>
                    <a:pt x="196992" y="528944"/>
                  </a:lnTo>
                  <a:lnTo>
                    <a:pt x="0" y="528944"/>
                  </a:lnTo>
                  <a:lnTo>
                    <a:pt x="0" y="0"/>
                  </a:lnTo>
                  <a:close/>
                </a:path>
              </a:pathLst>
            </a:cu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3200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Segoe UI Semibold" panose="020B0702040204020203" pitchFamily="34" charset="0"/>
                </a:rPr>
                <a:t>Extend</a:t>
              </a:r>
            </a:p>
          </p:txBody>
        </p:sp>
        <p:sp>
          <p:nvSpPr>
            <p:cNvPr id="212" name="Rectangle 211">
              <a:extLst>
                <a:ext uri="{FF2B5EF4-FFF2-40B4-BE49-F238E27FC236}">
                  <a16:creationId xmlns:a16="http://schemas.microsoft.com/office/drawing/2014/main" id="{7A636D8D-DCB1-4F96-A67F-37F5FB8CADD2}"/>
                </a:ext>
              </a:extLst>
            </p:cNvPr>
            <p:cNvSpPr/>
            <p:nvPr/>
          </p:nvSpPr>
          <p:spPr>
            <a:xfrm>
              <a:off x="6785097" y="2090405"/>
              <a:ext cx="2153683" cy="553998"/>
            </a:xfrm>
            <a:prstGeom prst="rect">
              <a:avLst/>
            </a:prstGeom>
          </p:spPr>
          <p:txBody>
            <a:bodyPr wrap="square" lIns="0" tIns="0" rIns="0" bIns="0" anchor="t">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603BA1"/>
                  </a:solidFill>
                  <a:effectLst/>
                  <a:uLnTx/>
                  <a:uFillTx/>
                  <a:latin typeface="Segoe UI Semibold"/>
                  <a:ea typeface="+mn-ea"/>
                  <a:cs typeface="Segoe UI Semibold" panose="020B0702040204020203" pitchFamily="34" charset="0"/>
                </a:rPr>
                <a:t>Partner Offering/IP </a:t>
              </a:r>
              <a:r>
                <a:rPr kumimoji="0" lang="en-US" sz="1400" b="0" i="0" u="sng" strike="noStrike" kern="1200" cap="none" spc="0" normalizeH="0" baseline="0" noProof="0">
                  <a:ln>
                    <a:noFill/>
                  </a:ln>
                  <a:solidFill>
                    <a:srgbClr val="603BA1"/>
                  </a:solidFill>
                  <a:effectLst/>
                  <a:uLnTx/>
                  <a:uFillTx/>
                  <a:latin typeface="Segoe UI Semibold"/>
                  <a:ea typeface="+mn-ea"/>
                  <a:cs typeface="Segoe UI Semibold" panose="020B0702040204020203" pitchFamily="34" charset="0"/>
                </a:rPr>
                <a:t>extend </a:t>
              </a:r>
              <a:r>
                <a:rPr kumimoji="0" lang="en-US" sz="1400" b="0" i="0" u="none" strike="noStrike" kern="1200" cap="none" spc="0" normalizeH="0" baseline="0" noProof="0">
                  <a:ln>
                    <a:noFill/>
                  </a:ln>
                  <a:solidFill>
                    <a:srgbClr val="603BA1"/>
                  </a:solidFill>
                  <a:effectLst/>
                  <a:uLnTx/>
                  <a:uFillTx/>
                  <a:latin typeface="Segoe UI Semibold"/>
                  <a:ea typeface="+mn-ea"/>
                  <a:cs typeface="Segoe UI Semibold" panose="020B0702040204020203" pitchFamily="34" charset="0"/>
                </a:rPr>
                <a:t>current Capabilities; or extending into new markets  </a:t>
              </a:r>
            </a:p>
          </p:txBody>
        </p:sp>
        <p:grpSp>
          <p:nvGrpSpPr>
            <p:cNvPr id="255" name="Group 254">
              <a:extLst>
                <a:ext uri="{FF2B5EF4-FFF2-40B4-BE49-F238E27FC236}">
                  <a16:creationId xmlns:a16="http://schemas.microsoft.com/office/drawing/2014/main" id="{C00D0030-CEEE-4F59-BD73-6DB2FA570E65}"/>
                </a:ext>
              </a:extLst>
            </p:cNvPr>
            <p:cNvGrpSpPr/>
            <p:nvPr/>
          </p:nvGrpSpPr>
          <p:grpSpPr>
            <a:xfrm>
              <a:off x="7578474" y="913753"/>
              <a:ext cx="566928" cy="566928"/>
              <a:chOff x="6346504" y="913753"/>
              <a:chExt cx="566928" cy="566928"/>
            </a:xfrm>
          </p:grpSpPr>
          <p:sp>
            <p:nvSpPr>
              <p:cNvPr id="247" name="Oval 246">
                <a:extLst>
                  <a:ext uri="{FF2B5EF4-FFF2-40B4-BE49-F238E27FC236}">
                    <a16:creationId xmlns:a16="http://schemas.microsoft.com/office/drawing/2014/main" id="{D376138F-A446-448F-8F3F-A559F17EEC9A}"/>
                  </a:ext>
                </a:extLst>
              </p:cNvPr>
              <p:cNvSpPr>
                <a:spLocks/>
              </p:cNvSpPr>
              <p:nvPr/>
            </p:nvSpPr>
            <p:spPr bwMode="auto">
              <a:xfrm>
                <a:off x="6346504" y="913753"/>
                <a:ext cx="566928" cy="566928"/>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Segoe UI" pitchFamily="34" charset="0"/>
                </a:endParaRPr>
              </a:p>
            </p:txBody>
          </p:sp>
          <p:sp>
            <p:nvSpPr>
              <p:cNvPr id="248" name="Oval 247">
                <a:extLst>
                  <a:ext uri="{FF2B5EF4-FFF2-40B4-BE49-F238E27FC236}">
                    <a16:creationId xmlns:a16="http://schemas.microsoft.com/office/drawing/2014/main" id="{7F2B2D19-8D4B-433D-B646-8E3EA2854D7E}"/>
                  </a:ext>
                </a:extLst>
              </p:cNvPr>
              <p:cNvSpPr>
                <a:spLocks/>
              </p:cNvSpPr>
              <p:nvPr/>
            </p:nvSpPr>
            <p:spPr bwMode="auto">
              <a:xfrm>
                <a:off x="6375365" y="942614"/>
                <a:ext cx="509207" cy="509207"/>
              </a:xfrm>
              <a:prstGeom prst="ellipse">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146" name="Group 145">
                <a:extLst>
                  <a:ext uri="{FF2B5EF4-FFF2-40B4-BE49-F238E27FC236}">
                    <a16:creationId xmlns:a16="http://schemas.microsoft.com/office/drawing/2014/main" id="{7FBAC5CB-4A60-4D16-BED1-AD1089E154E5}"/>
                  </a:ext>
                </a:extLst>
              </p:cNvPr>
              <p:cNvGrpSpPr/>
              <p:nvPr/>
            </p:nvGrpSpPr>
            <p:grpSpPr>
              <a:xfrm>
                <a:off x="6500594" y="1076603"/>
                <a:ext cx="258748" cy="241229"/>
                <a:chOff x="5859222" y="4988679"/>
                <a:chExt cx="467957" cy="436275"/>
              </a:xfrm>
            </p:grpSpPr>
            <p:sp>
              <p:nvSpPr>
                <p:cNvPr id="147" name="Freeform: Shape 146">
                  <a:extLst>
                    <a:ext uri="{FF2B5EF4-FFF2-40B4-BE49-F238E27FC236}">
                      <a16:creationId xmlns:a16="http://schemas.microsoft.com/office/drawing/2014/main" id="{DDF333E1-196C-41EB-8820-CEF91BDCB515}"/>
                    </a:ext>
                  </a:extLst>
                </p:cNvPr>
                <p:cNvSpPr/>
                <p:nvPr/>
              </p:nvSpPr>
              <p:spPr>
                <a:xfrm>
                  <a:off x="5859222" y="4988679"/>
                  <a:ext cx="467957" cy="297347"/>
                </a:xfrm>
                <a:custGeom>
                  <a:avLst/>
                  <a:gdLst>
                    <a:gd name="connsiteX0" fmla="*/ 466815 w 467957"/>
                    <a:gd name="connsiteY0" fmla="*/ 186573 h 297346"/>
                    <a:gd name="connsiteX1" fmla="*/ 356650 w 467957"/>
                    <a:gd name="connsiteY1" fmla="*/ 76408 h 297346"/>
                    <a:gd name="connsiteX2" fmla="*/ 339790 w 467957"/>
                    <a:gd name="connsiteY2" fmla="*/ 77717 h 297346"/>
                    <a:gd name="connsiteX3" fmla="*/ 234781 w 467957"/>
                    <a:gd name="connsiteY3" fmla="*/ 1847 h 297346"/>
                    <a:gd name="connsiteX4" fmla="*/ 124452 w 467957"/>
                    <a:gd name="connsiteY4" fmla="*/ 104645 h 297346"/>
                    <a:gd name="connsiteX5" fmla="*/ 99735 w 467957"/>
                    <a:gd name="connsiteY5" fmla="*/ 101535 h 297346"/>
                    <a:gd name="connsiteX6" fmla="*/ 1847 w 467957"/>
                    <a:gd name="connsiteY6" fmla="*/ 199422 h 297346"/>
                    <a:gd name="connsiteX7" fmla="*/ 84348 w 467957"/>
                    <a:gd name="connsiteY7" fmla="*/ 296082 h 297346"/>
                    <a:gd name="connsiteX8" fmla="*/ 90077 w 467957"/>
                    <a:gd name="connsiteY8" fmla="*/ 296819 h 297346"/>
                    <a:gd name="connsiteX9" fmla="*/ 357550 w 467957"/>
                    <a:gd name="connsiteY9" fmla="*/ 296655 h 297346"/>
                    <a:gd name="connsiteX10" fmla="*/ 466815 w 467957"/>
                    <a:gd name="connsiteY10" fmla="*/ 186573 h 2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957" h="297346">
                      <a:moveTo>
                        <a:pt x="466815" y="186573"/>
                      </a:moveTo>
                      <a:cubicBezTo>
                        <a:pt x="466815" y="125761"/>
                        <a:pt x="417543" y="76408"/>
                        <a:pt x="356650" y="76408"/>
                      </a:cubicBezTo>
                      <a:cubicBezTo>
                        <a:pt x="350921" y="76408"/>
                        <a:pt x="345273" y="76817"/>
                        <a:pt x="339790" y="77717"/>
                      </a:cubicBezTo>
                      <a:cubicBezTo>
                        <a:pt x="325302" y="33685"/>
                        <a:pt x="283725" y="1847"/>
                        <a:pt x="234781" y="1847"/>
                      </a:cubicBezTo>
                      <a:cubicBezTo>
                        <a:pt x="176343" y="1847"/>
                        <a:pt x="128463" y="47189"/>
                        <a:pt x="124452" y="104645"/>
                      </a:cubicBezTo>
                      <a:cubicBezTo>
                        <a:pt x="116595" y="102599"/>
                        <a:pt x="108247" y="101535"/>
                        <a:pt x="99735" y="101535"/>
                      </a:cubicBezTo>
                      <a:cubicBezTo>
                        <a:pt x="45716" y="101453"/>
                        <a:pt x="1847" y="145322"/>
                        <a:pt x="1847" y="199422"/>
                      </a:cubicBezTo>
                      <a:cubicBezTo>
                        <a:pt x="1847" y="248202"/>
                        <a:pt x="37614" y="288716"/>
                        <a:pt x="84348" y="296082"/>
                      </a:cubicBezTo>
                      <a:lnTo>
                        <a:pt x="90077" y="296819"/>
                      </a:lnTo>
                      <a:cubicBezTo>
                        <a:pt x="93269" y="297146"/>
                        <a:pt x="357550" y="296655"/>
                        <a:pt x="357550" y="296655"/>
                      </a:cubicBezTo>
                      <a:cubicBezTo>
                        <a:pt x="418034" y="296246"/>
                        <a:pt x="466815" y="247138"/>
                        <a:pt x="466815" y="186573"/>
                      </a:cubicBezTo>
                      <a:close/>
                    </a:path>
                  </a:pathLst>
                </a:custGeom>
                <a:solidFill>
                  <a:schemeClr val="accent1"/>
                </a:solidFill>
                <a:ln w="481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148" name="Straight Arrow Connector 147">
                  <a:extLst>
                    <a:ext uri="{FF2B5EF4-FFF2-40B4-BE49-F238E27FC236}">
                      <a16:creationId xmlns:a16="http://schemas.microsoft.com/office/drawing/2014/main" id="{832EF8CA-1601-467A-B4F3-5D38DE2C853A}"/>
                    </a:ext>
                  </a:extLst>
                </p:cNvPr>
                <p:cNvCxnSpPr>
                  <a:cxnSpLocks/>
                </p:cNvCxnSpPr>
                <p:nvPr/>
              </p:nvCxnSpPr>
              <p:spPr>
                <a:xfrm>
                  <a:off x="6093200" y="5157788"/>
                  <a:ext cx="0" cy="267166"/>
                </a:xfrm>
                <a:prstGeom prst="straightConnector1">
                  <a:avLst/>
                </a:prstGeom>
                <a:ln w="19050">
                  <a:solidFill>
                    <a:schemeClr val="accent3"/>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grpSp>
        </p:grpSp>
      </p:grpSp>
      <p:grpSp>
        <p:nvGrpSpPr>
          <p:cNvPr id="270" name="Group 269">
            <a:extLst>
              <a:ext uri="{FF2B5EF4-FFF2-40B4-BE49-F238E27FC236}">
                <a16:creationId xmlns:a16="http://schemas.microsoft.com/office/drawing/2014/main" id="{970D6C9D-46A0-4D35-8933-B396230E2F2A}"/>
              </a:ext>
            </a:extLst>
          </p:cNvPr>
          <p:cNvGrpSpPr/>
          <p:nvPr/>
        </p:nvGrpSpPr>
        <p:grpSpPr>
          <a:xfrm>
            <a:off x="9504922" y="913753"/>
            <a:ext cx="2072484" cy="5597317"/>
            <a:chOff x="9504922" y="913753"/>
            <a:chExt cx="2072484" cy="5597317"/>
          </a:xfrm>
        </p:grpSpPr>
        <p:grpSp>
          <p:nvGrpSpPr>
            <p:cNvPr id="151" name="Group 150">
              <a:extLst>
                <a:ext uri="{FF2B5EF4-FFF2-40B4-BE49-F238E27FC236}">
                  <a16:creationId xmlns:a16="http://schemas.microsoft.com/office/drawing/2014/main" id="{DECE8100-E582-4A13-A665-F3103A8730BB}"/>
                </a:ext>
              </a:extLst>
            </p:cNvPr>
            <p:cNvGrpSpPr/>
            <p:nvPr/>
          </p:nvGrpSpPr>
          <p:grpSpPr>
            <a:xfrm>
              <a:off x="9531907" y="3203260"/>
              <a:ext cx="2018515" cy="3307810"/>
              <a:chOff x="9410700" y="3295650"/>
              <a:chExt cx="2173843" cy="3562351"/>
            </a:xfrm>
          </p:grpSpPr>
          <p:sp>
            <p:nvSpPr>
              <p:cNvPr id="152" name="Rectangle 45">
                <a:extLst>
                  <a:ext uri="{FF2B5EF4-FFF2-40B4-BE49-F238E27FC236}">
                    <a16:creationId xmlns:a16="http://schemas.microsoft.com/office/drawing/2014/main" id="{7659E908-39B0-4D53-B004-A44A0A40CEF6}"/>
                  </a:ext>
                </a:extLst>
              </p:cNvPr>
              <p:cNvSpPr>
                <a:spLocks noChangeArrowheads="1"/>
              </p:cNvSpPr>
              <p:nvPr/>
            </p:nvSpPr>
            <p:spPr bwMode="auto">
              <a:xfrm>
                <a:off x="9512059" y="4361551"/>
                <a:ext cx="1036245" cy="249644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53" name="Rectangle 46">
                <a:extLst>
                  <a:ext uri="{FF2B5EF4-FFF2-40B4-BE49-F238E27FC236}">
                    <a16:creationId xmlns:a16="http://schemas.microsoft.com/office/drawing/2014/main" id="{7AECD2FF-45A7-4D3C-A239-2495A5343FB5}"/>
                  </a:ext>
                </a:extLst>
              </p:cNvPr>
              <p:cNvSpPr>
                <a:spLocks noChangeArrowheads="1"/>
              </p:cNvSpPr>
              <p:nvPr/>
            </p:nvSpPr>
            <p:spPr bwMode="auto">
              <a:xfrm>
                <a:off x="9512059" y="4361551"/>
                <a:ext cx="1036245" cy="2496449"/>
              </a:xfrm>
              <a:prstGeom prst="rect">
                <a:avLst/>
              </a:pr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54" name="Rectangle 47">
                <a:extLst>
                  <a:ext uri="{FF2B5EF4-FFF2-40B4-BE49-F238E27FC236}">
                    <a16:creationId xmlns:a16="http://schemas.microsoft.com/office/drawing/2014/main" id="{9DC5A619-9C31-409C-B922-66C58F813A52}"/>
                  </a:ext>
                </a:extLst>
              </p:cNvPr>
              <p:cNvSpPr>
                <a:spLocks noChangeArrowheads="1"/>
              </p:cNvSpPr>
              <p:nvPr/>
            </p:nvSpPr>
            <p:spPr bwMode="auto">
              <a:xfrm>
                <a:off x="9686217" y="4656079"/>
                <a:ext cx="104495" cy="19214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55" name="Rectangle 48">
                <a:extLst>
                  <a:ext uri="{FF2B5EF4-FFF2-40B4-BE49-F238E27FC236}">
                    <a16:creationId xmlns:a16="http://schemas.microsoft.com/office/drawing/2014/main" id="{EB05413E-75E4-4781-AB4B-4AD1C3BF9E5E}"/>
                  </a:ext>
                </a:extLst>
              </p:cNvPr>
              <p:cNvSpPr>
                <a:spLocks noChangeArrowheads="1"/>
              </p:cNvSpPr>
              <p:nvPr/>
            </p:nvSpPr>
            <p:spPr bwMode="auto">
              <a:xfrm>
                <a:off x="9877791" y="4656079"/>
                <a:ext cx="113206" cy="19214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56" name="Rectangle 49">
                <a:extLst>
                  <a:ext uri="{FF2B5EF4-FFF2-40B4-BE49-F238E27FC236}">
                    <a16:creationId xmlns:a16="http://schemas.microsoft.com/office/drawing/2014/main" id="{73ABB2EC-5FBC-4E63-B940-F38AF83A7B9A}"/>
                  </a:ext>
                </a:extLst>
              </p:cNvPr>
              <p:cNvSpPr>
                <a:spLocks noChangeArrowheads="1"/>
              </p:cNvSpPr>
              <p:nvPr/>
            </p:nvSpPr>
            <p:spPr bwMode="auto">
              <a:xfrm>
                <a:off x="10078071" y="4656079"/>
                <a:ext cx="104495" cy="19214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57" name="Rectangle 50">
                <a:extLst>
                  <a:ext uri="{FF2B5EF4-FFF2-40B4-BE49-F238E27FC236}">
                    <a16:creationId xmlns:a16="http://schemas.microsoft.com/office/drawing/2014/main" id="{938738A1-F167-4887-96AA-065B90689691}"/>
                  </a:ext>
                </a:extLst>
              </p:cNvPr>
              <p:cNvSpPr>
                <a:spLocks noChangeArrowheads="1"/>
              </p:cNvSpPr>
              <p:nvPr/>
            </p:nvSpPr>
            <p:spPr bwMode="auto">
              <a:xfrm>
                <a:off x="10278355" y="4656079"/>
                <a:ext cx="104495" cy="19214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58" name="Rectangle 53">
                <a:extLst>
                  <a:ext uri="{FF2B5EF4-FFF2-40B4-BE49-F238E27FC236}">
                    <a16:creationId xmlns:a16="http://schemas.microsoft.com/office/drawing/2014/main" id="{5F0A26F9-70E2-4EB5-9089-5F3F416B02ED}"/>
                  </a:ext>
                </a:extLst>
              </p:cNvPr>
              <p:cNvSpPr>
                <a:spLocks noChangeArrowheads="1"/>
              </p:cNvSpPr>
              <p:nvPr/>
            </p:nvSpPr>
            <p:spPr bwMode="auto">
              <a:xfrm>
                <a:off x="10548298" y="3463951"/>
                <a:ext cx="1036245" cy="3394049"/>
              </a:xfrm>
              <a:prstGeom prst="rect">
                <a:avLst/>
              </a:pr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59" name="Rectangle 54">
                <a:extLst>
                  <a:ext uri="{FF2B5EF4-FFF2-40B4-BE49-F238E27FC236}">
                    <a16:creationId xmlns:a16="http://schemas.microsoft.com/office/drawing/2014/main" id="{1DDE993D-9F0B-4DC2-9DDA-237C1901FE22}"/>
                  </a:ext>
                </a:extLst>
              </p:cNvPr>
              <p:cNvSpPr>
                <a:spLocks noChangeArrowheads="1"/>
              </p:cNvSpPr>
              <p:nvPr/>
            </p:nvSpPr>
            <p:spPr bwMode="auto">
              <a:xfrm>
                <a:off x="10713752" y="3744451"/>
                <a:ext cx="113206" cy="2664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60" name="Rectangle 55">
                <a:extLst>
                  <a:ext uri="{FF2B5EF4-FFF2-40B4-BE49-F238E27FC236}">
                    <a16:creationId xmlns:a16="http://schemas.microsoft.com/office/drawing/2014/main" id="{5404F84B-9EE4-4F59-93CD-0B4BCAED3315}"/>
                  </a:ext>
                </a:extLst>
              </p:cNvPr>
              <p:cNvSpPr>
                <a:spLocks noChangeArrowheads="1"/>
              </p:cNvSpPr>
              <p:nvPr/>
            </p:nvSpPr>
            <p:spPr bwMode="auto">
              <a:xfrm>
                <a:off x="10914031" y="3744451"/>
                <a:ext cx="104495" cy="2664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61" name="Rectangle 56">
                <a:extLst>
                  <a:ext uri="{FF2B5EF4-FFF2-40B4-BE49-F238E27FC236}">
                    <a16:creationId xmlns:a16="http://schemas.microsoft.com/office/drawing/2014/main" id="{80CE5FA8-9361-4042-A5CB-92CDF6DF57E0}"/>
                  </a:ext>
                </a:extLst>
              </p:cNvPr>
              <p:cNvSpPr>
                <a:spLocks noChangeArrowheads="1"/>
              </p:cNvSpPr>
              <p:nvPr/>
            </p:nvSpPr>
            <p:spPr bwMode="auto">
              <a:xfrm>
                <a:off x="11114315" y="3744451"/>
                <a:ext cx="104495" cy="2664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62" name="Rectangle 57">
                <a:extLst>
                  <a:ext uri="{FF2B5EF4-FFF2-40B4-BE49-F238E27FC236}">
                    <a16:creationId xmlns:a16="http://schemas.microsoft.com/office/drawing/2014/main" id="{115CB2DA-2B3F-410F-BA16-07370FCE53DB}"/>
                  </a:ext>
                </a:extLst>
              </p:cNvPr>
              <p:cNvSpPr>
                <a:spLocks noChangeArrowheads="1"/>
              </p:cNvSpPr>
              <p:nvPr/>
            </p:nvSpPr>
            <p:spPr bwMode="auto">
              <a:xfrm>
                <a:off x="11305890" y="3744451"/>
                <a:ext cx="113206" cy="2664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63" name="Rectangle 58">
                <a:extLst>
                  <a:ext uri="{FF2B5EF4-FFF2-40B4-BE49-F238E27FC236}">
                    <a16:creationId xmlns:a16="http://schemas.microsoft.com/office/drawing/2014/main" id="{A9C658BF-81FA-4A42-B26B-9335796985B8}"/>
                  </a:ext>
                </a:extLst>
              </p:cNvPr>
              <p:cNvSpPr>
                <a:spLocks noChangeArrowheads="1"/>
              </p:cNvSpPr>
              <p:nvPr/>
            </p:nvSpPr>
            <p:spPr bwMode="auto">
              <a:xfrm>
                <a:off x="10713752" y="4179229"/>
                <a:ext cx="113206" cy="2664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64" name="Rectangle 59">
                <a:extLst>
                  <a:ext uri="{FF2B5EF4-FFF2-40B4-BE49-F238E27FC236}">
                    <a16:creationId xmlns:a16="http://schemas.microsoft.com/office/drawing/2014/main" id="{2D2F7D71-108B-4EAC-AFD3-BBB1620196C1}"/>
                  </a:ext>
                </a:extLst>
              </p:cNvPr>
              <p:cNvSpPr>
                <a:spLocks noChangeArrowheads="1"/>
              </p:cNvSpPr>
              <p:nvPr/>
            </p:nvSpPr>
            <p:spPr bwMode="auto">
              <a:xfrm>
                <a:off x="10914031" y="4179229"/>
                <a:ext cx="104495" cy="2664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65" name="Rectangle 60">
                <a:extLst>
                  <a:ext uri="{FF2B5EF4-FFF2-40B4-BE49-F238E27FC236}">
                    <a16:creationId xmlns:a16="http://schemas.microsoft.com/office/drawing/2014/main" id="{E47F8C87-7639-4F98-A72F-8C2A32360EC7}"/>
                  </a:ext>
                </a:extLst>
              </p:cNvPr>
              <p:cNvSpPr>
                <a:spLocks noChangeArrowheads="1"/>
              </p:cNvSpPr>
              <p:nvPr/>
            </p:nvSpPr>
            <p:spPr bwMode="auto">
              <a:xfrm>
                <a:off x="11114315" y="4179229"/>
                <a:ext cx="104495" cy="266479"/>
              </a:xfrm>
              <a:prstGeom prst="rect">
                <a:avLst/>
              </a:prstGeom>
              <a:solidFill>
                <a:schemeClr val="accent1">
                  <a:lumMod val="50000"/>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66" name="Rectangle 61">
                <a:extLst>
                  <a:ext uri="{FF2B5EF4-FFF2-40B4-BE49-F238E27FC236}">
                    <a16:creationId xmlns:a16="http://schemas.microsoft.com/office/drawing/2014/main" id="{C03E8A01-2612-4281-8407-2F00D0CDA943}"/>
                  </a:ext>
                </a:extLst>
              </p:cNvPr>
              <p:cNvSpPr>
                <a:spLocks noChangeArrowheads="1"/>
              </p:cNvSpPr>
              <p:nvPr/>
            </p:nvSpPr>
            <p:spPr bwMode="auto">
              <a:xfrm>
                <a:off x="11305890" y="4179229"/>
                <a:ext cx="113206" cy="2664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67" name="Rectangle 62">
                <a:extLst>
                  <a:ext uri="{FF2B5EF4-FFF2-40B4-BE49-F238E27FC236}">
                    <a16:creationId xmlns:a16="http://schemas.microsoft.com/office/drawing/2014/main" id="{9EBDF0DD-362F-4B6A-90B1-482A1BEE7486}"/>
                  </a:ext>
                </a:extLst>
              </p:cNvPr>
              <p:cNvSpPr>
                <a:spLocks noChangeArrowheads="1"/>
              </p:cNvSpPr>
              <p:nvPr/>
            </p:nvSpPr>
            <p:spPr bwMode="auto">
              <a:xfrm>
                <a:off x="10713752" y="4613999"/>
                <a:ext cx="113206" cy="2384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68" name="Rectangle 63">
                <a:extLst>
                  <a:ext uri="{FF2B5EF4-FFF2-40B4-BE49-F238E27FC236}">
                    <a16:creationId xmlns:a16="http://schemas.microsoft.com/office/drawing/2014/main" id="{41B09188-5E38-4B6F-A9D1-ECB46D4FE7F2}"/>
                  </a:ext>
                </a:extLst>
              </p:cNvPr>
              <p:cNvSpPr>
                <a:spLocks noChangeArrowheads="1"/>
              </p:cNvSpPr>
              <p:nvPr/>
            </p:nvSpPr>
            <p:spPr bwMode="auto">
              <a:xfrm>
                <a:off x="10914031" y="4613999"/>
                <a:ext cx="104495" cy="2384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69" name="Rectangle 64">
                <a:extLst>
                  <a:ext uri="{FF2B5EF4-FFF2-40B4-BE49-F238E27FC236}">
                    <a16:creationId xmlns:a16="http://schemas.microsoft.com/office/drawing/2014/main" id="{6730834F-F604-4204-A062-F4FA9BF7CEE4}"/>
                  </a:ext>
                </a:extLst>
              </p:cNvPr>
              <p:cNvSpPr>
                <a:spLocks noChangeArrowheads="1"/>
              </p:cNvSpPr>
              <p:nvPr/>
            </p:nvSpPr>
            <p:spPr bwMode="auto">
              <a:xfrm>
                <a:off x="11114315" y="4613999"/>
                <a:ext cx="104495" cy="2384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70" name="Rectangle 65">
                <a:extLst>
                  <a:ext uri="{FF2B5EF4-FFF2-40B4-BE49-F238E27FC236}">
                    <a16:creationId xmlns:a16="http://schemas.microsoft.com/office/drawing/2014/main" id="{C162E4DC-3E73-444B-8394-78A86BC6D83A}"/>
                  </a:ext>
                </a:extLst>
              </p:cNvPr>
              <p:cNvSpPr>
                <a:spLocks noChangeArrowheads="1"/>
              </p:cNvSpPr>
              <p:nvPr/>
            </p:nvSpPr>
            <p:spPr bwMode="auto">
              <a:xfrm>
                <a:off x="11305890" y="4613999"/>
                <a:ext cx="113206" cy="2384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71" name="Rectangle 66">
                <a:extLst>
                  <a:ext uri="{FF2B5EF4-FFF2-40B4-BE49-F238E27FC236}">
                    <a16:creationId xmlns:a16="http://schemas.microsoft.com/office/drawing/2014/main" id="{A6966D71-45E0-45EB-86AE-E245C840EBAE}"/>
                  </a:ext>
                </a:extLst>
              </p:cNvPr>
              <p:cNvSpPr>
                <a:spLocks noChangeArrowheads="1"/>
              </p:cNvSpPr>
              <p:nvPr/>
            </p:nvSpPr>
            <p:spPr bwMode="auto">
              <a:xfrm>
                <a:off x="10713752" y="5034750"/>
                <a:ext cx="113206" cy="252450"/>
              </a:xfrm>
              <a:prstGeom prst="rect">
                <a:avLst/>
              </a:prstGeom>
              <a:solidFill>
                <a:schemeClr val="accent1">
                  <a:lumMod val="50000"/>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72" name="Rectangle 67">
                <a:extLst>
                  <a:ext uri="{FF2B5EF4-FFF2-40B4-BE49-F238E27FC236}">
                    <a16:creationId xmlns:a16="http://schemas.microsoft.com/office/drawing/2014/main" id="{E3B8420C-1618-4D48-91AA-8C93EBC0E4E3}"/>
                  </a:ext>
                </a:extLst>
              </p:cNvPr>
              <p:cNvSpPr>
                <a:spLocks noChangeArrowheads="1"/>
              </p:cNvSpPr>
              <p:nvPr/>
            </p:nvSpPr>
            <p:spPr bwMode="auto">
              <a:xfrm>
                <a:off x="10914031" y="5034750"/>
                <a:ext cx="104495" cy="2524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73" name="Rectangle 68">
                <a:extLst>
                  <a:ext uri="{FF2B5EF4-FFF2-40B4-BE49-F238E27FC236}">
                    <a16:creationId xmlns:a16="http://schemas.microsoft.com/office/drawing/2014/main" id="{640A2732-D26A-4EBC-AA48-2B9F437CCCAF}"/>
                  </a:ext>
                </a:extLst>
              </p:cNvPr>
              <p:cNvSpPr>
                <a:spLocks noChangeArrowheads="1"/>
              </p:cNvSpPr>
              <p:nvPr/>
            </p:nvSpPr>
            <p:spPr bwMode="auto">
              <a:xfrm>
                <a:off x="11114315" y="5034750"/>
                <a:ext cx="104495" cy="2524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74" name="Rectangle 69">
                <a:extLst>
                  <a:ext uri="{FF2B5EF4-FFF2-40B4-BE49-F238E27FC236}">
                    <a16:creationId xmlns:a16="http://schemas.microsoft.com/office/drawing/2014/main" id="{B017BF38-B8B2-4FD2-B53A-9A599CEA01F1}"/>
                  </a:ext>
                </a:extLst>
              </p:cNvPr>
              <p:cNvSpPr>
                <a:spLocks noChangeArrowheads="1"/>
              </p:cNvSpPr>
              <p:nvPr/>
            </p:nvSpPr>
            <p:spPr bwMode="auto">
              <a:xfrm>
                <a:off x="11305890" y="5034750"/>
                <a:ext cx="113206" cy="2524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75" name="Rectangle 70">
                <a:extLst>
                  <a:ext uri="{FF2B5EF4-FFF2-40B4-BE49-F238E27FC236}">
                    <a16:creationId xmlns:a16="http://schemas.microsoft.com/office/drawing/2014/main" id="{FEF594D8-B150-4B77-A178-603DC0A4C36F}"/>
                  </a:ext>
                </a:extLst>
              </p:cNvPr>
              <p:cNvSpPr>
                <a:spLocks noChangeArrowheads="1"/>
              </p:cNvSpPr>
              <p:nvPr/>
            </p:nvSpPr>
            <p:spPr bwMode="auto">
              <a:xfrm>
                <a:off x="10713752" y="5469530"/>
                <a:ext cx="113206" cy="2384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76" name="Rectangle 71">
                <a:extLst>
                  <a:ext uri="{FF2B5EF4-FFF2-40B4-BE49-F238E27FC236}">
                    <a16:creationId xmlns:a16="http://schemas.microsoft.com/office/drawing/2014/main" id="{B832ADEF-890B-4A47-AD4F-6B64D7FC3BD8}"/>
                  </a:ext>
                </a:extLst>
              </p:cNvPr>
              <p:cNvSpPr>
                <a:spLocks noChangeArrowheads="1"/>
              </p:cNvSpPr>
              <p:nvPr/>
            </p:nvSpPr>
            <p:spPr bwMode="auto">
              <a:xfrm>
                <a:off x="10914031" y="5469530"/>
                <a:ext cx="104495" cy="2384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77" name="Rectangle 72">
                <a:extLst>
                  <a:ext uri="{FF2B5EF4-FFF2-40B4-BE49-F238E27FC236}">
                    <a16:creationId xmlns:a16="http://schemas.microsoft.com/office/drawing/2014/main" id="{7C878AE4-2E1E-4347-B776-93F60F39BB2E}"/>
                  </a:ext>
                </a:extLst>
              </p:cNvPr>
              <p:cNvSpPr>
                <a:spLocks noChangeArrowheads="1"/>
              </p:cNvSpPr>
              <p:nvPr/>
            </p:nvSpPr>
            <p:spPr bwMode="auto">
              <a:xfrm>
                <a:off x="11114315" y="5469530"/>
                <a:ext cx="104495" cy="2384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78" name="Rectangle 73">
                <a:extLst>
                  <a:ext uri="{FF2B5EF4-FFF2-40B4-BE49-F238E27FC236}">
                    <a16:creationId xmlns:a16="http://schemas.microsoft.com/office/drawing/2014/main" id="{657A6E16-19FE-48E6-AE90-48568948A837}"/>
                  </a:ext>
                </a:extLst>
              </p:cNvPr>
              <p:cNvSpPr>
                <a:spLocks noChangeArrowheads="1"/>
              </p:cNvSpPr>
              <p:nvPr/>
            </p:nvSpPr>
            <p:spPr bwMode="auto">
              <a:xfrm>
                <a:off x="11305890" y="5469530"/>
                <a:ext cx="113206" cy="2384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79" name="Rectangle 74">
                <a:extLst>
                  <a:ext uri="{FF2B5EF4-FFF2-40B4-BE49-F238E27FC236}">
                    <a16:creationId xmlns:a16="http://schemas.microsoft.com/office/drawing/2014/main" id="{04CF5740-64A0-4A39-8FED-30329F815334}"/>
                  </a:ext>
                </a:extLst>
              </p:cNvPr>
              <p:cNvSpPr>
                <a:spLocks noChangeArrowheads="1"/>
              </p:cNvSpPr>
              <p:nvPr/>
            </p:nvSpPr>
            <p:spPr bwMode="auto">
              <a:xfrm>
                <a:off x="10713752" y="5890279"/>
                <a:ext cx="113206" cy="2524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80" name="Rectangle 75">
                <a:extLst>
                  <a:ext uri="{FF2B5EF4-FFF2-40B4-BE49-F238E27FC236}">
                    <a16:creationId xmlns:a16="http://schemas.microsoft.com/office/drawing/2014/main" id="{9B33E791-F7EA-40CD-9E19-2258E1364DBA}"/>
                  </a:ext>
                </a:extLst>
              </p:cNvPr>
              <p:cNvSpPr>
                <a:spLocks noChangeArrowheads="1"/>
              </p:cNvSpPr>
              <p:nvPr/>
            </p:nvSpPr>
            <p:spPr bwMode="auto">
              <a:xfrm>
                <a:off x="10914031" y="5890279"/>
                <a:ext cx="104495" cy="2524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81" name="Rectangle 76">
                <a:extLst>
                  <a:ext uri="{FF2B5EF4-FFF2-40B4-BE49-F238E27FC236}">
                    <a16:creationId xmlns:a16="http://schemas.microsoft.com/office/drawing/2014/main" id="{9F19581A-1D40-4B18-9D21-D596B34A362D}"/>
                  </a:ext>
                </a:extLst>
              </p:cNvPr>
              <p:cNvSpPr>
                <a:spLocks noChangeArrowheads="1"/>
              </p:cNvSpPr>
              <p:nvPr/>
            </p:nvSpPr>
            <p:spPr bwMode="auto">
              <a:xfrm>
                <a:off x="11114315" y="5890279"/>
                <a:ext cx="104495" cy="252450"/>
              </a:xfrm>
              <a:prstGeom prst="rect">
                <a:avLst/>
              </a:prstGeom>
              <a:solidFill>
                <a:schemeClr val="accent1">
                  <a:lumMod val="50000"/>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82" name="Rectangle 77">
                <a:extLst>
                  <a:ext uri="{FF2B5EF4-FFF2-40B4-BE49-F238E27FC236}">
                    <a16:creationId xmlns:a16="http://schemas.microsoft.com/office/drawing/2014/main" id="{09BF2D83-DCA6-459D-8EF8-C2028F9B7883}"/>
                  </a:ext>
                </a:extLst>
              </p:cNvPr>
              <p:cNvSpPr>
                <a:spLocks noChangeArrowheads="1"/>
              </p:cNvSpPr>
              <p:nvPr/>
            </p:nvSpPr>
            <p:spPr bwMode="auto">
              <a:xfrm>
                <a:off x="11305890" y="5890279"/>
                <a:ext cx="113206" cy="2524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83" name="Rectangle 78">
                <a:extLst>
                  <a:ext uri="{FF2B5EF4-FFF2-40B4-BE49-F238E27FC236}">
                    <a16:creationId xmlns:a16="http://schemas.microsoft.com/office/drawing/2014/main" id="{D6F47B4E-27B8-4189-A5AA-F2233DC73BEE}"/>
                  </a:ext>
                </a:extLst>
              </p:cNvPr>
              <p:cNvSpPr>
                <a:spLocks noChangeArrowheads="1"/>
              </p:cNvSpPr>
              <p:nvPr/>
            </p:nvSpPr>
            <p:spPr bwMode="auto">
              <a:xfrm>
                <a:off x="10713752" y="6311030"/>
                <a:ext cx="113206" cy="2664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84" name="Rectangle 79">
                <a:extLst>
                  <a:ext uri="{FF2B5EF4-FFF2-40B4-BE49-F238E27FC236}">
                    <a16:creationId xmlns:a16="http://schemas.microsoft.com/office/drawing/2014/main" id="{C3DF0C47-6FDD-4DF3-ABF9-3E2311600E28}"/>
                  </a:ext>
                </a:extLst>
              </p:cNvPr>
              <p:cNvSpPr>
                <a:spLocks noChangeArrowheads="1"/>
              </p:cNvSpPr>
              <p:nvPr/>
            </p:nvSpPr>
            <p:spPr bwMode="auto">
              <a:xfrm>
                <a:off x="10914031" y="6311030"/>
                <a:ext cx="104495" cy="2664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85" name="Rectangle 80">
                <a:extLst>
                  <a:ext uri="{FF2B5EF4-FFF2-40B4-BE49-F238E27FC236}">
                    <a16:creationId xmlns:a16="http://schemas.microsoft.com/office/drawing/2014/main" id="{8D931B1C-D359-4FE0-A4C9-657E6CF5CFDF}"/>
                  </a:ext>
                </a:extLst>
              </p:cNvPr>
              <p:cNvSpPr>
                <a:spLocks noChangeArrowheads="1"/>
              </p:cNvSpPr>
              <p:nvPr/>
            </p:nvSpPr>
            <p:spPr bwMode="auto">
              <a:xfrm>
                <a:off x="11114315" y="6311030"/>
                <a:ext cx="104495" cy="2664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86" name="Rectangle 81">
                <a:extLst>
                  <a:ext uri="{FF2B5EF4-FFF2-40B4-BE49-F238E27FC236}">
                    <a16:creationId xmlns:a16="http://schemas.microsoft.com/office/drawing/2014/main" id="{11EAF1FF-43A9-4CF8-B6B6-928E5F11AD8C}"/>
                  </a:ext>
                </a:extLst>
              </p:cNvPr>
              <p:cNvSpPr>
                <a:spLocks noChangeArrowheads="1"/>
              </p:cNvSpPr>
              <p:nvPr/>
            </p:nvSpPr>
            <p:spPr bwMode="auto">
              <a:xfrm>
                <a:off x="11305890" y="6311030"/>
                <a:ext cx="113206" cy="2664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87" name="Rectangle 82">
                <a:extLst>
                  <a:ext uri="{FF2B5EF4-FFF2-40B4-BE49-F238E27FC236}">
                    <a16:creationId xmlns:a16="http://schemas.microsoft.com/office/drawing/2014/main" id="{0CE23A44-62BA-4C76-A5B0-9BCAE2888649}"/>
                  </a:ext>
                </a:extLst>
              </p:cNvPr>
              <p:cNvSpPr>
                <a:spLocks noChangeArrowheads="1"/>
              </p:cNvSpPr>
              <p:nvPr/>
            </p:nvSpPr>
            <p:spPr bwMode="auto">
              <a:xfrm>
                <a:off x="9512059" y="4207279"/>
                <a:ext cx="1036245" cy="168301"/>
              </a:xfrm>
              <a:prstGeom prst="rect">
                <a:avLst/>
              </a:pr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88" name="Rectangle 83">
                <a:extLst>
                  <a:ext uri="{FF2B5EF4-FFF2-40B4-BE49-F238E27FC236}">
                    <a16:creationId xmlns:a16="http://schemas.microsoft.com/office/drawing/2014/main" id="{038A0DBD-D80A-4E63-90C8-5EEBD2CB8F3D}"/>
                  </a:ext>
                </a:extLst>
              </p:cNvPr>
              <p:cNvSpPr>
                <a:spLocks noChangeArrowheads="1"/>
              </p:cNvSpPr>
              <p:nvPr/>
            </p:nvSpPr>
            <p:spPr bwMode="auto">
              <a:xfrm>
                <a:off x="10548298" y="3295650"/>
                <a:ext cx="1036245" cy="168301"/>
              </a:xfrm>
              <a:prstGeom prst="rect">
                <a:avLst/>
              </a:pr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89" name="Freeform 384">
                <a:extLst>
                  <a:ext uri="{FF2B5EF4-FFF2-40B4-BE49-F238E27FC236}">
                    <a16:creationId xmlns:a16="http://schemas.microsoft.com/office/drawing/2014/main" id="{72F391BF-30E4-40CA-84D6-4FE6AE8B7A79}"/>
                  </a:ext>
                </a:extLst>
              </p:cNvPr>
              <p:cNvSpPr>
                <a:spLocks/>
              </p:cNvSpPr>
              <p:nvPr/>
            </p:nvSpPr>
            <p:spPr bwMode="auto">
              <a:xfrm>
                <a:off x="9410700" y="4333875"/>
                <a:ext cx="1138989" cy="2524126"/>
              </a:xfrm>
              <a:custGeom>
                <a:avLst/>
                <a:gdLst>
                  <a:gd name="T0" fmla="*/ 0 w 105"/>
                  <a:gd name="T1" fmla="*/ 143 h 143"/>
                  <a:gd name="T2" fmla="*/ 105 w 105"/>
                  <a:gd name="T3" fmla="*/ 143 h 143"/>
                  <a:gd name="T4" fmla="*/ 105 w 105"/>
                  <a:gd name="T5" fmla="*/ 0 h 143"/>
                  <a:gd name="T6" fmla="*/ 0 w 105"/>
                  <a:gd name="T7" fmla="*/ 143 h 143"/>
                </a:gdLst>
                <a:ahLst/>
                <a:cxnLst>
                  <a:cxn ang="0">
                    <a:pos x="T0" y="T1"/>
                  </a:cxn>
                  <a:cxn ang="0">
                    <a:pos x="T2" y="T3"/>
                  </a:cxn>
                  <a:cxn ang="0">
                    <a:pos x="T4" y="T5"/>
                  </a:cxn>
                  <a:cxn ang="0">
                    <a:pos x="T6" y="T7"/>
                  </a:cxn>
                </a:cxnLst>
                <a:rect l="0" t="0" r="r" b="b"/>
                <a:pathLst>
                  <a:path w="105" h="143">
                    <a:moveTo>
                      <a:pt x="0" y="143"/>
                    </a:moveTo>
                    <a:lnTo>
                      <a:pt x="105" y="143"/>
                    </a:lnTo>
                    <a:lnTo>
                      <a:pt x="105" y="0"/>
                    </a:lnTo>
                    <a:lnTo>
                      <a:pt x="0" y="143"/>
                    </a:lnTo>
                    <a:close/>
                  </a:path>
                </a:pathLst>
              </a:custGeom>
              <a:solidFill>
                <a:schemeClr val="accent2">
                  <a:lumMod val="50000"/>
                  <a:alpha val="38000"/>
                </a:schemeClr>
              </a:solidFill>
              <a:ln>
                <a:noFill/>
              </a:ln>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grpSp>
        <p:sp>
          <p:nvSpPr>
            <p:cNvPr id="190" name="Freeform: Shape 189">
              <a:extLst>
                <a:ext uri="{FF2B5EF4-FFF2-40B4-BE49-F238E27FC236}">
                  <a16:creationId xmlns:a16="http://schemas.microsoft.com/office/drawing/2014/main" id="{A29E2A0A-90FC-437E-BD62-B4CE52E57A23}"/>
                </a:ext>
              </a:extLst>
            </p:cNvPr>
            <p:cNvSpPr/>
            <p:nvPr/>
          </p:nvSpPr>
          <p:spPr bwMode="auto">
            <a:xfrm flipH="1">
              <a:off x="9738901" y="1601788"/>
              <a:ext cx="1604526" cy="524172"/>
            </a:xfrm>
            <a:custGeom>
              <a:avLst/>
              <a:gdLst>
                <a:gd name="connsiteX0" fmla="*/ 0 w 1821625"/>
                <a:gd name="connsiteY0" fmla="*/ 0 h 690818"/>
                <a:gd name="connsiteX1" fmla="*/ 1821625 w 1821625"/>
                <a:gd name="connsiteY1" fmla="*/ 0 h 690818"/>
                <a:gd name="connsiteX2" fmla="*/ 1821625 w 1821625"/>
                <a:gd name="connsiteY2" fmla="*/ 528944 h 690818"/>
                <a:gd name="connsiteX3" fmla="*/ 387381 w 1821625"/>
                <a:gd name="connsiteY3" fmla="*/ 528944 h 690818"/>
                <a:gd name="connsiteX4" fmla="*/ 196992 w 1821625"/>
                <a:gd name="connsiteY4" fmla="*/ 690818 h 690818"/>
                <a:gd name="connsiteX5" fmla="*/ 196992 w 1821625"/>
                <a:gd name="connsiteY5" fmla="*/ 528944 h 690818"/>
                <a:gd name="connsiteX6" fmla="*/ 0 w 1821625"/>
                <a:gd name="connsiteY6" fmla="*/ 528944 h 690818"/>
                <a:gd name="connsiteX7" fmla="*/ 0 w 1821625"/>
                <a:gd name="connsiteY7" fmla="*/ 0 h 69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1625" h="690818">
                  <a:moveTo>
                    <a:pt x="0" y="0"/>
                  </a:moveTo>
                  <a:lnTo>
                    <a:pt x="1821625" y="0"/>
                  </a:lnTo>
                  <a:lnTo>
                    <a:pt x="1821625" y="528944"/>
                  </a:lnTo>
                  <a:lnTo>
                    <a:pt x="387381" y="528944"/>
                  </a:lnTo>
                  <a:lnTo>
                    <a:pt x="196992" y="690818"/>
                  </a:lnTo>
                  <a:lnTo>
                    <a:pt x="196992" y="528944"/>
                  </a:lnTo>
                  <a:lnTo>
                    <a:pt x="0" y="528944"/>
                  </a:ln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3200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Segoe UI Semibold" panose="020B0702040204020203" pitchFamily="34" charset="0"/>
                </a:rPr>
                <a:t>Amplify</a:t>
              </a:r>
            </a:p>
          </p:txBody>
        </p:sp>
        <p:sp>
          <p:nvSpPr>
            <p:cNvPr id="211" name="Rectangle 210">
              <a:extLst>
                <a:ext uri="{FF2B5EF4-FFF2-40B4-BE49-F238E27FC236}">
                  <a16:creationId xmlns:a16="http://schemas.microsoft.com/office/drawing/2014/main" id="{22C0618D-8D69-47FF-92C3-6DE409A75649}"/>
                </a:ext>
              </a:extLst>
            </p:cNvPr>
            <p:cNvSpPr/>
            <p:nvPr/>
          </p:nvSpPr>
          <p:spPr>
            <a:xfrm>
              <a:off x="9504922" y="2090405"/>
              <a:ext cx="2072484" cy="369332"/>
            </a:xfrm>
            <a:prstGeom prst="rect">
              <a:avLst/>
            </a:prstGeom>
          </p:spPr>
          <p:txBody>
            <a:bodyPr wrap="square" lIns="0" tIns="0" rIns="0" bIns="0" anchor="t">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Semibold" panose="020B0702040204020203" pitchFamily="34" charset="0"/>
                </a:rPr>
                <a:t>Evangelize the value to Boards, C-Suite and LOB</a:t>
              </a:r>
            </a:p>
          </p:txBody>
        </p:sp>
        <p:grpSp>
          <p:nvGrpSpPr>
            <p:cNvPr id="263" name="Group 262">
              <a:extLst>
                <a:ext uri="{FF2B5EF4-FFF2-40B4-BE49-F238E27FC236}">
                  <a16:creationId xmlns:a16="http://schemas.microsoft.com/office/drawing/2014/main" id="{81F16B57-0BE1-45FB-A8CD-61230A4B59F5}"/>
                </a:ext>
              </a:extLst>
            </p:cNvPr>
            <p:cNvGrpSpPr/>
            <p:nvPr/>
          </p:nvGrpSpPr>
          <p:grpSpPr>
            <a:xfrm>
              <a:off x="10257700" y="913753"/>
              <a:ext cx="566928" cy="566928"/>
              <a:chOff x="9293863" y="913753"/>
              <a:chExt cx="566928" cy="566928"/>
            </a:xfrm>
          </p:grpSpPr>
          <p:sp>
            <p:nvSpPr>
              <p:cNvPr id="258" name="Oval 257">
                <a:extLst>
                  <a:ext uri="{FF2B5EF4-FFF2-40B4-BE49-F238E27FC236}">
                    <a16:creationId xmlns:a16="http://schemas.microsoft.com/office/drawing/2014/main" id="{93D30557-DD63-4130-A8BA-46168590C40B}"/>
                  </a:ext>
                </a:extLst>
              </p:cNvPr>
              <p:cNvSpPr>
                <a:spLocks/>
              </p:cNvSpPr>
              <p:nvPr/>
            </p:nvSpPr>
            <p:spPr bwMode="auto">
              <a:xfrm>
                <a:off x="9293863" y="913753"/>
                <a:ext cx="566928" cy="566928"/>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Segoe UI" pitchFamily="34" charset="0"/>
                </a:endParaRPr>
              </a:p>
            </p:txBody>
          </p:sp>
          <p:sp>
            <p:nvSpPr>
              <p:cNvPr id="259" name="Oval 258">
                <a:extLst>
                  <a:ext uri="{FF2B5EF4-FFF2-40B4-BE49-F238E27FC236}">
                    <a16:creationId xmlns:a16="http://schemas.microsoft.com/office/drawing/2014/main" id="{E6EBE601-4BDC-498F-881B-8D0F65E97562}"/>
                  </a:ext>
                </a:extLst>
              </p:cNvPr>
              <p:cNvSpPr>
                <a:spLocks/>
              </p:cNvSpPr>
              <p:nvPr/>
            </p:nvSpPr>
            <p:spPr bwMode="auto">
              <a:xfrm>
                <a:off x="9322724" y="942614"/>
                <a:ext cx="509207" cy="509207"/>
              </a:xfrm>
              <a:prstGeom prst="ellipse">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195" name="Group 66" descr="megaphone, nominate">
                <a:extLst>
                  <a:ext uri="{FF2B5EF4-FFF2-40B4-BE49-F238E27FC236}">
                    <a16:creationId xmlns:a16="http://schemas.microsoft.com/office/drawing/2014/main" id="{DFEB0D00-8821-42AE-8FE6-DC664793E9BE}"/>
                  </a:ext>
                </a:extLst>
              </p:cNvPr>
              <p:cNvGrpSpPr>
                <a:grpSpLocks noChangeAspect="1"/>
              </p:cNvGrpSpPr>
              <p:nvPr/>
            </p:nvGrpSpPr>
            <p:grpSpPr bwMode="auto">
              <a:xfrm>
                <a:off x="9428926" y="1085500"/>
                <a:ext cx="296802" cy="223435"/>
                <a:chOff x="6960" y="1382"/>
                <a:chExt cx="267" cy="201"/>
              </a:xfrm>
            </p:grpSpPr>
            <p:sp>
              <p:nvSpPr>
                <p:cNvPr id="196" name="AutoShape 65">
                  <a:extLst>
                    <a:ext uri="{FF2B5EF4-FFF2-40B4-BE49-F238E27FC236}">
                      <a16:creationId xmlns:a16="http://schemas.microsoft.com/office/drawing/2014/main" id="{840F48D0-A110-46E5-8880-F0C05CCFB6E1}"/>
                    </a:ext>
                  </a:extLst>
                </p:cNvPr>
                <p:cNvSpPr>
                  <a:spLocks noChangeAspect="1" noChangeArrowheads="1" noTextEdit="1"/>
                </p:cNvSpPr>
                <p:nvPr/>
              </p:nvSpPr>
              <p:spPr bwMode="auto">
                <a:xfrm>
                  <a:off x="6960" y="1382"/>
                  <a:ext cx="267"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97" name="Freeform 67">
                  <a:extLst>
                    <a:ext uri="{FF2B5EF4-FFF2-40B4-BE49-F238E27FC236}">
                      <a16:creationId xmlns:a16="http://schemas.microsoft.com/office/drawing/2014/main" id="{874AC559-32FF-47A8-A55A-B0A79EF5EEF8}"/>
                    </a:ext>
                  </a:extLst>
                </p:cNvPr>
                <p:cNvSpPr>
                  <a:spLocks/>
                </p:cNvSpPr>
                <p:nvPr/>
              </p:nvSpPr>
              <p:spPr bwMode="auto">
                <a:xfrm>
                  <a:off x="7178" y="1381"/>
                  <a:ext cx="49" cy="190"/>
                </a:xfrm>
                <a:custGeom>
                  <a:avLst/>
                  <a:gdLst>
                    <a:gd name="T0" fmla="*/ 15 w 71"/>
                    <a:gd name="T1" fmla="*/ 0 h 272"/>
                    <a:gd name="T2" fmla="*/ 0 w 71"/>
                    <a:gd name="T3" fmla="*/ 15 h 272"/>
                    <a:gd name="T4" fmla="*/ 37 w 71"/>
                    <a:gd name="T5" fmla="*/ 69 h 272"/>
                    <a:gd name="T6" fmla="*/ 51 w 71"/>
                    <a:gd name="T7" fmla="*/ 136 h 272"/>
                    <a:gd name="T8" fmla="*/ 37 w 71"/>
                    <a:gd name="T9" fmla="*/ 203 h 272"/>
                    <a:gd name="T10" fmla="*/ 0 w 71"/>
                    <a:gd name="T11" fmla="*/ 257 h 272"/>
                    <a:gd name="T12" fmla="*/ 15 w 71"/>
                    <a:gd name="T13" fmla="*/ 272 h 272"/>
                    <a:gd name="T14" fmla="*/ 71 w 71"/>
                    <a:gd name="T15" fmla="*/ 136 h 272"/>
                    <a:gd name="T16" fmla="*/ 15 w 71"/>
                    <a:gd name="T17"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272">
                      <a:moveTo>
                        <a:pt x="15" y="0"/>
                      </a:moveTo>
                      <a:cubicBezTo>
                        <a:pt x="0" y="15"/>
                        <a:pt x="0" y="15"/>
                        <a:pt x="0" y="15"/>
                      </a:cubicBezTo>
                      <a:cubicBezTo>
                        <a:pt x="16" y="30"/>
                        <a:pt x="29" y="49"/>
                        <a:pt x="37" y="69"/>
                      </a:cubicBezTo>
                      <a:cubicBezTo>
                        <a:pt x="46" y="90"/>
                        <a:pt x="51" y="113"/>
                        <a:pt x="51" y="136"/>
                      </a:cubicBezTo>
                      <a:cubicBezTo>
                        <a:pt x="51" y="159"/>
                        <a:pt x="46" y="182"/>
                        <a:pt x="37" y="203"/>
                      </a:cubicBezTo>
                      <a:cubicBezTo>
                        <a:pt x="29" y="223"/>
                        <a:pt x="16" y="242"/>
                        <a:pt x="0" y="257"/>
                      </a:cubicBezTo>
                      <a:cubicBezTo>
                        <a:pt x="15" y="272"/>
                        <a:pt x="15" y="272"/>
                        <a:pt x="15" y="272"/>
                      </a:cubicBezTo>
                      <a:cubicBezTo>
                        <a:pt x="50" y="237"/>
                        <a:pt x="71" y="189"/>
                        <a:pt x="71" y="136"/>
                      </a:cubicBezTo>
                      <a:cubicBezTo>
                        <a:pt x="71" y="83"/>
                        <a:pt x="50" y="35"/>
                        <a:pt x="1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98" name="Freeform 68">
                  <a:extLst>
                    <a:ext uri="{FF2B5EF4-FFF2-40B4-BE49-F238E27FC236}">
                      <a16:creationId xmlns:a16="http://schemas.microsoft.com/office/drawing/2014/main" id="{6F078E4E-90A8-4B8B-9674-7E5ADB81B256}"/>
                    </a:ext>
                  </a:extLst>
                </p:cNvPr>
                <p:cNvSpPr>
                  <a:spLocks/>
                </p:cNvSpPr>
                <p:nvPr/>
              </p:nvSpPr>
              <p:spPr bwMode="auto">
                <a:xfrm>
                  <a:off x="7080" y="1399"/>
                  <a:ext cx="34" cy="155"/>
                </a:xfrm>
                <a:custGeom>
                  <a:avLst/>
                  <a:gdLst>
                    <a:gd name="T0" fmla="*/ 31 w 49"/>
                    <a:gd name="T1" fmla="*/ 5 h 222"/>
                    <a:gd name="T2" fmla="*/ 24 w 49"/>
                    <a:gd name="T3" fmla="*/ 0 h 222"/>
                    <a:gd name="T4" fmla="*/ 21 w 49"/>
                    <a:gd name="T5" fmla="*/ 1 h 222"/>
                    <a:gd name="T6" fmla="*/ 21 w 49"/>
                    <a:gd name="T7" fmla="*/ 1 h 222"/>
                    <a:gd name="T8" fmla="*/ 20 w 49"/>
                    <a:gd name="T9" fmla="*/ 2 h 222"/>
                    <a:gd name="T10" fmla="*/ 19 w 49"/>
                    <a:gd name="T11" fmla="*/ 2 h 222"/>
                    <a:gd name="T12" fmla="*/ 0 w 49"/>
                    <a:gd name="T13" fmla="*/ 86 h 222"/>
                    <a:gd name="T14" fmla="*/ 16 w 49"/>
                    <a:gd name="T15" fmla="*/ 93 h 222"/>
                    <a:gd name="T16" fmla="*/ 24 w 49"/>
                    <a:gd name="T17" fmla="*/ 110 h 222"/>
                    <a:gd name="T18" fmla="*/ 15 w 49"/>
                    <a:gd name="T19" fmla="*/ 128 h 222"/>
                    <a:gd name="T20" fmla="*/ 0 w 49"/>
                    <a:gd name="T21" fmla="*/ 135 h 222"/>
                    <a:gd name="T22" fmla="*/ 19 w 49"/>
                    <a:gd name="T23" fmla="*/ 220 h 222"/>
                    <a:gd name="T24" fmla="*/ 20 w 49"/>
                    <a:gd name="T25" fmla="*/ 221 h 222"/>
                    <a:gd name="T26" fmla="*/ 24 w 49"/>
                    <a:gd name="T27" fmla="*/ 222 h 222"/>
                    <a:gd name="T28" fmla="*/ 31 w 49"/>
                    <a:gd name="T29" fmla="*/ 217 h 222"/>
                    <a:gd name="T30" fmla="*/ 46 w 49"/>
                    <a:gd name="T31" fmla="*/ 159 h 222"/>
                    <a:gd name="T32" fmla="*/ 49 w 49"/>
                    <a:gd name="T33" fmla="*/ 111 h 222"/>
                    <a:gd name="T34" fmla="*/ 46 w 49"/>
                    <a:gd name="T35" fmla="*/ 63 h 222"/>
                    <a:gd name="T36" fmla="*/ 31 w 49"/>
                    <a:gd name="T37" fmla="*/ 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222">
                      <a:moveTo>
                        <a:pt x="31" y="5"/>
                      </a:moveTo>
                      <a:cubicBezTo>
                        <a:pt x="29" y="2"/>
                        <a:pt x="26" y="0"/>
                        <a:pt x="24" y="0"/>
                      </a:cubicBezTo>
                      <a:cubicBezTo>
                        <a:pt x="23" y="0"/>
                        <a:pt x="22" y="0"/>
                        <a:pt x="21" y="1"/>
                      </a:cubicBezTo>
                      <a:cubicBezTo>
                        <a:pt x="21" y="1"/>
                        <a:pt x="21" y="1"/>
                        <a:pt x="21" y="1"/>
                      </a:cubicBezTo>
                      <a:cubicBezTo>
                        <a:pt x="20" y="1"/>
                        <a:pt x="20" y="1"/>
                        <a:pt x="20" y="2"/>
                      </a:cubicBezTo>
                      <a:cubicBezTo>
                        <a:pt x="19" y="2"/>
                        <a:pt x="19" y="2"/>
                        <a:pt x="19" y="2"/>
                      </a:cubicBezTo>
                      <a:cubicBezTo>
                        <a:pt x="10" y="10"/>
                        <a:pt x="2" y="43"/>
                        <a:pt x="0" y="86"/>
                      </a:cubicBezTo>
                      <a:cubicBezTo>
                        <a:pt x="6" y="86"/>
                        <a:pt x="12" y="89"/>
                        <a:pt x="16" y="93"/>
                      </a:cubicBezTo>
                      <a:cubicBezTo>
                        <a:pt x="21" y="97"/>
                        <a:pt x="24" y="103"/>
                        <a:pt x="24" y="110"/>
                      </a:cubicBezTo>
                      <a:cubicBezTo>
                        <a:pt x="24" y="117"/>
                        <a:pt x="20" y="124"/>
                        <a:pt x="15" y="128"/>
                      </a:cubicBezTo>
                      <a:cubicBezTo>
                        <a:pt x="11" y="132"/>
                        <a:pt x="6" y="135"/>
                        <a:pt x="0" y="135"/>
                      </a:cubicBezTo>
                      <a:cubicBezTo>
                        <a:pt x="2" y="178"/>
                        <a:pt x="9" y="212"/>
                        <a:pt x="19" y="220"/>
                      </a:cubicBezTo>
                      <a:cubicBezTo>
                        <a:pt x="20" y="221"/>
                        <a:pt x="20" y="221"/>
                        <a:pt x="20" y="221"/>
                      </a:cubicBezTo>
                      <a:cubicBezTo>
                        <a:pt x="22" y="222"/>
                        <a:pt x="23" y="222"/>
                        <a:pt x="24" y="222"/>
                      </a:cubicBezTo>
                      <a:cubicBezTo>
                        <a:pt x="26" y="222"/>
                        <a:pt x="29" y="221"/>
                        <a:pt x="31" y="217"/>
                      </a:cubicBezTo>
                      <a:cubicBezTo>
                        <a:pt x="38" y="208"/>
                        <a:pt x="43" y="187"/>
                        <a:pt x="46" y="159"/>
                      </a:cubicBezTo>
                      <a:cubicBezTo>
                        <a:pt x="48" y="145"/>
                        <a:pt x="49" y="128"/>
                        <a:pt x="49" y="111"/>
                      </a:cubicBezTo>
                      <a:cubicBezTo>
                        <a:pt x="49" y="94"/>
                        <a:pt x="48" y="78"/>
                        <a:pt x="46" y="63"/>
                      </a:cubicBezTo>
                      <a:cubicBezTo>
                        <a:pt x="43" y="35"/>
                        <a:pt x="38" y="14"/>
                        <a:pt x="31" y="5"/>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99" name="Freeform 69">
                  <a:extLst>
                    <a:ext uri="{FF2B5EF4-FFF2-40B4-BE49-F238E27FC236}">
                      <a16:creationId xmlns:a16="http://schemas.microsoft.com/office/drawing/2014/main" id="{3DB40A26-6D4C-46C6-8B2E-5AD9B41CA3F7}"/>
                    </a:ext>
                  </a:extLst>
                </p:cNvPr>
                <p:cNvSpPr>
                  <a:spLocks/>
                </p:cNvSpPr>
                <p:nvPr/>
              </p:nvSpPr>
              <p:spPr bwMode="auto">
                <a:xfrm>
                  <a:off x="7107" y="1399"/>
                  <a:ext cx="2" cy="1"/>
                </a:xfrm>
                <a:custGeom>
                  <a:avLst/>
                  <a:gdLst>
                    <a:gd name="T0" fmla="*/ 1 w 2"/>
                    <a:gd name="T1" fmla="*/ 1 h 1"/>
                    <a:gd name="T2" fmla="*/ 2 w 2"/>
                    <a:gd name="T3" fmla="*/ 0 h 1"/>
                    <a:gd name="T4" fmla="*/ 0 w 2"/>
                    <a:gd name="T5" fmla="*/ 1 h 1"/>
                    <a:gd name="T6" fmla="*/ 1 w 2"/>
                    <a:gd name="T7" fmla="*/ 1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2" y="0"/>
                        <a:pt x="2" y="0"/>
                        <a:pt x="2" y="0"/>
                      </a:cubicBezTo>
                      <a:cubicBezTo>
                        <a:pt x="0" y="1"/>
                        <a:pt x="0" y="1"/>
                        <a:pt x="0" y="1"/>
                      </a:cubicBezTo>
                      <a:cubicBezTo>
                        <a:pt x="0" y="1"/>
                        <a:pt x="0" y="1"/>
                        <a:pt x="1" y="1"/>
                      </a:cubicBezTo>
                      <a:cubicBezTo>
                        <a:pt x="1"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00" name="Freeform 70">
                  <a:extLst>
                    <a:ext uri="{FF2B5EF4-FFF2-40B4-BE49-F238E27FC236}">
                      <a16:creationId xmlns:a16="http://schemas.microsoft.com/office/drawing/2014/main" id="{D51702F0-1F5B-4A86-99C2-DE213DE11461}"/>
                    </a:ext>
                  </a:extLst>
                </p:cNvPr>
                <p:cNvSpPr>
                  <a:spLocks/>
                </p:cNvSpPr>
                <p:nvPr/>
              </p:nvSpPr>
              <p:spPr bwMode="auto">
                <a:xfrm>
                  <a:off x="7109" y="1399"/>
                  <a:ext cx="1"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1" y="0"/>
                        <a:pt x="0" y="0"/>
                        <a:pt x="0" y="0"/>
                      </a:cubicBezTo>
                      <a:cubicBezTo>
                        <a:pt x="0" y="0"/>
                        <a:pt x="0" y="0"/>
                        <a:pt x="0" y="0"/>
                      </a:cubicBezTo>
                      <a:cubicBezTo>
                        <a:pt x="0"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01" name="Freeform 71">
                  <a:extLst>
                    <a:ext uri="{FF2B5EF4-FFF2-40B4-BE49-F238E27FC236}">
                      <a16:creationId xmlns:a16="http://schemas.microsoft.com/office/drawing/2014/main" id="{DC49A64C-79E0-4754-8F9D-88F692D69AE3}"/>
                    </a:ext>
                  </a:extLst>
                </p:cNvPr>
                <p:cNvSpPr>
                  <a:spLocks/>
                </p:cNvSpPr>
                <p:nvPr/>
              </p:nvSpPr>
              <p:spPr bwMode="auto">
                <a:xfrm>
                  <a:off x="7108" y="1399"/>
                  <a:ext cx="1" cy="1"/>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1" y="0"/>
                        <a:pt x="0" y="0"/>
                        <a:pt x="0" y="1"/>
                      </a:cubicBezTo>
                      <a:cubicBezTo>
                        <a:pt x="1"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02" name="Freeform 72">
                  <a:extLst>
                    <a:ext uri="{FF2B5EF4-FFF2-40B4-BE49-F238E27FC236}">
                      <a16:creationId xmlns:a16="http://schemas.microsoft.com/office/drawing/2014/main" id="{E9DC1CBA-6D68-41F2-91EB-4A030536C557}"/>
                    </a:ext>
                  </a:extLst>
                </p:cNvPr>
                <p:cNvSpPr>
                  <a:spLocks/>
                </p:cNvSpPr>
                <p:nvPr/>
              </p:nvSpPr>
              <p:spPr bwMode="auto">
                <a:xfrm>
                  <a:off x="7107" y="1552"/>
                  <a:ext cx="2" cy="1"/>
                </a:xfrm>
                <a:custGeom>
                  <a:avLst/>
                  <a:gdLst>
                    <a:gd name="T0" fmla="*/ 0 w 2"/>
                    <a:gd name="T1" fmla="*/ 0 h 1"/>
                    <a:gd name="T2" fmla="*/ 2 w 2"/>
                    <a:gd name="T3" fmla="*/ 1 h 1"/>
                    <a:gd name="T4" fmla="*/ 1 w 2"/>
                    <a:gd name="T5" fmla="*/ 0 h 1"/>
                    <a:gd name="T6" fmla="*/ 0 w 2"/>
                    <a:gd name="T7" fmla="*/ 0 h 1"/>
                  </a:gdLst>
                  <a:ahLst/>
                  <a:cxnLst>
                    <a:cxn ang="0">
                      <a:pos x="T0" y="T1"/>
                    </a:cxn>
                    <a:cxn ang="0">
                      <a:pos x="T2" y="T3"/>
                    </a:cxn>
                    <a:cxn ang="0">
                      <a:pos x="T4" y="T5"/>
                    </a:cxn>
                    <a:cxn ang="0">
                      <a:pos x="T6" y="T7"/>
                    </a:cxn>
                  </a:cxnLst>
                  <a:rect l="0" t="0" r="r" b="b"/>
                  <a:pathLst>
                    <a:path w="2" h="1">
                      <a:moveTo>
                        <a:pt x="0" y="0"/>
                      </a:moveTo>
                      <a:cubicBezTo>
                        <a:pt x="2" y="1"/>
                        <a:pt x="2" y="1"/>
                        <a:pt x="2" y="1"/>
                      </a:cubicBezTo>
                      <a:cubicBezTo>
                        <a:pt x="1" y="1"/>
                        <a:pt x="1" y="0"/>
                        <a:pt x="1"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03" name="Freeform 73">
                  <a:extLst>
                    <a:ext uri="{FF2B5EF4-FFF2-40B4-BE49-F238E27FC236}">
                      <a16:creationId xmlns:a16="http://schemas.microsoft.com/office/drawing/2014/main" id="{5AA6BDBD-04C3-490E-8D4B-9C2A75D2E8B4}"/>
                    </a:ext>
                  </a:extLst>
                </p:cNvPr>
                <p:cNvSpPr>
                  <a:spLocks/>
                </p:cNvSpPr>
                <p:nvPr/>
              </p:nvSpPr>
              <p:spPr bwMode="auto">
                <a:xfrm>
                  <a:off x="6974" y="15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04" name="Freeform 74">
                  <a:extLst>
                    <a:ext uri="{FF2B5EF4-FFF2-40B4-BE49-F238E27FC236}">
                      <a16:creationId xmlns:a16="http://schemas.microsoft.com/office/drawing/2014/main" id="{81F2A51A-6A99-437E-8181-E20D8DC10DA8}"/>
                    </a:ext>
                  </a:extLst>
                </p:cNvPr>
                <p:cNvSpPr>
                  <a:spLocks/>
                </p:cNvSpPr>
                <p:nvPr/>
              </p:nvSpPr>
              <p:spPr bwMode="auto">
                <a:xfrm>
                  <a:off x="6973" y="1511"/>
                  <a:ext cx="1" cy="1"/>
                </a:xfrm>
                <a:custGeom>
                  <a:avLst/>
                  <a:gdLst>
                    <a:gd name="T0" fmla="*/ 0 w 2"/>
                    <a:gd name="T1" fmla="*/ 0 h 1"/>
                    <a:gd name="T2" fmla="*/ 2 w 2"/>
                    <a:gd name="T3" fmla="*/ 1 h 1"/>
                    <a:gd name="T4" fmla="*/ 2 w 2"/>
                    <a:gd name="T5" fmla="*/ 1 h 1"/>
                    <a:gd name="T6" fmla="*/ 0 w 2"/>
                    <a:gd name="T7" fmla="*/ 0 h 1"/>
                  </a:gdLst>
                  <a:ahLst/>
                  <a:cxnLst>
                    <a:cxn ang="0">
                      <a:pos x="T0" y="T1"/>
                    </a:cxn>
                    <a:cxn ang="0">
                      <a:pos x="T2" y="T3"/>
                    </a:cxn>
                    <a:cxn ang="0">
                      <a:pos x="T4" y="T5"/>
                    </a:cxn>
                    <a:cxn ang="0">
                      <a:pos x="T6" y="T7"/>
                    </a:cxn>
                  </a:cxnLst>
                  <a:rect l="0" t="0" r="r" b="b"/>
                  <a:pathLst>
                    <a:path w="2" h="1">
                      <a:moveTo>
                        <a:pt x="0" y="0"/>
                      </a:moveTo>
                      <a:cubicBezTo>
                        <a:pt x="1" y="1"/>
                        <a:pt x="1" y="1"/>
                        <a:pt x="2" y="1"/>
                      </a:cubicBezTo>
                      <a:cubicBezTo>
                        <a:pt x="2" y="1"/>
                        <a:pt x="2" y="1"/>
                        <a:pt x="2" y="1"/>
                      </a:cubicBezTo>
                      <a:cubicBezTo>
                        <a:pt x="1" y="1"/>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05" name="Freeform 75">
                  <a:extLst>
                    <a:ext uri="{FF2B5EF4-FFF2-40B4-BE49-F238E27FC236}">
                      <a16:creationId xmlns:a16="http://schemas.microsoft.com/office/drawing/2014/main" id="{07F3B805-4C86-4806-BF1D-C07750F15040}"/>
                    </a:ext>
                  </a:extLst>
                </p:cNvPr>
                <p:cNvSpPr>
                  <a:spLocks/>
                </p:cNvSpPr>
                <p:nvPr/>
              </p:nvSpPr>
              <p:spPr bwMode="auto">
                <a:xfrm>
                  <a:off x="6960" y="1399"/>
                  <a:ext cx="137" cy="183"/>
                </a:xfrm>
                <a:custGeom>
                  <a:avLst/>
                  <a:gdLst>
                    <a:gd name="T0" fmla="*/ 173 w 197"/>
                    <a:gd name="T1" fmla="*/ 134 h 262"/>
                    <a:gd name="T2" fmla="*/ 189 w 197"/>
                    <a:gd name="T3" fmla="*/ 127 h 262"/>
                    <a:gd name="T4" fmla="*/ 197 w 197"/>
                    <a:gd name="T5" fmla="*/ 109 h 262"/>
                    <a:gd name="T6" fmla="*/ 189 w 197"/>
                    <a:gd name="T7" fmla="*/ 92 h 262"/>
                    <a:gd name="T8" fmla="*/ 173 w 197"/>
                    <a:gd name="T9" fmla="*/ 85 h 262"/>
                    <a:gd name="T10" fmla="*/ 192 w 197"/>
                    <a:gd name="T11" fmla="*/ 1 h 262"/>
                    <a:gd name="T12" fmla="*/ 193 w 197"/>
                    <a:gd name="T13" fmla="*/ 0 h 262"/>
                    <a:gd name="T14" fmla="*/ 192 w 197"/>
                    <a:gd name="T15" fmla="*/ 1 h 262"/>
                    <a:gd name="T16" fmla="*/ 78 w 197"/>
                    <a:gd name="T17" fmla="*/ 50 h 262"/>
                    <a:gd name="T18" fmla="*/ 52 w 197"/>
                    <a:gd name="T19" fmla="*/ 56 h 262"/>
                    <a:gd name="T20" fmla="*/ 21 w 197"/>
                    <a:gd name="T21" fmla="*/ 60 h 262"/>
                    <a:gd name="T22" fmla="*/ 20 w 197"/>
                    <a:gd name="T23" fmla="*/ 59 h 262"/>
                    <a:gd name="T24" fmla="*/ 17 w 197"/>
                    <a:gd name="T25" fmla="*/ 60 h 262"/>
                    <a:gd name="T26" fmla="*/ 0 w 197"/>
                    <a:gd name="T27" fmla="*/ 110 h 262"/>
                    <a:gd name="T28" fmla="*/ 18 w 197"/>
                    <a:gd name="T29" fmla="*/ 160 h 262"/>
                    <a:gd name="T30" fmla="*/ 20 w 197"/>
                    <a:gd name="T31" fmla="*/ 161 h 262"/>
                    <a:gd name="T32" fmla="*/ 20 w 197"/>
                    <a:gd name="T33" fmla="*/ 161 h 262"/>
                    <a:gd name="T34" fmla="*/ 52 w 197"/>
                    <a:gd name="T35" fmla="*/ 165 h 262"/>
                    <a:gd name="T36" fmla="*/ 78 w 197"/>
                    <a:gd name="T37" fmla="*/ 170 h 262"/>
                    <a:gd name="T38" fmla="*/ 80 w 197"/>
                    <a:gd name="T39" fmla="*/ 171 h 262"/>
                    <a:gd name="T40" fmla="*/ 80 w 197"/>
                    <a:gd name="T41" fmla="*/ 262 h 262"/>
                    <a:gd name="T42" fmla="*/ 121 w 197"/>
                    <a:gd name="T43" fmla="*/ 262 h 262"/>
                    <a:gd name="T44" fmla="*/ 121 w 197"/>
                    <a:gd name="T45" fmla="*/ 183 h 262"/>
                    <a:gd name="T46" fmla="*/ 192 w 197"/>
                    <a:gd name="T47" fmla="*/ 219 h 262"/>
                    <a:gd name="T48" fmla="*/ 193 w 197"/>
                    <a:gd name="T49" fmla="*/ 220 h 262"/>
                    <a:gd name="T50" fmla="*/ 193 w 197"/>
                    <a:gd name="T51" fmla="*/ 220 h 262"/>
                    <a:gd name="T52" fmla="*/ 192 w 197"/>
                    <a:gd name="T53" fmla="*/ 219 h 262"/>
                    <a:gd name="T54" fmla="*/ 173 w 197"/>
                    <a:gd name="T55" fmla="*/ 13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262">
                      <a:moveTo>
                        <a:pt x="173" y="134"/>
                      </a:moveTo>
                      <a:cubicBezTo>
                        <a:pt x="179" y="133"/>
                        <a:pt x="184" y="131"/>
                        <a:pt x="189" y="127"/>
                      </a:cubicBezTo>
                      <a:cubicBezTo>
                        <a:pt x="193" y="123"/>
                        <a:pt x="197" y="116"/>
                        <a:pt x="197" y="109"/>
                      </a:cubicBezTo>
                      <a:cubicBezTo>
                        <a:pt x="197" y="102"/>
                        <a:pt x="194" y="96"/>
                        <a:pt x="189" y="92"/>
                      </a:cubicBezTo>
                      <a:cubicBezTo>
                        <a:pt x="185" y="87"/>
                        <a:pt x="179" y="85"/>
                        <a:pt x="173" y="85"/>
                      </a:cubicBezTo>
                      <a:cubicBezTo>
                        <a:pt x="175" y="42"/>
                        <a:pt x="183" y="9"/>
                        <a:pt x="192" y="1"/>
                      </a:cubicBezTo>
                      <a:cubicBezTo>
                        <a:pt x="192" y="1"/>
                        <a:pt x="192" y="1"/>
                        <a:pt x="193" y="0"/>
                      </a:cubicBezTo>
                      <a:cubicBezTo>
                        <a:pt x="192" y="1"/>
                        <a:pt x="192" y="1"/>
                        <a:pt x="192" y="1"/>
                      </a:cubicBezTo>
                      <a:cubicBezTo>
                        <a:pt x="158" y="23"/>
                        <a:pt x="119" y="40"/>
                        <a:pt x="78" y="50"/>
                      </a:cubicBezTo>
                      <a:cubicBezTo>
                        <a:pt x="69" y="52"/>
                        <a:pt x="60" y="54"/>
                        <a:pt x="52" y="56"/>
                      </a:cubicBezTo>
                      <a:cubicBezTo>
                        <a:pt x="42" y="57"/>
                        <a:pt x="31" y="59"/>
                        <a:pt x="21" y="60"/>
                      </a:cubicBezTo>
                      <a:cubicBezTo>
                        <a:pt x="21" y="59"/>
                        <a:pt x="20" y="59"/>
                        <a:pt x="20" y="59"/>
                      </a:cubicBezTo>
                      <a:cubicBezTo>
                        <a:pt x="19" y="59"/>
                        <a:pt x="18" y="60"/>
                        <a:pt x="17" y="60"/>
                      </a:cubicBezTo>
                      <a:cubicBezTo>
                        <a:pt x="7" y="63"/>
                        <a:pt x="0" y="84"/>
                        <a:pt x="0" y="110"/>
                      </a:cubicBezTo>
                      <a:cubicBezTo>
                        <a:pt x="0" y="137"/>
                        <a:pt x="8" y="158"/>
                        <a:pt x="18" y="160"/>
                      </a:cubicBezTo>
                      <a:cubicBezTo>
                        <a:pt x="19" y="161"/>
                        <a:pt x="19" y="161"/>
                        <a:pt x="20" y="161"/>
                      </a:cubicBezTo>
                      <a:cubicBezTo>
                        <a:pt x="20" y="161"/>
                        <a:pt x="20" y="161"/>
                        <a:pt x="20" y="161"/>
                      </a:cubicBezTo>
                      <a:cubicBezTo>
                        <a:pt x="31" y="162"/>
                        <a:pt x="41" y="163"/>
                        <a:pt x="52" y="165"/>
                      </a:cubicBezTo>
                      <a:cubicBezTo>
                        <a:pt x="61" y="166"/>
                        <a:pt x="69" y="168"/>
                        <a:pt x="78" y="170"/>
                      </a:cubicBezTo>
                      <a:cubicBezTo>
                        <a:pt x="79" y="170"/>
                        <a:pt x="79" y="170"/>
                        <a:pt x="80" y="171"/>
                      </a:cubicBezTo>
                      <a:cubicBezTo>
                        <a:pt x="80" y="262"/>
                        <a:pt x="80" y="262"/>
                        <a:pt x="80" y="262"/>
                      </a:cubicBezTo>
                      <a:cubicBezTo>
                        <a:pt x="121" y="262"/>
                        <a:pt x="121" y="262"/>
                        <a:pt x="121" y="262"/>
                      </a:cubicBezTo>
                      <a:cubicBezTo>
                        <a:pt x="121" y="183"/>
                        <a:pt x="121" y="183"/>
                        <a:pt x="121" y="183"/>
                      </a:cubicBezTo>
                      <a:cubicBezTo>
                        <a:pt x="146" y="193"/>
                        <a:pt x="170" y="205"/>
                        <a:pt x="192" y="219"/>
                      </a:cubicBezTo>
                      <a:cubicBezTo>
                        <a:pt x="192" y="219"/>
                        <a:pt x="192" y="220"/>
                        <a:pt x="193" y="220"/>
                      </a:cubicBezTo>
                      <a:cubicBezTo>
                        <a:pt x="193" y="220"/>
                        <a:pt x="193" y="220"/>
                        <a:pt x="193" y="220"/>
                      </a:cubicBezTo>
                      <a:cubicBezTo>
                        <a:pt x="193" y="220"/>
                        <a:pt x="193" y="220"/>
                        <a:pt x="192" y="219"/>
                      </a:cubicBezTo>
                      <a:cubicBezTo>
                        <a:pt x="183" y="211"/>
                        <a:pt x="175" y="177"/>
                        <a:pt x="173" y="13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06" name="Freeform 76">
                  <a:extLst>
                    <a:ext uri="{FF2B5EF4-FFF2-40B4-BE49-F238E27FC236}">
                      <a16:creationId xmlns:a16="http://schemas.microsoft.com/office/drawing/2014/main" id="{D3F0DF53-B04B-437D-82E0-03F5DC726E1B}"/>
                    </a:ext>
                  </a:extLst>
                </p:cNvPr>
                <p:cNvSpPr>
                  <a:spLocks/>
                </p:cNvSpPr>
                <p:nvPr/>
              </p:nvSpPr>
              <p:spPr bwMode="auto">
                <a:xfrm>
                  <a:off x="7141" y="1419"/>
                  <a:ext cx="30" cy="114"/>
                </a:xfrm>
                <a:custGeom>
                  <a:avLst/>
                  <a:gdLst>
                    <a:gd name="T0" fmla="*/ 43 w 43"/>
                    <a:gd name="T1" fmla="*/ 82 h 164"/>
                    <a:gd name="T2" fmla="*/ 14 w 43"/>
                    <a:gd name="T3" fmla="*/ 0 h 164"/>
                    <a:gd name="T4" fmla="*/ 0 w 43"/>
                    <a:gd name="T5" fmla="*/ 14 h 164"/>
                    <a:gd name="T6" fmla="*/ 23 w 43"/>
                    <a:gd name="T7" fmla="*/ 82 h 164"/>
                    <a:gd name="T8" fmla="*/ 0 w 43"/>
                    <a:gd name="T9" fmla="*/ 150 h 164"/>
                    <a:gd name="T10" fmla="*/ 14 w 43"/>
                    <a:gd name="T11" fmla="*/ 164 h 164"/>
                    <a:gd name="T12" fmla="*/ 43 w 43"/>
                    <a:gd name="T13" fmla="*/ 82 h 164"/>
                  </a:gdLst>
                  <a:ahLst/>
                  <a:cxnLst>
                    <a:cxn ang="0">
                      <a:pos x="T0" y="T1"/>
                    </a:cxn>
                    <a:cxn ang="0">
                      <a:pos x="T2" y="T3"/>
                    </a:cxn>
                    <a:cxn ang="0">
                      <a:pos x="T4" y="T5"/>
                    </a:cxn>
                    <a:cxn ang="0">
                      <a:pos x="T6" y="T7"/>
                    </a:cxn>
                    <a:cxn ang="0">
                      <a:pos x="T8" y="T9"/>
                    </a:cxn>
                    <a:cxn ang="0">
                      <a:pos x="T10" y="T11"/>
                    </a:cxn>
                    <a:cxn ang="0">
                      <a:pos x="T12" y="T13"/>
                    </a:cxn>
                  </a:cxnLst>
                  <a:rect l="0" t="0" r="r" b="b"/>
                  <a:pathLst>
                    <a:path w="43" h="164">
                      <a:moveTo>
                        <a:pt x="43" y="82"/>
                      </a:moveTo>
                      <a:cubicBezTo>
                        <a:pt x="43" y="51"/>
                        <a:pt x="32" y="22"/>
                        <a:pt x="14" y="0"/>
                      </a:cubicBezTo>
                      <a:cubicBezTo>
                        <a:pt x="0" y="14"/>
                        <a:pt x="0" y="14"/>
                        <a:pt x="0" y="14"/>
                      </a:cubicBezTo>
                      <a:cubicBezTo>
                        <a:pt x="15" y="34"/>
                        <a:pt x="23" y="57"/>
                        <a:pt x="23" y="82"/>
                      </a:cubicBezTo>
                      <a:cubicBezTo>
                        <a:pt x="23" y="107"/>
                        <a:pt x="15" y="130"/>
                        <a:pt x="0" y="150"/>
                      </a:cubicBezTo>
                      <a:cubicBezTo>
                        <a:pt x="14" y="164"/>
                        <a:pt x="14" y="164"/>
                        <a:pt x="14" y="164"/>
                      </a:cubicBezTo>
                      <a:cubicBezTo>
                        <a:pt x="32" y="142"/>
                        <a:pt x="43" y="113"/>
                        <a:pt x="43" y="8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grpSp>
      <p:sp>
        <p:nvSpPr>
          <p:cNvPr id="3" name="Rectangle 2">
            <a:extLst>
              <a:ext uri="{FF2B5EF4-FFF2-40B4-BE49-F238E27FC236}">
                <a16:creationId xmlns:a16="http://schemas.microsoft.com/office/drawing/2014/main" id="{04C6B246-70BE-4049-AF2D-01234ECF2804}"/>
              </a:ext>
            </a:extLst>
          </p:cNvPr>
          <p:cNvSpPr/>
          <p:nvPr/>
        </p:nvSpPr>
        <p:spPr bwMode="auto">
          <a:xfrm>
            <a:off x="1036972" y="6106694"/>
            <a:ext cx="1385844" cy="358657"/>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BA1437FB-1080-4220-A6B1-0260D2FA13E1}"/>
              </a:ext>
            </a:extLst>
          </p:cNvPr>
          <p:cNvSpPr txBox="1"/>
          <p:nvPr/>
        </p:nvSpPr>
        <p:spPr>
          <a:xfrm>
            <a:off x="1240425" y="6132028"/>
            <a:ext cx="91916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Services</a:t>
            </a:r>
          </a:p>
        </p:txBody>
      </p:sp>
      <p:sp>
        <p:nvSpPr>
          <p:cNvPr id="6" name="Rectangle 5">
            <a:extLst>
              <a:ext uri="{FF2B5EF4-FFF2-40B4-BE49-F238E27FC236}">
                <a16:creationId xmlns:a16="http://schemas.microsoft.com/office/drawing/2014/main" id="{4FDC8CB3-6AAB-4915-B574-2524EC5AC067}"/>
              </a:ext>
            </a:extLst>
          </p:cNvPr>
          <p:cNvSpPr/>
          <p:nvPr/>
        </p:nvSpPr>
        <p:spPr bwMode="auto">
          <a:xfrm>
            <a:off x="5463494" y="6073374"/>
            <a:ext cx="1618050" cy="358657"/>
          </a:xfrm>
          <a:prstGeom prst="rect">
            <a:avLst/>
          </a:prstGeom>
          <a:solidFill>
            <a:schemeClr val="bg1">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4CBCC01E-F64F-4EC1-8E06-51A48AFFFD05}"/>
              </a:ext>
            </a:extLst>
          </p:cNvPr>
          <p:cNvSpPr txBox="1"/>
          <p:nvPr/>
        </p:nvSpPr>
        <p:spPr>
          <a:xfrm>
            <a:off x="5663265" y="6076565"/>
            <a:ext cx="100989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ISV Apps</a:t>
            </a:r>
          </a:p>
        </p:txBody>
      </p:sp>
      <p:sp>
        <p:nvSpPr>
          <p:cNvPr id="60" name="Rectangle 59">
            <a:extLst>
              <a:ext uri="{FF2B5EF4-FFF2-40B4-BE49-F238E27FC236}">
                <a16:creationId xmlns:a16="http://schemas.microsoft.com/office/drawing/2014/main" id="{99D4E58B-4032-4495-85E0-95DC0F97B989}"/>
              </a:ext>
            </a:extLst>
          </p:cNvPr>
          <p:cNvSpPr/>
          <p:nvPr/>
        </p:nvSpPr>
        <p:spPr bwMode="auto">
          <a:xfrm>
            <a:off x="9660786" y="6073549"/>
            <a:ext cx="1856232" cy="402577"/>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TextBox 66">
            <a:extLst>
              <a:ext uri="{FF2B5EF4-FFF2-40B4-BE49-F238E27FC236}">
                <a16:creationId xmlns:a16="http://schemas.microsoft.com/office/drawing/2014/main" id="{EAA6D18D-F41C-4F0F-BB39-1D70CAED6DF3}"/>
              </a:ext>
            </a:extLst>
          </p:cNvPr>
          <p:cNvSpPr txBox="1"/>
          <p:nvPr/>
        </p:nvSpPr>
        <p:spPr>
          <a:xfrm>
            <a:off x="10159685" y="6120948"/>
            <a:ext cx="984885"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Advisory</a:t>
            </a:r>
          </a:p>
        </p:txBody>
      </p:sp>
    </p:spTree>
    <p:extLst>
      <p:ext uri="{BB962C8B-B14F-4D97-AF65-F5344CB8AC3E}">
        <p14:creationId xmlns:p14="http://schemas.microsoft.com/office/powerpoint/2010/main" val="310741273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2.08333E-7 -3.33333E-6 L -2.08333E-7 0.03542 " pathEditMode="relative" rAng="0" ptsTypes="AA">
                                      <p:cBhvr>
                                        <p:cTn id="9" dur="5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2D396-030B-447E-B66B-65FD1C03903B}"/>
              </a:ext>
            </a:extLst>
          </p:cNvPr>
          <p:cNvSpPr txBox="1">
            <a:spLocks/>
          </p:cNvSpPr>
          <p:nvPr/>
        </p:nvSpPr>
        <p:spPr>
          <a:xfrm>
            <a:off x="588263" y="457200"/>
            <a:ext cx="9102492" cy="5539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spc="-50">
                <a:ln w="3175">
                  <a:noFill/>
                </a:ln>
                <a:solidFill>
                  <a:schemeClr val="accent1"/>
                </a:solidFill>
                <a:ea typeface="+mn-ea"/>
                <a:cs typeface="Segoe UI" pitchFamily="34" charset="0"/>
              </a:rPr>
              <a:t>CDM Extensibility – Solution Delivery Models</a:t>
            </a:r>
          </a:p>
        </p:txBody>
      </p:sp>
      <p:sp>
        <p:nvSpPr>
          <p:cNvPr id="3" name="Rectangle 2">
            <a:extLst>
              <a:ext uri="{FF2B5EF4-FFF2-40B4-BE49-F238E27FC236}">
                <a16:creationId xmlns:a16="http://schemas.microsoft.com/office/drawing/2014/main" id="{CF952FC9-A5B5-4B77-A8CF-0CCFD63835CB}"/>
              </a:ext>
            </a:extLst>
          </p:cNvPr>
          <p:cNvSpPr/>
          <p:nvPr/>
        </p:nvSpPr>
        <p:spPr>
          <a:xfrm>
            <a:off x="2251371" y="5894878"/>
            <a:ext cx="6302266" cy="40178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Arial"/>
                <a:ea typeface="+mn-ea"/>
                <a:cs typeface="+mn-cs"/>
              </a:rPr>
              <a:t>Microsoft Base CDM Models</a:t>
            </a:r>
          </a:p>
        </p:txBody>
      </p:sp>
      <p:sp>
        <p:nvSpPr>
          <p:cNvPr id="4" name="Rectangle 3">
            <a:extLst>
              <a:ext uri="{FF2B5EF4-FFF2-40B4-BE49-F238E27FC236}">
                <a16:creationId xmlns:a16="http://schemas.microsoft.com/office/drawing/2014/main" id="{2A90B239-AFBA-4514-A797-4F7EC18D46FA}"/>
              </a:ext>
            </a:extLst>
          </p:cNvPr>
          <p:cNvSpPr/>
          <p:nvPr/>
        </p:nvSpPr>
        <p:spPr>
          <a:xfrm>
            <a:off x="2251372" y="3998163"/>
            <a:ext cx="1641880" cy="86749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Arial"/>
                <a:ea typeface="+mn-ea"/>
                <a:cs typeface="+mn-cs"/>
              </a:rPr>
              <a:t>Industry ISV</a:t>
            </a:r>
          </a:p>
        </p:txBody>
      </p:sp>
      <p:sp>
        <p:nvSpPr>
          <p:cNvPr id="5" name="Rectangle 4">
            <a:extLst>
              <a:ext uri="{FF2B5EF4-FFF2-40B4-BE49-F238E27FC236}">
                <a16:creationId xmlns:a16="http://schemas.microsoft.com/office/drawing/2014/main" id="{F3A3067D-27C2-4C98-A817-77555EEFEFD4}"/>
              </a:ext>
            </a:extLst>
          </p:cNvPr>
          <p:cNvSpPr/>
          <p:nvPr/>
        </p:nvSpPr>
        <p:spPr>
          <a:xfrm>
            <a:off x="3169734" y="2645731"/>
            <a:ext cx="5383902" cy="330404"/>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Arial"/>
                <a:ea typeface="+mn-ea"/>
                <a:cs typeface="+mn-cs"/>
              </a:rPr>
              <a:t>SI</a:t>
            </a:r>
          </a:p>
        </p:txBody>
      </p:sp>
      <p:sp>
        <p:nvSpPr>
          <p:cNvPr id="6" name="Rectangle 5">
            <a:extLst>
              <a:ext uri="{FF2B5EF4-FFF2-40B4-BE49-F238E27FC236}">
                <a16:creationId xmlns:a16="http://schemas.microsoft.com/office/drawing/2014/main" id="{3E9DC83C-25F5-4163-80CB-A84D3B609C9D}"/>
              </a:ext>
            </a:extLst>
          </p:cNvPr>
          <p:cNvSpPr/>
          <p:nvPr/>
        </p:nvSpPr>
        <p:spPr>
          <a:xfrm>
            <a:off x="3980218" y="3998163"/>
            <a:ext cx="1803265" cy="86749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Arial"/>
                <a:ea typeface="+mn-ea"/>
                <a:cs typeface="+mn-cs"/>
              </a:rPr>
              <a:t>Industry ISV</a:t>
            </a:r>
          </a:p>
        </p:txBody>
      </p:sp>
      <p:sp>
        <p:nvSpPr>
          <p:cNvPr id="7" name="Rectangle 6">
            <a:extLst>
              <a:ext uri="{FF2B5EF4-FFF2-40B4-BE49-F238E27FC236}">
                <a16:creationId xmlns:a16="http://schemas.microsoft.com/office/drawing/2014/main" id="{94C96F8E-6086-4DD0-BC84-130F3C4294D5}"/>
              </a:ext>
              <a:ext uri="{C183D7F6-B498-43B3-948B-1728B52AA6E4}">
                <adec:decorative xmlns:adec="http://schemas.microsoft.com/office/drawing/2017/decorative" val="1"/>
              </a:ext>
            </a:extLst>
          </p:cNvPr>
          <p:cNvSpPr/>
          <p:nvPr/>
        </p:nvSpPr>
        <p:spPr>
          <a:xfrm>
            <a:off x="5856158" y="3397409"/>
            <a:ext cx="2697480" cy="51308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Arial"/>
              <a:ea typeface="+mn-ea"/>
              <a:cs typeface="+mn-cs"/>
            </a:endParaRPr>
          </a:p>
        </p:txBody>
      </p:sp>
      <p:sp>
        <p:nvSpPr>
          <p:cNvPr id="8" name="Rectangle 7">
            <a:extLst>
              <a:ext uri="{FF2B5EF4-FFF2-40B4-BE49-F238E27FC236}">
                <a16:creationId xmlns:a16="http://schemas.microsoft.com/office/drawing/2014/main" id="{7157FCFD-BB74-4C05-8107-063C9ACAAAC6}"/>
              </a:ext>
            </a:extLst>
          </p:cNvPr>
          <p:cNvSpPr/>
          <p:nvPr/>
        </p:nvSpPr>
        <p:spPr>
          <a:xfrm>
            <a:off x="2251372" y="5422263"/>
            <a:ext cx="6302264" cy="401781"/>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Arial"/>
                <a:ea typeface="+mn-ea"/>
                <a:cs typeface="+mn-cs"/>
              </a:rPr>
              <a:t>Microsoft Industry Cloud Models</a:t>
            </a:r>
          </a:p>
        </p:txBody>
      </p:sp>
      <p:sp>
        <p:nvSpPr>
          <p:cNvPr id="9" name="Rectangle 8">
            <a:extLst>
              <a:ext uri="{FF2B5EF4-FFF2-40B4-BE49-F238E27FC236}">
                <a16:creationId xmlns:a16="http://schemas.microsoft.com/office/drawing/2014/main" id="{9686B174-721D-437B-A13B-661F559892F5}"/>
              </a:ext>
            </a:extLst>
          </p:cNvPr>
          <p:cNvSpPr/>
          <p:nvPr/>
        </p:nvSpPr>
        <p:spPr>
          <a:xfrm>
            <a:off x="257939" y="3480432"/>
            <a:ext cx="1476176" cy="906477"/>
          </a:xfrm>
          <a:prstGeom prst="rect">
            <a:avLst/>
          </a:prstGeom>
          <a:solidFill>
            <a:schemeClr val="accent1"/>
          </a:solidFill>
          <a:ln>
            <a:solidFill>
              <a:schemeClr val="tx2">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Arial"/>
                <a:ea typeface="+mn-ea"/>
                <a:cs typeface="+mn-cs"/>
              </a:rPr>
              <a:t>3</a:t>
            </a:r>
            <a:r>
              <a:rPr kumimoji="0" lang="en-US" sz="1800" b="0" i="0" u="none" strike="noStrike" kern="1200" cap="none" spc="0" normalizeH="0" baseline="30000" noProof="0">
                <a:ln>
                  <a:noFill/>
                </a:ln>
                <a:solidFill>
                  <a:schemeClr val="tx1"/>
                </a:solidFill>
                <a:effectLst/>
                <a:uLnTx/>
                <a:uFillTx/>
                <a:latin typeface="Arial"/>
                <a:ea typeface="+mn-ea"/>
                <a:cs typeface="+mn-cs"/>
              </a:rPr>
              <a:t>rd</a:t>
            </a:r>
            <a:r>
              <a:rPr kumimoji="0" lang="en-US" sz="1800" b="0" i="0" u="none" strike="noStrike" kern="1200" cap="none" spc="0" normalizeH="0" baseline="0" noProof="0">
                <a:ln>
                  <a:noFill/>
                </a:ln>
                <a:solidFill>
                  <a:schemeClr val="tx1"/>
                </a:solidFill>
                <a:effectLst/>
                <a:uLnTx/>
                <a:uFillTx/>
                <a:latin typeface="Arial"/>
                <a:ea typeface="+mn-ea"/>
                <a:cs typeface="+mn-cs"/>
              </a:rPr>
              <a:t> Party &amp; OOB  Connectors</a:t>
            </a:r>
          </a:p>
        </p:txBody>
      </p:sp>
      <p:cxnSp>
        <p:nvCxnSpPr>
          <p:cNvPr id="10" name="Connector: Elbow 9">
            <a:extLst>
              <a:ext uri="{FF2B5EF4-FFF2-40B4-BE49-F238E27FC236}">
                <a16:creationId xmlns:a16="http://schemas.microsoft.com/office/drawing/2014/main" id="{C1ABA3F5-4FD1-4E03-A0AB-DC6BB372DE21}"/>
              </a:ext>
              <a:ext uri="{C183D7F6-B498-43B3-948B-1728B52AA6E4}">
                <adec:decorative xmlns:adec="http://schemas.microsoft.com/office/drawing/2017/decorative" val="1"/>
              </a:ext>
            </a:extLst>
          </p:cNvPr>
          <p:cNvCxnSpPr>
            <a:cxnSpLocks/>
            <a:stCxn id="9" idx="3"/>
            <a:endCxn id="8" idx="1"/>
          </p:cNvCxnSpPr>
          <p:nvPr/>
        </p:nvCxnSpPr>
        <p:spPr>
          <a:xfrm>
            <a:off x="1734115" y="3933671"/>
            <a:ext cx="517257" cy="1689483"/>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31EA61B3-F5B7-46B1-8D04-3FA235318030}"/>
              </a:ext>
              <a:ext uri="{C183D7F6-B498-43B3-948B-1728B52AA6E4}">
                <adec:decorative xmlns:adec="http://schemas.microsoft.com/office/drawing/2017/decorative" val="1"/>
              </a:ext>
            </a:extLst>
          </p:cNvPr>
          <p:cNvCxnSpPr>
            <a:cxnSpLocks/>
            <a:stCxn id="9" idx="3"/>
            <a:endCxn id="4" idx="1"/>
          </p:cNvCxnSpPr>
          <p:nvPr/>
        </p:nvCxnSpPr>
        <p:spPr>
          <a:xfrm>
            <a:off x="1734115" y="3933671"/>
            <a:ext cx="517257" cy="498238"/>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2EA50814-047C-40AF-9A41-D6682A6ECAA6}"/>
              </a:ext>
              <a:ext uri="{C183D7F6-B498-43B3-948B-1728B52AA6E4}">
                <adec:decorative xmlns:adec="http://schemas.microsoft.com/office/drawing/2017/decorative" val="1"/>
              </a:ext>
            </a:extLst>
          </p:cNvPr>
          <p:cNvCxnSpPr>
            <a:cxnSpLocks/>
            <a:stCxn id="9" idx="3"/>
          </p:cNvCxnSpPr>
          <p:nvPr/>
        </p:nvCxnSpPr>
        <p:spPr>
          <a:xfrm flipV="1">
            <a:off x="1734115" y="3707002"/>
            <a:ext cx="517257" cy="226669"/>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1EACEACF-B670-47A4-A6BF-8CE199CC9B47}"/>
              </a:ext>
              <a:ext uri="{C183D7F6-B498-43B3-948B-1728B52AA6E4}">
                <adec:decorative xmlns:adec="http://schemas.microsoft.com/office/drawing/2017/decorative" val="1"/>
              </a:ext>
            </a:extLst>
          </p:cNvPr>
          <p:cNvCxnSpPr>
            <a:cxnSpLocks/>
            <a:stCxn id="9" idx="3"/>
            <a:endCxn id="24" idx="1"/>
          </p:cNvCxnSpPr>
          <p:nvPr/>
        </p:nvCxnSpPr>
        <p:spPr>
          <a:xfrm flipV="1">
            <a:off x="1734115" y="2819619"/>
            <a:ext cx="517256" cy="1114052"/>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34C1E52-509E-4F33-8271-ACEF44250D57}"/>
              </a:ext>
            </a:extLst>
          </p:cNvPr>
          <p:cNvSpPr txBox="1"/>
          <p:nvPr/>
        </p:nvSpPr>
        <p:spPr>
          <a:xfrm>
            <a:off x="8946542" y="2096770"/>
            <a:ext cx="2725304" cy="430887"/>
          </a:xfrm>
          <a:prstGeom prst="rect">
            <a:avLst/>
          </a:prstGeom>
          <a:noFill/>
          <a:ln w="12700">
            <a:solidFill>
              <a:srgbClr val="00B0F0"/>
            </a:solidFill>
          </a:ln>
        </p:spPr>
        <p:txBody>
          <a:bodyPr wrap="square" rtlCol="0">
            <a:spAutoFit/>
          </a:bodyPr>
          <a:lstStyle/>
          <a:p>
            <a:pPr lvl="0">
              <a:defRPr/>
            </a:pPr>
            <a:r>
              <a:rPr kumimoji="0" lang="en-US" sz="1100" b="1" i="0" u="none" strike="noStrike" kern="1200" cap="none" spc="0" normalizeH="0" baseline="0" noProof="0">
                <a:ln>
                  <a:noFill/>
                </a:ln>
                <a:effectLst/>
                <a:uLnTx/>
                <a:uFillTx/>
                <a:latin typeface="Arial"/>
                <a:ea typeface="+mn-ea"/>
                <a:cs typeface="+mn-cs"/>
              </a:rPr>
              <a:t>SIs</a:t>
            </a:r>
            <a:r>
              <a:rPr kumimoji="0" lang="en-US" sz="1100" b="0" i="0" u="none" strike="noStrike" kern="1200" cap="none" spc="0" normalizeH="0" baseline="0" noProof="0">
                <a:ln>
                  <a:noFill/>
                </a:ln>
                <a:effectLst/>
                <a:uLnTx/>
                <a:uFillTx/>
                <a:latin typeface="Arial"/>
                <a:ea typeface="+mn-ea"/>
                <a:cs typeface="+mn-cs"/>
              </a:rPr>
              <a:t>:  </a:t>
            </a:r>
            <a:r>
              <a:rPr lang="en-US" sz="1100">
                <a:latin typeface="Arial"/>
              </a:rPr>
              <a:t>Deliver and customize applications on our cloud for the customer. </a:t>
            </a:r>
            <a:endParaRPr kumimoji="0" lang="en-US" sz="1100" b="0" i="0" u="none" strike="noStrike" kern="1200" cap="none" spc="0" normalizeH="0" baseline="0" noProof="0">
              <a:ln>
                <a:noFill/>
              </a:ln>
              <a:effectLst/>
              <a:uLnTx/>
              <a:uFillTx/>
              <a:latin typeface="Arial"/>
            </a:endParaRPr>
          </a:p>
        </p:txBody>
      </p:sp>
      <p:sp>
        <p:nvSpPr>
          <p:cNvPr id="18" name="TextBox 17">
            <a:extLst>
              <a:ext uri="{FF2B5EF4-FFF2-40B4-BE49-F238E27FC236}">
                <a16:creationId xmlns:a16="http://schemas.microsoft.com/office/drawing/2014/main" id="{67F273C6-8DD0-41F1-B966-279B1DE58063}"/>
              </a:ext>
            </a:extLst>
          </p:cNvPr>
          <p:cNvSpPr txBox="1"/>
          <p:nvPr/>
        </p:nvSpPr>
        <p:spPr>
          <a:xfrm>
            <a:off x="8938628" y="2699907"/>
            <a:ext cx="2725304" cy="769441"/>
          </a:xfrm>
          <a:prstGeom prst="rect">
            <a:avLst/>
          </a:prstGeom>
          <a:noFill/>
          <a:ln w="12700">
            <a:solidFill>
              <a:schemeClr val="accent6"/>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effectLst/>
                <a:uLnTx/>
                <a:uFillTx/>
                <a:latin typeface="Arial"/>
                <a:ea typeface="+mn-ea"/>
                <a:cs typeface="+mn-cs"/>
              </a:rPr>
              <a:t>AppSource/Azure</a:t>
            </a:r>
            <a:r>
              <a:rPr kumimoji="0" lang="en-US" sz="1100" b="1" i="0" u="none" strike="noStrike" kern="1200" cap="none" spc="0" normalizeH="0" noProof="0">
                <a:ln>
                  <a:noFill/>
                </a:ln>
                <a:effectLst/>
                <a:uLnTx/>
                <a:uFillTx/>
                <a:latin typeface="Arial"/>
                <a:ea typeface="+mn-ea"/>
                <a:cs typeface="+mn-cs"/>
              </a:rPr>
              <a:t> Marketplace</a:t>
            </a:r>
            <a:r>
              <a:rPr kumimoji="0" lang="en-US" sz="1100" b="1" i="0" u="none" strike="noStrike" kern="1200" cap="none" spc="0" normalizeH="0" baseline="0" noProof="0">
                <a:ln>
                  <a:noFill/>
                </a:ln>
                <a:effectLst/>
                <a:uLnTx/>
                <a:uFillTx/>
                <a:latin typeface="Arial"/>
                <a:ea typeface="+mn-ea"/>
                <a:cs typeface="+mn-cs"/>
              </a:rPr>
              <a:t>: </a:t>
            </a:r>
            <a:r>
              <a:rPr kumimoji="0" lang="en-US" sz="1100" b="0" i="0" u="none" strike="noStrike" kern="1200" cap="none" spc="0" normalizeH="0" baseline="0" noProof="0">
                <a:ln>
                  <a:noFill/>
                </a:ln>
                <a:effectLst/>
                <a:uLnTx/>
                <a:uFillTx/>
                <a:latin typeface="Arial"/>
                <a:ea typeface="+mn-ea"/>
                <a:cs typeface="+mn-cs"/>
              </a:rPr>
              <a:t>Delivery mechanism for Industry Solutions and/or Apps and Microsoft Solution Clouds</a:t>
            </a:r>
          </a:p>
        </p:txBody>
      </p:sp>
      <p:sp>
        <p:nvSpPr>
          <p:cNvPr id="19" name="TextBox 18">
            <a:extLst>
              <a:ext uri="{FF2B5EF4-FFF2-40B4-BE49-F238E27FC236}">
                <a16:creationId xmlns:a16="http://schemas.microsoft.com/office/drawing/2014/main" id="{E5B9E99C-0776-40E9-8EDB-701B9269B390}"/>
              </a:ext>
            </a:extLst>
          </p:cNvPr>
          <p:cNvSpPr txBox="1"/>
          <p:nvPr/>
        </p:nvSpPr>
        <p:spPr>
          <a:xfrm>
            <a:off x="8942368" y="3640579"/>
            <a:ext cx="2725304" cy="769441"/>
          </a:xfrm>
          <a:prstGeom prst="rect">
            <a:avLst/>
          </a:prstGeom>
          <a:noFill/>
          <a:ln w="12700">
            <a:solidFill>
              <a:schemeClr val="accent4"/>
            </a:solidFill>
          </a:ln>
        </p:spPr>
        <p:txBody>
          <a:bodyPr wrap="square" rtlCol="0">
            <a:spAutoFit/>
          </a:bodyPr>
          <a:lstStyle/>
          <a:p>
            <a:pPr lvl="0">
              <a:defRPr/>
            </a:pPr>
            <a:r>
              <a:rPr kumimoji="0" lang="en-US" sz="1100" b="1" i="0" u="none" strike="noStrike" kern="1200" cap="none" spc="0" normalizeH="0" baseline="0" noProof="0">
                <a:ln>
                  <a:noFill/>
                </a:ln>
                <a:effectLst/>
                <a:uLnTx/>
                <a:uFillTx/>
                <a:latin typeface="Arial"/>
                <a:ea typeface="+mn-ea"/>
                <a:cs typeface="+mn-cs"/>
              </a:rPr>
              <a:t>Industry ISVs: </a:t>
            </a:r>
            <a:r>
              <a:rPr lang="en-US" sz="1100">
                <a:latin typeface="Arial"/>
              </a:rPr>
              <a:t>Provide applications which require specialized industry knowledge to build, such as regulatory restrictions or industry processes</a:t>
            </a:r>
            <a:endParaRPr kumimoji="0" lang="en-US" sz="1100" b="0" i="0" u="none" strike="noStrike" kern="1200" cap="none" spc="0" normalizeH="0" baseline="0" noProof="0">
              <a:ln>
                <a:noFill/>
              </a:ln>
              <a:effectLst/>
              <a:uLnTx/>
              <a:uFillTx/>
              <a:latin typeface="Arial"/>
            </a:endParaRPr>
          </a:p>
        </p:txBody>
      </p:sp>
      <p:sp>
        <p:nvSpPr>
          <p:cNvPr id="21" name="TextBox 20">
            <a:extLst>
              <a:ext uri="{FF2B5EF4-FFF2-40B4-BE49-F238E27FC236}">
                <a16:creationId xmlns:a16="http://schemas.microsoft.com/office/drawing/2014/main" id="{21EA4F66-1B08-4BBD-96C8-272F7E0DDF45}"/>
              </a:ext>
            </a:extLst>
          </p:cNvPr>
          <p:cNvSpPr txBox="1"/>
          <p:nvPr/>
        </p:nvSpPr>
        <p:spPr>
          <a:xfrm>
            <a:off x="8946542" y="5354684"/>
            <a:ext cx="2725304" cy="938719"/>
          </a:xfrm>
          <a:prstGeom prst="rect">
            <a:avLst/>
          </a:prstGeom>
          <a:noFill/>
          <a:ln w="12700">
            <a:solidFill>
              <a:srgbClr val="0070C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effectLst/>
                <a:uLnTx/>
                <a:uFillTx/>
                <a:latin typeface="Arial"/>
                <a:ea typeface="+mn-ea"/>
                <a:cs typeface="+mn-cs"/>
              </a:rPr>
              <a:t>Microsoft Industry Solution Clouds:  </a:t>
            </a:r>
            <a:r>
              <a:rPr kumimoji="0" lang="en-US" sz="1100" b="0" i="0" u="none" strike="noStrike" kern="1200" cap="none" spc="0" normalizeH="0" baseline="0" noProof="0">
                <a:ln>
                  <a:noFill/>
                </a:ln>
                <a:effectLst/>
                <a:uLnTx/>
                <a:uFillTx/>
                <a:latin typeface="Arial"/>
                <a:ea typeface="+mn-ea"/>
                <a:cs typeface="+mn-cs"/>
              </a:rPr>
              <a:t>package of data model, relevant business processes, Power BI, AI, M365, Teams Integrations and sample data built</a:t>
            </a:r>
            <a:r>
              <a:rPr kumimoji="0" lang="en-US" sz="1100" b="0" i="0" u="none" strike="noStrike" kern="1200" cap="none" spc="0" normalizeH="0" noProof="0">
                <a:ln>
                  <a:noFill/>
                </a:ln>
                <a:effectLst/>
                <a:uLnTx/>
                <a:uFillTx/>
                <a:latin typeface="Arial"/>
                <a:ea typeface="+mn-ea"/>
                <a:cs typeface="+mn-cs"/>
              </a:rPr>
              <a:t> on top of Microsoft Azure</a:t>
            </a:r>
            <a:endParaRPr kumimoji="0" lang="en-US" sz="1100" b="0" i="0" u="none" strike="noStrike" kern="1200" cap="none" spc="0" normalizeH="0" baseline="0" noProof="0">
              <a:ln>
                <a:noFill/>
              </a:ln>
              <a:effectLst/>
              <a:uLnTx/>
              <a:uFillTx/>
              <a:latin typeface="Arial"/>
              <a:ea typeface="+mn-ea"/>
              <a:cs typeface="+mn-cs"/>
            </a:endParaRPr>
          </a:p>
        </p:txBody>
      </p:sp>
      <p:sp>
        <p:nvSpPr>
          <p:cNvPr id="22" name="Rectangle 21">
            <a:extLst>
              <a:ext uri="{FF2B5EF4-FFF2-40B4-BE49-F238E27FC236}">
                <a16:creationId xmlns:a16="http://schemas.microsoft.com/office/drawing/2014/main" id="{E15D37BA-15A4-440D-9D62-F895F3D500A0}"/>
              </a:ext>
            </a:extLst>
          </p:cNvPr>
          <p:cNvSpPr/>
          <p:nvPr/>
        </p:nvSpPr>
        <p:spPr>
          <a:xfrm>
            <a:off x="5850402" y="3998163"/>
            <a:ext cx="1803265" cy="86749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Arial"/>
                <a:ea typeface="+mn-ea"/>
                <a:cs typeface="+mn-cs"/>
              </a:rPr>
              <a:t>Industry ISV</a:t>
            </a:r>
          </a:p>
        </p:txBody>
      </p:sp>
      <p:sp>
        <p:nvSpPr>
          <p:cNvPr id="24" name="Rectangle 23">
            <a:extLst>
              <a:ext uri="{FF2B5EF4-FFF2-40B4-BE49-F238E27FC236}">
                <a16:creationId xmlns:a16="http://schemas.microsoft.com/office/drawing/2014/main" id="{01FD2297-29E2-4DAC-A5B7-D5FAFE8C2552}"/>
              </a:ext>
            </a:extLst>
          </p:cNvPr>
          <p:cNvSpPr/>
          <p:nvPr/>
        </p:nvSpPr>
        <p:spPr>
          <a:xfrm>
            <a:off x="2251371" y="2654417"/>
            <a:ext cx="810485" cy="330403"/>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Arial"/>
                <a:ea typeface="+mn-ea"/>
                <a:cs typeface="+mn-cs"/>
              </a:rPr>
              <a:t>SI</a:t>
            </a:r>
          </a:p>
        </p:txBody>
      </p:sp>
      <p:sp>
        <p:nvSpPr>
          <p:cNvPr id="25" name="Rectangle 24">
            <a:extLst>
              <a:ext uri="{FF2B5EF4-FFF2-40B4-BE49-F238E27FC236}">
                <a16:creationId xmlns:a16="http://schemas.microsoft.com/office/drawing/2014/main" id="{426350B9-7066-4844-83DE-D231AADE8326}"/>
              </a:ext>
            </a:extLst>
          </p:cNvPr>
          <p:cNvSpPr/>
          <p:nvPr/>
        </p:nvSpPr>
        <p:spPr>
          <a:xfrm>
            <a:off x="2251372" y="4953217"/>
            <a:ext cx="3532111" cy="40178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Arial"/>
                <a:ea typeface="+mn-ea"/>
                <a:cs typeface="+mn-cs"/>
              </a:rPr>
              <a:t>Horizontal ISV</a:t>
            </a:r>
          </a:p>
        </p:txBody>
      </p:sp>
      <p:sp>
        <p:nvSpPr>
          <p:cNvPr id="26" name="TextBox 25">
            <a:extLst>
              <a:ext uri="{FF2B5EF4-FFF2-40B4-BE49-F238E27FC236}">
                <a16:creationId xmlns:a16="http://schemas.microsoft.com/office/drawing/2014/main" id="{1849C53B-BF2E-45D4-B222-4023DFC22E37}"/>
              </a:ext>
            </a:extLst>
          </p:cNvPr>
          <p:cNvSpPr txBox="1"/>
          <p:nvPr/>
        </p:nvSpPr>
        <p:spPr>
          <a:xfrm>
            <a:off x="8946542" y="4582270"/>
            <a:ext cx="2725304" cy="600164"/>
          </a:xfrm>
          <a:prstGeom prst="rect">
            <a:avLst/>
          </a:prstGeom>
          <a:noFill/>
          <a:ln w="12700">
            <a:solidFill>
              <a:schemeClr val="accent5">
                <a:lumMod val="60000"/>
                <a:lumOff val="40000"/>
              </a:schemeClr>
            </a:solidFill>
          </a:ln>
        </p:spPr>
        <p:txBody>
          <a:bodyPr wrap="square" rtlCol="0">
            <a:spAutoFit/>
          </a:bodyPr>
          <a:lstStyle/>
          <a:p>
            <a:pPr lvl="0">
              <a:defRPr/>
            </a:pPr>
            <a:r>
              <a:rPr kumimoji="0" lang="en-US" sz="1100" b="1" i="0" u="none" strike="noStrike" kern="1200" cap="none" spc="0" normalizeH="0" baseline="0" noProof="0">
                <a:ln>
                  <a:noFill/>
                </a:ln>
                <a:effectLst/>
                <a:uLnTx/>
                <a:uFillTx/>
                <a:latin typeface="Arial"/>
                <a:ea typeface="+mn-ea"/>
                <a:cs typeface="+mn-cs"/>
              </a:rPr>
              <a:t>Horizontal ISVs: </a:t>
            </a:r>
            <a:r>
              <a:rPr lang="en-US" sz="1100">
                <a:latin typeface="Arial"/>
              </a:rPr>
              <a:t>Provide applications which target business processes common to many industries</a:t>
            </a:r>
            <a:endParaRPr kumimoji="0" lang="en-US" sz="1100" b="0" i="0" u="none" strike="noStrike" kern="1200" cap="none" spc="0" normalizeH="0" baseline="0" noProof="0">
              <a:ln>
                <a:noFill/>
              </a:ln>
              <a:effectLst/>
              <a:uLnTx/>
              <a:uFillTx/>
              <a:latin typeface="Arial"/>
            </a:endParaRPr>
          </a:p>
        </p:txBody>
      </p:sp>
      <p:sp>
        <p:nvSpPr>
          <p:cNvPr id="27" name="Rectangle 26">
            <a:extLst>
              <a:ext uri="{FF2B5EF4-FFF2-40B4-BE49-F238E27FC236}">
                <a16:creationId xmlns:a16="http://schemas.microsoft.com/office/drawing/2014/main" id="{35473DA0-36F2-42D0-A9FE-19311BD2D23F}"/>
              </a:ext>
            </a:extLst>
          </p:cNvPr>
          <p:cNvSpPr/>
          <p:nvPr/>
        </p:nvSpPr>
        <p:spPr>
          <a:xfrm>
            <a:off x="5850402" y="4948750"/>
            <a:ext cx="2697481" cy="402680"/>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Arial"/>
                <a:ea typeface="+mn-ea"/>
                <a:cs typeface="+mn-cs"/>
              </a:rPr>
              <a:t>Horizontal ISV</a:t>
            </a:r>
          </a:p>
        </p:txBody>
      </p:sp>
      <p:cxnSp>
        <p:nvCxnSpPr>
          <p:cNvPr id="28" name="Connector: Elbow 27">
            <a:extLst>
              <a:ext uri="{FF2B5EF4-FFF2-40B4-BE49-F238E27FC236}">
                <a16:creationId xmlns:a16="http://schemas.microsoft.com/office/drawing/2014/main" id="{1C2F76D8-4362-4754-83CA-DF760BD1F898}"/>
              </a:ext>
            </a:extLst>
          </p:cNvPr>
          <p:cNvCxnSpPr>
            <a:cxnSpLocks/>
            <a:stCxn id="9" idx="3"/>
            <a:endCxn id="3" idx="1"/>
          </p:cNvCxnSpPr>
          <p:nvPr/>
        </p:nvCxnSpPr>
        <p:spPr>
          <a:xfrm>
            <a:off x="1734115" y="3933671"/>
            <a:ext cx="517256" cy="2162098"/>
          </a:xfrm>
          <a:prstGeom prst="bentConnector3">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85179860-F117-4F2B-B44C-9DAC0FBFDB54}"/>
              </a:ext>
            </a:extLst>
          </p:cNvPr>
          <p:cNvCxnSpPr>
            <a:cxnSpLocks/>
            <a:stCxn id="9" idx="3"/>
            <a:endCxn id="25" idx="1"/>
          </p:cNvCxnSpPr>
          <p:nvPr/>
        </p:nvCxnSpPr>
        <p:spPr>
          <a:xfrm>
            <a:off x="1734115" y="3933671"/>
            <a:ext cx="517257" cy="1220437"/>
          </a:xfrm>
          <a:prstGeom prst="bentConnector3">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 name="L-Shape 29">
            <a:extLst>
              <a:ext uri="{FF2B5EF4-FFF2-40B4-BE49-F238E27FC236}">
                <a16:creationId xmlns:a16="http://schemas.microsoft.com/office/drawing/2014/main" id="{47E2D892-1D7C-48C4-BDED-1F34DB1CE4ED}"/>
              </a:ext>
            </a:extLst>
          </p:cNvPr>
          <p:cNvSpPr/>
          <p:nvPr/>
        </p:nvSpPr>
        <p:spPr bwMode="auto">
          <a:xfrm rot="10800000">
            <a:off x="2251370" y="3404077"/>
            <a:ext cx="6296512" cy="1049860"/>
          </a:xfrm>
          <a:prstGeom prst="corner">
            <a:avLst>
              <a:gd name="adj1" fmla="val 50000"/>
              <a:gd name="adj2" fmla="val 53765"/>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7E01AC22-FB9A-4367-AC5A-CB942A1FD513}"/>
              </a:ext>
            </a:extLst>
          </p:cNvPr>
          <p:cNvSpPr/>
          <p:nvPr/>
        </p:nvSpPr>
        <p:spPr>
          <a:xfrm>
            <a:off x="2251371" y="3063809"/>
            <a:ext cx="6302266" cy="84282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Arial"/>
                <a:ea typeface="+mn-ea"/>
                <a:cs typeface="+mn-cs"/>
              </a:rPr>
              <a:t>AppSource </a:t>
            </a:r>
            <a:r>
              <a:rPr lang="en-US">
                <a:solidFill>
                  <a:schemeClr val="tx1"/>
                </a:solidFill>
                <a:latin typeface="Arial"/>
              </a:rPr>
              <a:t> -  Azure Marketplace</a:t>
            </a:r>
            <a:endParaRPr kumimoji="0" lang="en-US" sz="1800" b="0" i="0" u="none" strike="noStrike" kern="1200" cap="none" spc="0" normalizeH="0" baseline="0" noProof="0">
              <a:ln>
                <a:noFill/>
              </a:ln>
              <a:solidFill>
                <a:schemeClr val="tx1"/>
              </a:solidFill>
              <a:effectLst/>
              <a:uLnTx/>
              <a:uFillTx/>
              <a:latin typeface="Arial"/>
            </a:endParaRPr>
          </a:p>
        </p:txBody>
      </p:sp>
      <p:sp>
        <p:nvSpPr>
          <p:cNvPr id="20" name="Rectangle 19">
            <a:extLst>
              <a:ext uri="{FF2B5EF4-FFF2-40B4-BE49-F238E27FC236}">
                <a16:creationId xmlns:a16="http://schemas.microsoft.com/office/drawing/2014/main" id="{7AFE39C0-8A0C-4553-94FF-7E4129C828CE}"/>
              </a:ext>
              <a:ext uri="{C183D7F6-B498-43B3-948B-1728B52AA6E4}">
                <adec:decorative xmlns:adec="http://schemas.microsoft.com/office/drawing/2017/decorative" val="1"/>
              </a:ext>
            </a:extLst>
          </p:cNvPr>
          <p:cNvSpPr/>
          <p:nvPr/>
        </p:nvSpPr>
        <p:spPr>
          <a:xfrm>
            <a:off x="7740633" y="3910489"/>
            <a:ext cx="813004" cy="955164"/>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Arial"/>
              <a:ea typeface="+mn-ea"/>
              <a:cs typeface="+mn-cs"/>
            </a:endParaRPr>
          </a:p>
        </p:txBody>
      </p:sp>
      <p:pic>
        <p:nvPicPr>
          <p:cNvPr id="33" name="Graphic 32" descr="Users">
            <a:extLst>
              <a:ext uri="{FF2B5EF4-FFF2-40B4-BE49-F238E27FC236}">
                <a16:creationId xmlns:a16="http://schemas.microsoft.com/office/drawing/2014/main" id="{73C47798-5B14-43D1-A440-1B5FDC74BB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10419" y="1479528"/>
            <a:ext cx="914400" cy="914400"/>
          </a:xfrm>
          <a:prstGeom prst="rect">
            <a:avLst/>
          </a:prstGeom>
        </p:spPr>
      </p:pic>
      <p:sp>
        <p:nvSpPr>
          <p:cNvPr id="35" name="TextBox 34">
            <a:extLst>
              <a:ext uri="{FF2B5EF4-FFF2-40B4-BE49-F238E27FC236}">
                <a16:creationId xmlns:a16="http://schemas.microsoft.com/office/drawing/2014/main" id="{A6F5FE7D-C7DC-4E06-8ABB-DCFE823E24FD}"/>
              </a:ext>
            </a:extLst>
          </p:cNvPr>
          <p:cNvSpPr txBox="1"/>
          <p:nvPr/>
        </p:nvSpPr>
        <p:spPr>
          <a:xfrm>
            <a:off x="4813479" y="2154229"/>
            <a:ext cx="139012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tx2"/>
                </a:solidFill>
                <a:effectLst/>
                <a:uLnTx/>
                <a:uFillTx/>
                <a:latin typeface="Arial"/>
                <a:ea typeface="+mn-ea"/>
                <a:cs typeface="+mn-cs"/>
              </a:rPr>
              <a:t>Customers</a:t>
            </a:r>
          </a:p>
        </p:txBody>
      </p:sp>
    </p:spTree>
    <p:extLst>
      <p:ext uri="{BB962C8B-B14F-4D97-AF65-F5344CB8AC3E}">
        <p14:creationId xmlns:p14="http://schemas.microsoft.com/office/powerpoint/2010/main" val="3821460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8"/>
                                        </p:tgtEl>
                                        <p:attrNameLst>
                                          <p:attrName>style.visibility</p:attrName>
                                        </p:attrNameLst>
                                      </p:cBhvr>
                                      <p:to>
                                        <p:strVal val="visible"/>
                                      </p:to>
                                    </p:set>
                                  </p:childTnLst>
                                </p:cTn>
                              </p:par>
                              <p:par>
                                <p:cTn id="10" presetID="1" presetClass="entr" presetSubtype="0" fill="hold" grpId="0" nodeType="withEffect">
                                  <p:stCondLst>
                                    <p:cond delay="1000"/>
                                  </p:stCondLst>
                                  <p:childTnLst>
                                    <p:set>
                                      <p:cBhvr>
                                        <p:cTn id="11" dur="1" fill="hold">
                                          <p:stCondLst>
                                            <p:cond delay="0"/>
                                          </p:stCondLst>
                                        </p:cTn>
                                        <p:tgtEl>
                                          <p:spTgt spid="21"/>
                                        </p:tgtEl>
                                        <p:attrNameLst>
                                          <p:attrName>style.visibility</p:attrName>
                                        </p:attrNameLst>
                                      </p:cBhvr>
                                      <p:to>
                                        <p:strVal val="visible"/>
                                      </p:to>
                                    </p:set>
                                  </p:childTnLst>
                                </p:cTn>
                              </p:par>
                            </p:childTnLst>
                          </p:cTn>
                        </p:par>
                        <p:par>
                          <p:cTn id="12" fill="hold">
                            <p:stCondLst>
                              <p:cond delay="1000"/>
                            </p:stCondLst>
                            <p:childTnLst>
                              <p:par>
                                <p:cTn id="13" presetID="1" presetClass="entr" presetSubtype="0" fill="hold" grpId="0" nodeType="afterEffect">
                                  <p:stCondLst>
                                    <p:cond delay="1000"/>
                                  </p:stCondLst>
                                  <p:childTnLst>
                                    <p:set>
                                      <p:cBhvr>
                                        <p:cTn id="14" dur="1" fill="hold">
                                          <p:stCondLst>
                                            <p:cond delay="0"/>
                                          </p:stCondLst>
                                        </p:cTn>
                                        <p:tgtEl>
                                          <p:spTgt spid="27"/>
                                        </p:tgtEl>
                                        <p:attrNameLst>
                                          <p:attrName>style.visibility</p:attrName>
                                        </p:attrNameLst>
                                      </p:cBhvr>
                                      <p:to>
                                        <p:strVal val="visible"/>
                                      </p:to>
                                    </p:set>
                                  </p:childTnLst>
                                </p:cTn>
                              </p:par>
                            </p:childTnLst>
                          </p:cTn>
                        </p:par>
                        <p:par>
                          <p:cTn id="15" fill="hold">
                            <p:stCondLst>
                              <p:cond delay="2000"/>
                            </p:stCondLst>
                            <p:childTnLst>
                              <p:par>
                                <p:cTn id="16" presetID="1"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childTnLst>
                                </p:cTn>
                              </p:par>
                            </p:childTnLst>
                          </p:cTn>
                        </p:par>
                        <p:par>
                          <p:cTn id="20" fill="hold">
                            <p:stCondLst>
                              <p:cond delay="2000"/>
                            </p:stCondLst>
                            <p:childTnLst>
                              <p:par>
                                <p:cTn id="21" presetID="1" presetClass="entr" presetSubtype="0" fill="hold" grpId="0" nodeType="afterEffect">
                                  <p:stCondLst>
                                    <p:cond delay="100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100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100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1000"/>
                                  </p:stCondLst>
                                  <p:childTnLst>
                                    <p:set>
                                      <p:cBhvr>
                                        <p:cTn id="28" dur="1" fill="hold">
                                          <p:stCondLst>
                                            <p:cond delay="0"/>
                                          </p:stCondLst>
                                        </p:cTn>
                                        <p:tgtEl>
                                          <p:spTgt spid="19"/>
                                        </p:tgtEl>
                                        <p:attrNameLst>
                                          <p:attrName>style.visibility</p:attrName>
                                        </p:attrNameLst>
                                      </p:cBhvr>
                                      <p:to>
                                        <p:strVal val="visible"/>
                                      </p:to>
                                    </p:set>
                                  </p:childTnLst>
                                </p:cTn>
                              </p:par>
                            </p:childTnLst>
                          </p:cTn>
                        </p:par>
                        <p:par>
                          <p:cTn id="29" fill="hold">
                            <p:stCondLst>
                              <p:cond delay="3000"/>
                            </p:stCondLst>
                            <p:childTnLst>
                              <p:par>
                                <p:cTn id="30" presetID="1" presetClass="entr" presetSubtype="0" fill="hold" grpId="0" nodeType="afterEffect">
                                  <p:stCondLst>
                                    <p:cond delay="1000"/>
                                  </p:stCondLst>
                                  <p:childTnLst>
                                    <p:set>
                                      <p:cBhvr>
                                        <p:cTn id="31" dur="1" fill="hold">
                                          <p:stCondLst>
                                            <p:cond delay="0"/>
                                          </p:stCondLst>
                                        </p:cTn>
                                        <p:tgtEl>
                                          <p:spTgt spid="31"/>
                                        </p:tgtEl>
                                        <p:attrNameLst>
                                          <p:attrName>style.visibility</p:attrName>
                                        </p:attrNameLst>
                                      </p:cBhvr>
                                      <p:to>
                                        <p:strVal val="visible"/>
                                      </p:to>
                                    </p:set>
                                  </p:childTnLst>
                                </p:cTn>
                              </p:par>
                              <p:par>
                                <p:cTn id="32" presetID="1" presetClass="entr" presetSubtype="0" fill="hold" grpId="0" nodeType="withEffect">
                                  <p:stCondLst>
                                    <p:cond delay="1000"/>
                                  </p:stCondLst>
                                  <p:childTnLst>
                                    <p:set>
                                      <p:cBhvr>
                                        <p:cTn id="33" dur="1" fill="hold">
                                          <p:stCondLst>
                                            <p:cond delay="0"/>
                                          </p:stCondLst>
                                        </p:cTn>
                                        <p:tgtEl>
                                          <p:spTgt spid="7"/>
                                        </p:tgtEl>
                                        <p:attrNameLst>
                                          <p:attrName>style.visibility</p:attrName>
                                        </p:attrNameLst>
                                      </p:cBhvr>
                                      <p:to>
                                        <p:strVal val="visible"/>
                                      </p:to>
                                    </p:set>
                                  </p:childTnLst>
                                </p:cTn>
                              </p:par>
                              <p:par>
                                <p:cTn id="34" presetID="1" presetClass="entr" presetSubtype="0" fill="hold" grpId="0" nodeType="withEffect">
                                  <p:stCondLst>
                                    <p:cond delay="1000"/>
                                  </p:stCondLst>
                                  <p:childTnLst>
                                    <p:set>
                                      <p:cBhvr>
                                        <p:cTn id="35" dur="1" fill="hold">
                                          <p:stCondLst>
                                            <p:cond delay="0"/>
                                          </p:stCondLst>
                                        </p:cTn>
                                        <p:tgtEl>
                                          <p:spTgt spid="20"/>
                                        </p:tgtEl>
                                        <p:attrNameLst>
                                          <p:attrName>style.visibility</p:attrName>
                                        </p:attrNameLst>
                                      </p:cBhvr>
                                      <p:to>
                                        <p:strVal val="visible"/>
                                      </p:to>
                                    </p:set>
                                  </p:childTnLst>
                                </p:cTn>
                              </p:par>
                              <p:par>
                                <p:cTn id="36" presetID="1" presetClass="entr" presetSubtype="0" fill="hold" grpId="0" nodeType="withEffect">
                                  <p:stCondLst>
                                    <p:cond delay="1000"/>
                                  </p:stCondLst>
                                  <p:childTnLst>
                                    <p:set>
                                      <p:cBhvr>
                                        <p:cTn id="37" dur="1" fill="hold">
                                          <p:stCondLst>
                                            <p:cond delay="0"/>
                                          </p:stCondLst>
                                        </p:cTn>
                                        <p:tgtEl>
                                          <p:spTgt spid="18"/>
                                        </p:tgtEl>
                                        <p:attrNameLst>
                                          <p:attrName>style.visibility</p:attrName>
                                        </p:attrNameLst>
                                      </p:cBhvr>
                                      <p:to>
                                        <p:strVal val="visible"/>
                                      </p:to>
                                    </p:set>
                                  </p:childTnLst>
                                </p:cTn>
                              </p:par>
                            </p:childTnLst>
                          </p:cTn>
                        </p:par>
                        <p:par>
                          <p:cTn id="38" fill="hold">
                            <p:stCondLst>
                              <p:cond delay="4000"/>
                            </p:stCondLst>
                            <p:childTnLst>
                              <p:par>
                                <p:cTn id="39" presetID="1" presetClass="entr" presetSubtype="0" fill="hold" grpId="0" nodeType="afterEffect">
                                  <p:stCondLst>
                                    <p:cond delay="100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100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1000"/>
                                  </p:stCondLst>
                                  <p:childTnLst>
                                    <p:set>
                                      <p:cBhvr>
                                        <p:cTn id="44" dur="1" fill="hold">
                                          <p:stCondLst>
                                            <p:cond delay="0"/>
                                          </p:stCondLst>
                                        </p:cTn>
                                        <p:tgtEl>
                                          <p:spTgt spid="14"/>
                                        </p:tgtEl>
                                        <p:attrNameLst>
                                          <p:attrName>style.visibility</p:attrName>
                                        </p:attrNameLst>
                                      </p:cBhvr>
                                      <p:to>
                                        <p:strVal val="visible"/>
                                      </p:to>
                                    </p:set>
                                  </p:childTnLst>
                                </p:cTn>
                              </p:par>
                            </p:childTnLst>
                          </p:cTn>
                        </p:par>
                        <p:par>
                          <p:cTn id="45" fill="hold">
                            <p:stCondLst>
                              <p:cond delay="5000"/>
                            </p:stCondLst>
                            <p:childTnLst>
                              <p:par>
                                <p:cTn id="46" presetID="1" presetClass="entr" presetSubtype="0" fill="hold" grpId="0" nodeType="afterEffect">
                                  <p:stCondLst>
                                    <p:cond delay="1000"/>
                                  </p:stCondLst>
                                  <p:childTnLst>
                                    <p:set>
                                      <p:cBhvr>
                                        <p:cTn id="47" dur="1" fill="hold">
                                          <p:stCondLst>
                                            <p:cond delay="0"/>
                                          </p:stCondLst>
                                        </p:cTn>
                                        <p:tgtEl>
                                          <p:spTgt spid="9"/>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28"/>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10"/>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29"/>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1"/>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12"/>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4" grpId="0" animBg="1"/>
      <p:bldP spid="18" grpId="0" animBg="1"/>
      <p:bldP spid="19" grpId="0" animBg="1"/>
      <p:bldP spid="21" grpId="0" animBg="1"/>
      <p:bldP spid="22" grpId="0" animBg="1"/>
      <p:bldP spid="24" grpId="0" animBg="1"/>
      <p:bldP spid="25" grpId="0" animBg="1"/>
      <p:bldP spid="26" grpId="0" animBg="1"/>
      <p:bldP spid="27" grpId="0" animBg="1"/>
      <p:bldP spid="31" grpId="0" animBg="1"/>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09C05-035C-4A1B-830B-0D57A465E9FE}"/>
              </a:ext>
            </a:extLst>
          </p:cNvPr>
          <p:cNvSpPr>
            <a:spLocks noGrp="1"/>
          </p:cNvSpPr>
          <p:nvPr>
            <p:ph type="title"/>
          </p:nvPr>
        </p:nvSpPr>
        <p:spPr>
          <a:xfrm>
            <a:off x="510540" y="2285750"/>
            <a:ext cx="7976616" cy="997196"/>
          </a:xfrm>
        </p:spPr>
        <p:txBody>
          <a:bodyPr/>
          <a:lstStyle/>
          <a:p>
            <a:r>
              <a:rPr lang="en-US">
                <a:solidFill>
                  <a:schemeClr val="accent3"/>
                </a:solidFill>
              </a:rPr>
              <a:t>Financial Services Data Model extensibility</a:t>
            </a:r>
          </a:p>
        </p:txBody>
      </p:sp>
    </p:spTree>
    <p:extLst>
      <p:ext uri="{BB962C8B-B14F-4D97-AF65-F5344CB8AC3E}">
        <p14:creationId xmlns:p14="http://schemas.microsoft.com/office/powerpoint/2010/main" val="2913216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543E74B-5729-4637-AF43-5A0B61601090}"/>
              </a:ext>
            </a:extLst>
          </p:cNvPr>
          <p:cNvSpPr/>
          <p:nvPr/>
        </p:nvSpPr>
        <p:spPr>
          <a:xfrm>
            <a:off x="0" y="0"/>
            <a:ext cx="12192000" cy="1734589"/>
          </a:xfrm>
          <a:prstGeom prst="rect">
            <a:avLst/>
          </a:prstGeom>
          <a:solidFill>
            <a:srgbClr val="0071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712EE766-25AB-4D86-AC57-5AB84A574D0E}"/>
              </a:ext>
            </a:extLst>
          </p:cNvPr>
          <p:cNvSpPr txBox="1">
            <a:spLocks/>
          </p:cNvSpPr>
          <p:nvPr/>
        </p:nvSpPr>
        <p:spPr>
          <a:xfrm>
            <a:off x="373615" y="362213"/>
            <a:ext cx="10484883" cy="70217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UI Black" panose="020B0A02040204020203" pitchFamily="34" charset="0"/>
                <a:ea typeface="Segoe UI Black" panose="020B0A02040204020203" pitchFamily="34" charset="0"/>
                <a:cs typeface="+mj-cs"/>
              </a:rPr>
              <a:t>Lab Resources</a:t>
            </a:r>
          </a:p>
        </p:txBody>
      </p:sp>
      <p:sp>
        <p:nvSpPr>
          <p:cNvPr id="12" name="Title 1">
            <a:extLst>
              <a:ext uri="{FF2B5EF4-FFF2-40B4-BE49-F238E27FC236}">
                <a16:creationId xmlns:a16="http://schemas.microsoft.com/office/drawing/2014/main" id="{A0741A34-EBC0-4BA8-BC7D-B0F89B141D3A}"/>
              </a:ext>
            </a:extLst>
          </p:cNvPr>
          <p:cNvSpPr txBox="1">
            <a:spLocks/>
          </p:cNvSpPr>
          <p:nvPr/>
        </p:nvSpPr>
        <p:spPr>
          <a:xfrm>
            <a:off x="264227" y="2096802"/>
            <a:ext cx="5535050" cy="3940231"/>
          </a:xfrm>
          <a:prstGeom prst="rect">
            <a:avLst/>
          </a:prstGeom>
        </p:spPr>
        <p:txBody>
          <a:bodyPr vert="horz" lIns="91440" tIns="45720" rIns="91440" bIns="45720" rtlCol="0" anchor="t"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srgbClr val="00B0F0"/>
                </a:solidFill>
                <a:effectLst/>
                <a:uLnTx/>
                <a:uFillTx/>
                <a:latin typeface="Segoe UI" panose="020B0502040204020203" pitchFamily="34" charset="0"/>
                <a:ea typeface="Segoe UI Black" panose="020B0A02040204020203" pitchFamily="34" charset="0"/>
                <a:cs typeface="Segoe UI" panose="020B0502040204020203" pitchFamily="34" charset="0"/>
              </a:rPr>
              <a:t>GitHub</a:t>
            </a: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Segoe UI Black" panose="020B0A02040204020203" pitchFamily="34" charset="0"/>
                <a:cs typeface="Segoe UI" panose="020B0502040204020203" pitchFamily="34" charset="0"/>
              </a:rPr>
              <a:t>: Lab documents and Resources</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Segoe UI Black" panose="020B0A02040204020203" pitchFamily="34" charset="0"/>
                <a:cs typeface="Segoe UI" panose="020B0502040204020203" pitchFamily="34" charset="0"/>
              </a:rPr>
              <a:t>	https://aka.ms/mc4fslabs</a:t>
            </a:r>
          </a:p>
        </p:txBody>
      </p:sp>
      <p:pic>
        <p:nvPicPr>
          <p:cNvPr id="24" name="Picture 23">
            <a:extLst>
              <a:ext uri="{FF2B5EF4-FFF2-40B4-BE49-F238E27FC236}">
                <a16:creationId xmlns:a16="http://schemas.microsoft.com/office/drawing/2014/main" id="{735CA8CE-FB0E-4FBE-B66C-BB0319E1E982}"/>
              </a:ext>
            </a:extLst>
          </p:cNvPr>
          <p:cNvPicPr>
            <a:picLocks noChangeAspect="1"/>
          </p:cNvPicPr>
          <p:nvPr/>
        </p:nvPicPr>
        <p:blipFill>
          <a:blip r:embed="rId2"/>
          <a:stretch>
            <a:fillRect/>
          </a:stretch>
        </p:blipFill>
        <p:spPr>
          <a:xfrm>
            <a:off x="10808803" y="364045"/>
            <a:ext cx="910189" cy="905749"/>
          </a:xfrm>
          <a:prstGeom prst="rect">
            <a:avLst/>
          </a:prstGeom>
        </p:spPr>
      </p:pic>
    </p:spTree>
    <p:extLst>
      <p:ext uri="{BB962C8B-B14F-4D97-AF65-F5344CB8AC3E}">
        <p14:creationId xmlns:p14="http://schemas.microsoft.com/office/powerpoint/2010/main" val="2956668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person, indoor, window&#10;&#10;Description automatically generated">
            <a:extLst>
              <a:ext uri="{FF2B5EF4-FFF2-40B4-BE49-F238E27FC236}">
                <a16:creationId xmlns:a16="http://schemas.microsoft.com/office/drawing/2014/main" id="{7A0DE36F-47A9-4871-868B-BB20DB94B86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670" r="32097"/>
          <a:stretch/>
        </p:blipFill>
        <p:spPr>
          <a:xfrm>
            <a:off x="2639688" y="3355087"/>
            <a:ext cx="2249551" cy="2817205"/>
          </a:xfrm>
          <a:prstGeom prst="rect">
            <a:avLst/>
          </a:prstGeom>
        </p:spPr>
      </p:pic>
      <p:pic>
        <p:nvPicPr>
          <p:cNvPr id="7" name="Picture 6" descr="A picture containing text, indoor&#10;&#10;Description automatically generated">
            <a:extLst>
              <a:ext uri="{FF2B5EF4-FFF2-40B4-BE49-F238E27FC236}">
                <a16:creationId xmlns:a16="http://schemas.microsoft.com/office/drawing/2014/main" id="{C56E3013-5CB2-4EF3-8BB5-FEB6CC267B6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44922"/>
          <a:stretch/>
        </p:blipFill>
        <p:spPr>
          <a:xfrm>
            <a:off x="7312404" y="3341144"/>
            <a:ext cx="2239904" cy="2711197"/>
          </a:xfrm>
          <a:prstGeom prst="rect">
            <a:avLst/>
          </a:prstGeom>
        </p:spPr>
      </p:pic>
      <p:pic>
        <p:nvPicPr>
          <p:cNvPr id="117" name="Picture 116">
            <a:extLst>
              <a:ext uri="{FF2B5EF4-FFF2-40B4-BE49-F238E27FC236}">
                <a16:creationId xmlns:a16="http://schemas.microsoft.com/office/drawing/2014/main" id="{232EEFDF-85BD-4590-8AF0-9222F198274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9648763" y="3341145"/>
            <a:ext cx="2249551" cy="3424902"/>
          </a:xfrm>
          <a:custGeom>
            <a:avLst/>
            <a:gdLst>
              <a:gd name="connsiteX0" fmla="*/ 0 w 2249551"/>
              <a:gd name="connsiteY0" fmla="*/ 0 h 3424902"/>
              <a:gd name="connsiteX1" fmla="*/ 2249551 w 2249551"/>
              <a:gd name="connsiteY1" fmla="*/ 0 h 3424902"/>
              <a:gd name="connsiteX2" fmla="*/ 2249551 w 2249551"/>
              <a:gd name="connsiteY2" fmla="*/ 3424902 h 3424902"/>
              <a:gd name="connsiteX3" fmla="*/ 0 w 2249551"/>
              <a:gd name="connsiteY3" fmla="*/ 3424902 h 3424902"/>
            </a:gdLst>
            <a:ahLst/>
            <a:cxnLst>
              <a:cxn ang="0">
                <a:pos x="connsiteX0" y="connsiteY0"/>
              </a:cxn>
              <a:cxn ang="0">
                <a:pos x="connsiteX1" y="connsiteY1"/>
              </a:cxn>
              <a:cxn ang="0">
                <a:pos x="connsiteX2" y="connsiteY2"/>
              </a:cxn>
              <a:cxn ang="0">
                <a:pos x="connsiteX3" y="connsiteY3"/>
              </a:cxn>
            </a:cxnLst>
            <a:rect l="l" t="t" r="r" b="b"/>
            <a:pathLst>
              <a:path w="2249551" h="3424902">
                <a:moveTo>
                  <a:pt x="0" y="0"/>
                </a:moveTo>
                <a:lnTo>
                  <a:pt x="2249551" y="0"/>
                </a:lnTo>
                <a:lnTo>
                  <a:pt x="2249551" y="3424902"/>
                </a:lnTo>
                <a:lnTo>
                  <a:pt x="0" y="3424902"/>
                </a:lnTo>
                <a:close/>
              </a:path>
            </a:pathLst>
          </a:custGeom>
        </p:spPr>
      </p:pic>
      <p:pic>
        <p:nvPicPr>
          <p:cNvPr id="113" name="Picture 112" descr="A person sitting at a table&#10;&#10;Description automatically generated">
            <a:extLst>
              <a:ext uri="{FF2B5EF4-FFF2-40B4-BE49-F238E27FC236}">
                <a16:creationId xmlns:a16="http://schemas.microsoft.com/office/drawing/2014/main" id="{3BBCF65A-AD72-43D0-98E6-662E2BD6ABB8}"/>
              </a:ext>
            </a:extLst>
          </p:cNvPr>
          <p:cNvPicPr>
            <a:picLocks/>
          </p:cNvPicPr>
          <p:nvPr/>
        </p:nvPicPr>
        <p:blipFill rotWithShape="1">
          <a:blip r:embed="rId8" cstate="print">
            <a:extLst>
              <a:ext uri="{28A0092B-C50C-407E-A947-70E740481C1C}">
                <a14:useLocalDpi xmlns:a14="http://schemas.microsoft.com/office/drawing/2010/main" val="0"/>
              </a:ext>
            </a:extLst>
          </a:blip>
          <a:srcRect b="-24"/>
          <a:stretch/>
        </p:blipFill>
        <p:spPr>
          <a:xfrm>
            <a:off x="303333" y="3341145"/>
            <a:ext cx="2249551" cy="3424902"/>
          </a:xfrm>
          <a:custGeom>
            <a:avLst/>
            <a:gdLst>
              <a:gd name="connsiteX0" fmla="*/ 0 w 2249551"/>
              <a:gd name="connsiteY0" fmla="*/ 0 h 3424902"/>
              <a:gd name="connsiteX1" fmla="*/ 2249551 w 2249551"/>
              <a:gd name="connsiteY1" fmla="*/ 0 h 3424902"/>
              <a:gd name="connsiteX2" fmla="*/ 2249551 w 2249551"/>
              <a:gd name="connsiteY2" fmla="*/ 3424902 h 3424902"/>
              <a:gd name="connsiteX3" fmla="*/ 0 w 2249551"/>
              <a:gd name="connsiteY3" fmla="*/ 3424902 h 3424902"/>
            </a:gdLst>
            <a:ahLst/>
            <a:cxnLst>
              <a:cxn ang="0">
                <a:pos x="connsiteX0" y="connsiteY0"/>
              </a:cxn>
              <a:cxn ang="0">
                <a:pos x="connsiteX1" y="connsiteY1"/>
              </a:cxn>
              <a:cxn ang="0">
                <a:pos x="connsiteX2" y="connsiteY2"/>
              </a:cxn>
              <a:cxn ang="0">
                <a:pos x="connsiteX3" y="connsiteY3"/>
              </a:cxn>
            </a:cxnLst>
            <a:rect l="l" t="t" r="r" b="b"/>
            <a:pathLst>
              <a:path w="2249551" h="3424902">
                <a:moveTo>
                  <a:pt x="0" y="0"/>
                </a:moveTo>
                <a:lnTo>
                  <a:pt x="2249551" y="0"/>
                </a:lnTo>
                <a:lnTo>
                  <a:pt x="2249551" y="3424902"/>
                </a:lnTo>
                <a:lnTo>
                  <a:pt x="0" y="3424902"/>
                </a:lnTo>
                <a:close/>
              </a:path>
            </a:pathLst>
          </a:custGeom>
        </p:spPr>
      </p:pic>
      <p:pic>
        <p:nvPicPr>
          <p:cNvPr id="115" name="Picture 114" descr="A hand holding a cellphone&#10;&#10;Description automatically generated">
            <a:extLst>
              <a:ext uri="{FF2B5EF4-FFF2-40B4-BE49-F238E27FC236}">
                <a16:creationId xmlns:a16="http://schemas.microsoft.com/office/drawing/2014/main" id="{936EB027-1868-4FD0-A22B-A276967DFBB0}"/>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4976048" y="3341145"/>
            <a:ext cx="2249551" cy="3424902"/>
          </a:xfrm>
          <a:custGeom>
            <a:avLst/>
            <a:gdLst>
              <a:gd name="connsiteX0" fmla="*/ 0 w 2249551"/>
              <a:gd name="connsiteY0" fmla="*/ 0 h 3424902"/>
              <a:gd name="connsiteX1" fmla="*/ 2249551 w 2249551"/>
              <a:gd name="connsiteY1" fmla="*/ 0 h 3424902"/>
              <a:gd name="connsiteX2" fmla="*/ 2249551 w 2249551"/>
              <a:gd name="connsiteY2" fmla="*/ 3424902 h 3424902"/>
              <a:gd name="connsiteX3" fmla="*/ 0 w 2249551"/>
              <a:gd name="connsiteY3" fmla="*/ 3424902 h 3424902"/>
            </a:gdLst>
            <a:ahLst/>
            <a:cxnLst>
              <a:cxn ang="0">
                <a:pos x="connsiteX0" y="connsiteY0"/>
              </a:cxn>
              <a:cxn ang="0">
                <a:pos x="connsiteX1" y="connsiteY1"/>
              </a:cxn>
              <a:cxn ang="0">
                <a:pos x="connsiteX2" y="connsiteY2"/>
              </a:cxn>
              <a:cxn ang="0">
                <a:pos x="connsiteX3" y="connsiteY3"/>
              </a:cxn>
            </a:cxnLst>
            <a:rect l="l" t="t" r="r" b="b"/>
            <a:pathLst>
              <a:path w="2249551" h="3424902">
                <a:moveTo>
                  <a:pt x="0" y="0"/>
                </a:moveTo>
                <a:lnTo>
                  <a:pt x="2249551" y="0"/>
                </a:lnTo>
                <a:lnTo>
                  <a:pt x="2249551" y="3424902"/>
                </a:lnTo>
                <a:lnTo>
                  <a:pt x="0" y="3424902"/>
                </a:lnTo>
                <a:close/>
              </a:path>
            </a:pathLst>
          </a:custGeom>
        </p:spPr>
      </p:pic>
      <p:graphicFrame>
        <p:nvGraphicFramePr>
          <p:cNvPr id="5" name="Object 4" hidden="1">
            <a:extLst>
              <a:ext uri="{FF2B5EF4-FFF2-40B4-BE49-F238E27FC236}">
                <a16:creationId xmlns:a16="http://schemas.microsoft.com/office/drawing/2014/main" id="{C69893DB-971F-4208-8522-269D40C42BB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25" imgH="424" progId="TCLayout.ActiveDocument.1">
                  <p:embed/>
                </p:oleObj>
              </mc:Choice>
              <mc:Fallback>
                <p:oleObj name="think-cell Slide" r:id="rId10" imgW="425" imgH="424" progId="TCLayout.ActiveDocument.1">
                  <p:embed/>
                  <p:pic>
                    <p:nvPicPr>
                      <p:cNvPr id="5" name="Object 4" hidden="1">
                        <a:extLst>
                          <a:ext uri="{FF2B5EF4-FFF2-40B4-BE49-F238E27FC236}">
                            <a16:creationId xmlns:a16="http://schemas.microsoft.com/office/drawing/2014/main" id="{C69893DB-971F-4208-8522-269D40C42BBC}"/>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724A901E-9562-4467-AAD5-B524710AD094}"/>
              </a:ext>
            </a:extLst>
          </p:cNvPr>
          <p:cNvSpPr/>
          <p:nvPr>
            <p:custDataLst>
              <p:tags r:id="rId2"/>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72" name="Rectangle 71">
            <a:extLst>
              <a:ext uri="{FF2B5EF4-FFF2-40B4-BE49-F238E27FC236}">
                <a16:creationId xmlns:a16="http://schemas.microsoft.com/office/drawing/2014/main" id="{3608271B-FE1D-4F9B-94CF-C97E5DBC6441}"/>
              </a:ext>
            </a:extLst>
          </p:cNvPr>
          <p:cNvSpPr>
            <a:spLocks/>
          </p:cNvSpPr>
          <p:nvPr/>
        </p:nvSpPr>
        <p:spPr bwMode="auto">
          <a:xfrm>
            <a:off x="303334" y="1166648"/>
            <a:ext cx="11594980" cy="2096813"/>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456565"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a:solidFill>
                  <a:schemeClr val="bg1"/>
                </a:solidFill>
                <a:latin typeface="+mj-lt"/>
                <a:cs typeface="Segoe UI" panose="020B0502040204020203" pitchFamily="34" charset="0"/>
              </a:rPr>
              <a:t>What is the Microsoft Common Data Model (CDM)</a:t>
            </a:r>
          </a:p>
          <a:p>
            <a:pPr marL="0" marR="0" lvl="0" indent="-456565"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a:solidFill>
                  <a:schemeClr val="bg1"/>
                </a:solidFill>
                <a:latin typeface="+mj-lt"/>
                <a:cs typeface="Segoe UI" panose="020B0502040204020203" pitchFamily="34" charset="0"/>
              </a:rPr>
              <a:t>GitHub view of the Financial Services CDM</a:t>
            </a:r>
          </a:p>
          <a:p>
            <a:pPr marL="0" marR="0" lvl="0" indent="-456565"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a:solidFill>
                  <a:schemeClr val="bg1"/>
                </a:solidFill>
                <a:latin typeface="+mj-lt"/>
                <a:cs typeface="Segoe UI" panose="020B0502040204020203" pitchFamily="34" charset="0"/>
              </a:rPr>
              <a:t>Deep dive into FSI Data Model layers</a:t>
            </a:r>
          </a:p>
          <a:p>
            <a:pPr marL="0" marR="0" lvl="0" indent="-456565"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a:solidFill>
                  <a:schemeClr val="bg1"/>
                </a:solidFill>
                <a:latin typeface="+mj-lt"/>
                <a:cs typeface="Segoe UI" panose="020B0502040204020203" pitchFamily="34" charset="0"/>
              </a:rPr>
              <a:t>Entity Relationship diagram walkthrough</a:t>
            </a:r>
          </a:p>
          <a:p>
            <a:pPr marL="0" marR="0" lvl="0" indent="-456565"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a:solidFill>
                  <a:schemeClr val="bg1"/>
                </a:solidFill>
                <a:latin typeface="+mj-lt"/>
                <a:cs typeface="Segoe UI" panose="020B0502040204020203" pitchFamily="34" charset="0"/>
              </a:rPr>
              <a:t>Financial Services Data Model extensibility</a:t>
            </a:r>
          </a:p>
          <a:p>
            <a:pPr marL="0" marR="0" lvl="0" indent="-456565"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a:solidFill>
                <a:schemeClr val="bg1"/>
              </a:solidFill>
              <a:latin typeface="+mj-lt"/>
              <a:cs typeface="Segoe UI" panose="020B0502040204020203" pitchFamily="34" charset="0"/>
            </a:endParaRPr>
          </a:p>
        </p:txBody>
      </p:sp>
      <p:sp>
        <p:nvSpPr>
          <p:cNvPr id="18" name="Title 3">
            <a:extLst>
              <a:ext uri="{FF2B5EF4-FFF2-40B4-BE49-F238E27FC236}">
                <a16:creationId xmlns:a16="http://schemas.microsoft.com/office/drawing/2014/main" id="{85B56723-4DF9-47FC-89E0-C6FD5F77F244}"/>
              </a:ext>
            </a:extLst>
          </p:cNvPr>
          <p:cNvSpPr txBox="1">
            <a:spLocks/>
          </p:cNvSpPr>
          <p:nvPr/>
        </p:nvSpPr>
        <p:spPr>
          <a:xfrm>
            <a:off x="588263" y="457200"/>
            <a:ext cx="11018520" cy="43088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2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2800">
                <a:solidFill>
                  <a:schemeClr val="accent1"/>
                </a:solidFill>
              </a:rPr>
              <a:t>Know the Solution</a:t>
            </a:r>
          </a:p>
        </p:txBody>
      </p:sp>
    </p:spTree>
    <p:extLst>
      <p:ext uri="{BB962C8B-B14F-4D97-AF65-F5344CB8AC3E}">
        <p14:creationId xmlns:p14="http://schemas.microsoft.com/office/powerpoint/2010/main" val="32397103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a:extLst>
              <a:ext uri="{FF2B5EF4-FFF2-40B4-BE49-F238E27FC236}">
                <a16:creationId xmlns:a16="http://schemas.microsoft.com/office/drawing/2014/main" id="{DEC99907-9E66-4FA3-807C-6B318410DD20}"/>
              </a:ext>
            </a:extLst>
          </p:cNvPr>
          <p:cNvSpPr/>
          <p:nvPr/>
        </p:nvSpPr>
        <p:spPr bwMode="auto">
          <a:xfrm>
            <a:off x="0" y="1273074"/>
            <a:ext cx="12192000" cy="593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7" name="Rectangle 86">
            <a:extLst>
              <a:ext uri="{FF2B5EF4-FFF2-40B4-BE49-F238E27FC236}">
                <a16:creationId xmlns:a16="http://schemas.microsoft.com/office/drawing/2014/main" id="{5444801A-EF0D-46A1-B7F6-F0594A0B7F95}"/>
              </a:ext>
            </a:extLst>
          </p:cNvPr>
          <p:cNvSpPr/>
          <p:nvPr/>
        </p:nvSpPr>
        <p:spPr bwMode="auto">
          <a:xfrm>
            <a:off x="584877" y="1406092"/>
            <a:ext cx="11546161" cy="327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Ease interoperability and unify data to help accelerate insights and business workflows</a:t>
            </a:r>
          </a:p>
        </p:txBody>
      </p:sp>
      <p:sp>
        <p:nvSpPr>
          <p:cNvPr id="95" name="Title 5">
            <a:extLst>
              <a:ext uri="{FF2B5EF4-FFF2-40B4-BE49-F238E27FC236}">
                <a16:creationId xmlns:a16="http://schemas.microsoft.com/office/drawing/2014/main" id="{16F12A1B-EA60-45B0-AFFB-861637199EB8}"/>
              </a:ext>
            </a:extLst>
          </p:cNvPr>
          <p:cNvSpPr>
            <a:spLocks noGrp="1"/>
          </p:cNvSpPr>
          <p:nvPr>
            <p:ph type="title"/>
          </p:nvPr>
        </p:nvSpPr>
        <p:spPr>
          <a:xfrm>
            <a:off x="588263" y="495300"/>
            <a:ext cx="11018520" cy="430887"/>
          </a:xfrm>
        </p:spPr>
        <p:txBody>
          <a:bodyPr/>
          <a:lstStyle/>
          <a:p>
            <a:r>
              <a:rPr lang="en-US" sz="2800">
                <a:solidFill>
                  <a:schemeClr val="accent1"/>
                </a:solidFill>
              </a:rPr>
              <a:t>Microsoft Common Data Model</a:t>
            </a:r>
          </a:p>
        </p:txBody>
      </p:sp>
      <p:sp>
        <p:nvSpPr>
          <p:cNvPr id="96" name="TextBox 1">
            <a:extLst>
              <a:ext uri="{FF2B5EF4-FFF2-40B4-BE49-F238E27FC236}">
                <a16:creationId xmlns:a16="http://schemas.microsoft.com/office/drawing/2014/main" id="{EBFB860D-6AB1-40C9-A859-A3DD4A3FF8A6}"/>
              </a:ext>
            </a:extLst>
          </p:cNvPr>
          <p:cNvSpPr txBox="1"/>
          <p:nvPr/>
        </p:nvSpPr>
        <p:spPr>
          <a:xfrm>
            <a:off x="584200" y="2629798"/>
            <a:ext cx="4072104" cy="2837441"/>
          </a:xfrm>
          <a:prstGeom prst="rect">
            <a:avLst/>
          </a:prstGeom>
          <a:noFill/>
        </p:spPr>
        <p:txBody>
          <a:bodyPr wrap="square" lIns="0" tIns="0" rIns="0" bIns="91427"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sz="1400">
                <a:latin typeface="Segoe UI"/>
              </a:rPr>
              <a:t>A </a:t>
            </a:r>
            <a:r>
              <a:rPr lang="en-US" sz="1400" b="1">
                <a:solidFill>
                  <a:srgbClr val="002060"/>
                </a:solidFill>
                <a:latin typeface="Segoe UI"/>
              </a:rPr>
              <a:t>common machine-understandable way</a:t>
            </a:r>
            <a:r>
              <a:rPr lang="en-US" sz="1400">
                <a:solidFill>
                  <a:srgbClr val="002060"/>
                </a:solidFill>
                <a:latin typeface="Segoe UI"/>
              </a:rPr>
              <a:t> </a:t>
            </a:r>
            <a:r>
              <a:rPr lang="en-US" sz="1400">
                <a:latin typeface="Segoe UI"/>
              </a:rPr>
              <a:t>to </a:t>
            </a:r>
          </a:p>
          <a:p>
            <a:pPr algn="ctr">
              <a:lnSpc>
                <a:spcPct val="150000"/>
              </a:lnSpc>
            </a:pPr>
            <a:r>
              <a:rPr lang="en-US" sz="1400" b="1">
                <a:solidFill>
                  <a:srgbClr val="002060"/>
                </a:solidFill>
                <a:latin typeface="Segoe UI"/>
                <a:cs typeface="Segoe UI"/>
              </a:rPr>
              <a:t>describe data</a:t>
            </a:r>
            <a:r>
              <a:rPr lang="en-US" sz="1400">
                <a:latin typeface="Segoe UI"/>
              </a:rPr>
              <a:t> with</a:t>
            </a:r>
            <a:r>
              <a:rPr lang="en-US" sz="1400" b="1">
                <a:solidFill>
                  <a:schemeClr val="accent4"/>
                </a:solidFill>
                <a:latin typeface="Segoe UI"/>
                <a:cs typeface="Segoe UI"/>
              </a:rPr>
              <a:t> </a:t>
            </a:r>
            <a:r>
              <a:rPr lang="en-US" sz="1400" b="1">
                <a:solidFill>
                  <a:srgbClr val="002060"/>
                </a:solidFill>
                <a:latin typeface="Segoe UI"/>
                <a:cs typeface="Segoe UI"/>
              </a:rPr>
              <a:t>semantic</a:t>
            </a:r>
            <a:r>
              <a:rPr lang="en-US" sz="1400" b="1">
                <a:solidFill>
                  <a:schemeClr val="accent4"/>
                </a:solidFill>
                <a:latin typeface="Segoe UI"/>
                <a:cs typeface="Segoe UI"/>
              </a:rPr>
              <a:t> </a:t>
            </a:r>
            <a:r>
              <a:rPr lang="en-US" sz="1400" b="1">
                <a:solidFill>
                  <a:srgbClr val="002060"/>
                </a:solidFill>
                <a:latin typeface="Segoe UI"/>
                <a:cs typeface="Segoe UI"/>
              </a:rPr>
              <a:t>consistency</a:t>
            </a:r>
            <a:r>
              <a:rPr lang="en-US" sz="1400">
                <a:latin typeface="Segoe UI"/>
              </a:rPr>
              <a:t> across business, transactional, analytical and industry domains that </a:t>
            </a:r>
            <a:br>
              <a:rPr lang="en-US" sz="1400">
                <a:latin typeface="Segoe UI"/>
              </a:rPr>
            </a:br>
            <a:r>
              <a:rPr lang="en-US" sz="1400" b="1">
                <a:solidFill>
                  <a:srgbClr val="002060"/>
                </a:solidFill>
                <a:latin typeface="Segoe UI"/>
                <a:cs typeface="Segoe UI"/>
              </a:rPr>
              <a:t>drives interoperability </a:t>
            </a:r>
            <a:r>
              <a:rPr lang="en-US" sz="1400">
                <a:latin typeface="Segoe UI"/>
              </a:rPr>
              <a:t>across apps and services </a:t>
            </a:r>
            <a:r>
              <a:rPr lang="en-US" sz="1400">
                <a:latin typeface="Segoe UI"/>
                <a:cs typeface="Segoe UI"/>
              </a:rPr>
              <a:t>from the Microsoft ecosystem, and customers to </a:t>
            </a:r>
            <a:r>
              <a:rPr lang="en-US" sz="1400" b="1">
                <a:solidFill>
                  <a:srgbClr val="002060"/>
                </a:solidFill>
                <a:latin typeface="Segoe UI"/>
                <a:cs typeface="Segoe UI"/>
              </a:rPr>
              <a:t>create insights</a:t>
            </a:r>
          </a:p>
        </p:txBody>
      </p:sp>
      <p:cxnSp>
        <p:nvCxnSpPr>
          <p:cNvPr id="101" name="Straight Connector 100">
            <a:extLst>
              <a:ext uri="{FF2B5EF4-FFF2-40B4-BE49-F238E27FC236}">
                <a16:creationId xmlns:a16="http://schemas.microsoft.com/office/drawing/2014/main" id="{69C74A4E-EED6-43DD-B9EA-B94F344259B2}"/>
              </a:ext>
              <a:ext uri="{C183D7F6-B498-43B3-948B-1728B52AA6E4}">
                <adec:decorative xmlns:adec="http://schemas.microsoft.com/office/drawing/2017/decorative" val="1"/>
              </a:ext>
            </a:extLst>
          </p:cNvPr>
          <p:cNvCxnSpPr>
            <a:cxnSpLocks/>
          </p:cNvCxnSpPr>
          <p:nvPr/>
        </p:nvCxnSpPr>
        <p:spPr>
          <a:xfrm>
            <a:off x="657679" y="5567289"/>
            <a:ext cx="4240720" cy="0"/>
          </a:xfrm>
          <a:prstGeom prst="line">
            <a:avLst/>
          </a:prstGeom>
          <a:ln w="19050">
            <a:solidFill>
              <a:schemeClr val="tx1">
                <a:lumMod val="10000"/>
                <a:lumOff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8" name="Group 137">
            <a:extLst>
              <a:ext uri="{FF2B5EF4-FFF2-40B4-BE49-F238E27FC236}">
                <a16:creationId xmlns:a16="http://schemas.microsoft.com/office/drawing/2014/main" id="{E4D69CCF-357E-4E16-86B3-836FCDF43AB0}"/>
              </a:ext>
            </a:extLst>
          </p:cNvPr>
          <p:cNvGrpSpPr/>
          <p:nvPr/>
        </p:nvGrpSpPr>
        <p:grpSpPr>
          <a:xfrm>
            <a:off x="10915717" y="172480"/>
            <a:ext cx="969264" cy="969264"/>
            <a:chOff x="6811432" y="5470315"/>
            <a:chExt cx="491390" cy="491390"/>
          </a:xfrm>
        </p:grpSpPr>
        <p:sp>
          <p:nvSpPr>
            <p:cNvPr id="139" name="Oval 138">
              <a:extLst>
                <a:ext uri="{FF2B5EF4-FFF2-40B4-BE49-F238E27FC236}">
                  <a16:creationId xmlns:a16="http://schemas.microsoft.com/office/drawing/2014/main" id="{1132C448-BE61-4051-9F85-DF99AC847211}"/>
                </a:ext>
              </a:extLst>
            </p:cNvPr>
            <p:cNvSpPr>
              <a:spLocks/>
            </p:cNvSpPr>
            <p:nvPr/>
          </p:nvSpPr>
          <p:spPr bwMode="auto">
            <a:xfrm rot="10800000" flipV="1">
              <a:off x="6811432" y="5470315"/>
              <a:ext cx="491390" cy="491390"/>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40" name="Oval 139">
              <a:extLst>
                <a:ext uri="{FF2B5EF4-FFF2-40B4-BE49-F238E27FC236}">
                  <a16:creationId xmlns:a16="http://schemas.microsoft.com/office/drawing/2014/main" id="{5409605A-C61C-42D4-B749-9BE9E085AD46}"/>
                </a:ext>
              </a:extLst>
            </p:cNvPr>
            <p:cNvSpPr>
              <a:spLocks/>
            </p:cNvSpPr>
            <p:nvPr/>
          </p:nvSpPr>
          <p:spPr bwMode="auto">
            <a:xfrm rot="10800000" flipV="1">
              <a:off x="6836447" y="5495330"/>
              <a:ext cx="441360" cy="441360"/>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141" name="data2" descr="data">
              <a:extLst>
                <a:ext uri="{FF2B5EF4-FFF2-40B4-BE49-F238E27FC236}">
                  <a16:creationId xmlns:a16="http://schemas.microsoft.com/office/drawing/2014/main" id="{1146E20E-9D22-4D2E-B35B-BEFD3087D4D5}"/>
                </a:ext>
              </a:extLst>
            </p:cNvPr>
            <p:cNvGrpSpPr/>
            <p:nvPr/>
          </p:nvGrpSpPr>
          <p:grpSpPr>
            <a:xfrm rot="10800000" flipH="1" flipV="1">
              <a:off x="6933650" y="5610844"/>
              <a:ext cx="246886" cy="210310"/>
              <a:chOff x="6520827" y="1696554"/>
              <a:chExt cx="396483" cy="337694"/>
            </a:xfrm>
          </p:grpSpPr>
          <p:sp>
            <p:nvSpPr>
              <p:cNvPr id="142" name="Freeform: Shape 141">
                <a:extLst>
                  <a:ext uri="{FF2B5EF4-FFF2-40B4-BE49-F238E27FC236}">
                    <a16:creationId xmlns:a16="http://schemas.microsoft.com/office/drawing/2014/main" id="{58FF3D27-FFBB-49A9-99F8-00E8D2068BFE}"/>
                  </a:ext>
                </a:extLst>
              </p:cNvPr>
              <p:cNvSpPr/>
              <p:nvPr/>
            </p:nvSpPr>
            <p:spPr>
              <a:xfrm>
                <a:off x="6684538" y="1696554"/>
                <a:ext cx="69061" cy="96653"/>
              </a:xfrm>
              <a:custGeom>
                <a:avLst/>
                <a:gdLst>
                  <a:gd name="connsiteX0" fmla="*/ 68981 w 69061"/>
                  <a:gd name="connsiteY0" fmla="*/ 33127 h 96653"/>
                  <a:gd name="connsiteX1" fmla="*/ 34009 w 69061"/>
                  <a:gd name="connsiteY1" fmla="*/ 0 h 96653"/>
                  <a:gd name="connsiteX2" fmla="*/ 0 w 69061"/>
                  <a:gd name="connsiteY2" fmla="*/ 34009 h 96653"/>
                  <a:gd name="connsiteX3" fmla="*/ 0 w 69061"/>
                  <a:gd name="connsiteY3" fmla="*/ 61601 h 96653"/>
                  <a:gd name="connsiteX4" fmla="*/ 34009 w 69061"/>
                  <a:gd name="connsiteY4" fmla="*/ 96653 h 96653"/>
                  <a:gd name="connsiteX5" fmla="*/ 69061 w 69061"/>
                  <a:gd name="connsiteY5" fmla="*/ 61601 h 96653"/>
                  <a:gd name="connsiteX6" fmla="*/ 68981 w 69061"/>
                  <a:gd name="connsiteY6" fmla="*/ 33127 h 96653"/>
                  <a:gd name="connsiteX7" fmla="*/ 47725 w 69061"/>
                  <a:gd name="connsiteY7" fmla="*/ 61601 h 96653"/>
                  <a:gd name="connsiteX8" fmla="*/ 34811 w 69061"/>
                  <a:gd name="connsiteY8" fmla="*/ 75398 h 96653"/>
                  <a:gd name="connsiteX9" fmla="*/ 21175 w 69061"/>
                  <a:gd name="connsiteY9" fmla="*/ 61601 h 96653"/>
                  <a:gd name="connsiteX10" fmla="*/ 21175 w 69061"/>
                  <a:gd name="connsiteY10" fmla="*/ 34009 h 96653"/>
                  <a:gd name="connsiteX11" fmla="*/ 33929 w 69061"/>
                  <a:gd name="connsiteY11" fmla="*/ 21256 h 96653"/>
                  <a:gd name="connsiteX12" fmla="*/ 47725 w 69061"/>
                  <a:gd name="connsiteY12" fmla="*/ 34009 h 96653"/>
                  <a:gd name="connsiteX13" fmla="*/ 47725 w 69061"/>
                  <a:gd name="connsiteY13" fmla="*/ 61601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68981" y="33127"/>
                    </a:moveTo>
                    <a:cubicBezTo>
                      <a:pt x="67457" y="14598"/>
                      <a:pt x="52056" y="0"/>
                      <a:pt x="34009" y="0"/>
                    </a:cubicBezTo>
                    <a:cubicBezTo>
                      <a:pt x="15240" y="0"/>
                      <a:pt x="0" y="15240"/>
                      <a:pt x="0" y="34009"/>
                    </a:cubicBezTo>
                    <a:lnTo>
                      <a:pt x="0" y="61601"/>
                    </a:lnTo>
                    <a:cubicBezTo>
                      <a:pt x="0" y="79649"/>
                      <a:pt x="14518" y="95049"/>
                      <a:pt x="34009" y="96653"/>
                    </a:cubicBezTo>
                    <a:cubicBezTo>
                      <a:pt x="53019" y="96653"/>
                      <a:pt x="69061" y="80611"/>
                      <a:pt x="69061" y="61601"/>
                    </a:cubicBezTo>
                    <a:lnTo>
                      <a:pt x="68981" y="33127"/>
                    </a:lnTo>
                    <a:close/>
                    <a:moveTo>
                      <a:pt x="47725" y="61601"/>
                    </a:moveTo>
                    <a:cubicBezTo>
                      <a:pt x="47725" y="69703"/>
                      <a:pt x="40426" y="75398"/>
                      <a:pt x="34811" y="75398"/>
                    </a:cubicBezTo>
                    <a:cubicBezTo>
                      <a:pt x="27271" y="74756"/>
                      <a:pt x="21175" y="68580"/>
                      <a:pt x="21175" y="61601"/>
                    </a:cubicBezTo>
                    <a:lnTo>
                      <a:pt x="21175" y="34009"/>
                    </a:lnTo>
                    <a:cubicBezTo>
                      <a:pt x="21175" y="27111"/>
                      <a:pt x="27031" y="21256"/>
                      <a:pt x="33929" y="21256"/>
                    </a:cubicBezTo>
                    <a:cubicBezTo>
                      <a:pt x="40907" y="21256"/>
                      <a:pt x="47164" y="27352"/>
                      <a:pt x="47725" y="34009"/>
                    </a:cubicBezTo>
                    <a:lnTo>
                      <a:pt x="47725" y="61601"/>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B927C4CC-3158-4980-B825-11E83D109B50}"/>
                  </a:ext>
                </a:extLst>
              </p:cNvPr>
              <p:cNvSpPr/>
              <p:nvPr/>
            </p:nvSpPr>
            <p:spPr>
              <a:xfrm>
                <a:off x="6625258" y="1697186"/>
                <a:ext cx="23902" cy="96413"/>
              </a:xfrm>
              <a:custGeom>
                <a:avLst/>
                <a:gdLst>
                  <a:gd name="connsiteX0" fmla="*/ 11951 w 23902"/>
                  <a:gd name="connsiteY0" fmla="*/ 96413 h 96413"/>
                  <a:gd name="connsiteX1" fmla="*/ 0 w 23902"/>
                  <a:gd name="connsiteY1" fmla="*/ 84461 h 96413"/>
                  <a:gd name="connsiteX2" fmla="*/ 0 w 23902"/>
                  <a:gd name="connsiteY2" fmla="*/ 11951 h 96413"/>
                  <a:gd name="connsiteX3" fmla="*/ 11951 w 23902"/>
                  <a:gd name="connsiteY3" fmla="*/ 0 h 96413"/>
                  <a:gd name="connsiteX4" fmla="*/ 23902 w 23902"/>
                  <a:gd name="connsiteY4" fmla="*/ 11951 h 96413"/>
                  <a:gd name="connsiteX5" fmla="*/ 23902 w 23902"/>
                  <a:gd name="connsiteY5" fmla="*/ 84381 h 96413"/>
                  <a:gd name="connsiteX6" fmla="*/ 11951 w 23902"/>
                  <a:gd name="connsiteY6" fmla="*/ 96413 h 9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413">
                    <a:moveTo>
                      <a:pt x="11951" y="96413"/>
                    </a:moveTo>
                    <a:cubicBezTo>
                      <a:pt x="5374" y="96413"/>
                      <a:pt x="0" y="91039"/>
                      <a:pt x="0" y="84461"/>
                    </a:cubicBezTo>
                    <a:lnTo>
                      <a:pt x="0" y="11951"/>
                    </a:lnTo>
                    <a:cubicBezTo>
                      <a:pt x="0" y="5374"/>
                      <a:pt x="5374" y="0"/>
                      <a:pt x="11951" y="0"/>
                    </a:cubicBezTo>
                    <a:cubicBezTo>
                      <a:pt x="18528" y="0"/>
                      <a:pt x="23902" y="5374"/>
                      <a:pt x="23902" y="11951"/>
                    </a:cubicBezTo>
                    <a:lnTo>
                      <a:pt x="23902" y="84381"/>
                    </a:lnTo>
                    <a:cubicBezTo>
                      <a:pt x="23902" y="91039"/>
                      <a:pt x="18528" y="96413"/>
                      <a:pt x="11951" y="96413"/>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4346EC80-0CE0-4348-B139-6C888C5D5F90}"/>
                  </a:ext>
                </a:extLst>
              </p:cNvPr>
              <p:cNvSpPr/>
              <p:nvPr/>
            </p:nvSpPr>
            <p:spPr>
              <a:xfrm>
                <a:off x="6520827" y="1696554"/>
                <a:ext cx="69061" cy="96653"/>
              </a:xfrm>
              <a:custGeom>
                <a:avLst/>
                <a:gdLst>
                  <a:gd name="connsiteX0" fmla="*/ 68981 w 69061"/>
                  <a:gd name="connsiteY0" fmla="*/ 33127 h 96653"/>
                  <a:gd name="connsiteX1" fmla="*/ 34009 w 69061"/>
                  <a:gd name="connsiteY1" fmla="*/ 0 h 96653"/>
                  <a:gd name="connsiteX2" fmla="*/ 0 w 69061"/>
                  <a:gd name="connsiteY2" fmla="*/ 34009 h 96653"/>
                  <a:gd name="connsiteX3" fmla="*/ 0 w 69061"/>
                  <a:gd name="connsiteY3" fmla="*/ 61601 h 96653"/>
                  <a:gd name="connsiteX4" fmla="*/ 34009 w 69061"/>
                  <a:gd name="connsiteY4" fmla="*/ 96653 h 96653"/>
                  <a:gd name="connsiteX5" fmla="*/ 69061 w 69061"/>
                  <a:gd name="connsiteY5" fmla="*/ 61601 h 96653"/>
                  <a:gd name="connsiteX6" fmla="*/ 68981 w 69061"/>
                  <a:gd name="connsiteY6" fmla="*/ 33127 h 96653"/>
                  <a:gd name="connsiteX7" fmla="*/ 47805 w 69061"/>
                  <a:gd name="connsiteY7" fmla="*/ 61601 h 96653"/>
                  <a:gd name="connsiteX8" fmla="*/ 34891 w 69061"/>
                  <a:gd name="connsiteY8" fmla="*/ 75398 h 96653"/>
                  <a:gd name="connsiteX9" fmla="*/ 21256 w 69061"/>
                  <a:gd name="connsiteY9" fmla="*/ 61601 h 96653"/>
                  <a:gd name="connsiteX10" fmla="*/ 21256 w 69061"/>
                  <a:gd name="connsiteY10" fmla="*/ 34009 h 96653"/>
                  <a:gd name="connsiteX11" fmla="*/ 34009 w 69061"/>
                  <a:gd name="connsiteY11" fmla="*/ 21256 h 96653"/>
                  <a:gd name="connsiteX12" fmla="*/ 47805 w 69061"/>
                  <a:gd name="connsiteY12" fmla="*/ 34009 h 96653"/>
                  <a:gd name="connsiteX13" fmla="*/ 47805 w 69061"/>
                  <a:gd name="connsiteY13" fmla="*/ 61601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68981" y="33127"/>
                    </a:moveTo>
                    <a:cubicBezTo>
                      <a:pt x="67457" y="14598"/>
                      <a:pt x="52057" y="0"/>
                      <a:pt x="34009" y="0"/>
                    </a:cubicBezTo>
                    <a:cubicBezTo>
                      <a:pt x="15240" y="0"/>
                      <a:pt x="0" y="15240"/>
                      <a:pt x="0" y="34009"/>
                    </a:cubicBezTo>
                    <a:lnTo>
                      <a:pt x="0" y="61601"/>
                    </a:lnTo>
                    <a:cubicBezTo>
                      <a:pt x="0" y="79649"/>
                      <a:pt x="14518" y="95049"/>
                      <a:pt x="34009" y="96653"/>
                    </a:cubicBezTo>
                    <a:cubicBezTo>
                      <a:pt x="53019" y="96653"/>
                      <a:pt x="69061" y="80611"/>
                      <a:pt x="69061" y="61601"/>
                    </a:cubicBezTo>
                    <a:lnTo>
                      <a:pt x="68981" y="33127"/>
                    </a:lnTo>
                    <a:close/>
                    <a:moveTo>
                      <a:pt x="47805" y="61601"/>
                    </a:moveTo>
                    <a:cubicBezTo>
                      <a:pt x="47805" y="69703"/>
                      <a:pt x="40506" y="75398"/>
                      <a:pt x="34891" y="75398"/>
                    </a:cubicBezTo>
                    <a:cubicBezTo>
                      <a:pt x="27352" y="74756"/>
                      <a:pt x="21256" y="68580"/>
                      <a:pt x="21256" y="61601"/>
                    </a:cubicBezTo>
                    <a:lnTo>
                      <a:pt x="21256" y="34009"/>
                    </a:lnTo>
                    <a:cubicBezTo>
                      <a:pt x="21256" y="27111"/>
                      <a:pt x="27111" y="21256"/>
                      <a:pt x="34009" y="21256"/>
                    </a:cubicBezTo>
                    <a:cubicBezTo>
                      <a:pt x="40987" y="21256"/>
                      <a:pt x="47244" y="27352"/>
                      <a:pt x="47805" y="34009"/>
                    </a:cubicBezTo>
                    <a:lnTo>
                      <a:pt x="47805" y="61601"/>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69967EC0-D1B3-44EC-A88E-B9ABC6522999}"/>
                  </a:ext>
                </a:extLst>
              </p:cNvPr>
              <p:cNvSpPr/>
              <p:nvPr/>
            </p:nvSpPr>
            <p:spPr>
              <a:xfrm>
                <a:off x="6848250" y="1696554"/>
                <a:ext cx="69060" cy="96652"/>
              </a:xfrm>
              <a:custGeom>
                <a:avLst/>
                <a:gdLst>
                  <a:gd name="connsiteX0" fmla="*/ 68981 w 69061"/>
                  <a:gd name="connsiteY0" fmla="*/ 33127 h 96653"/>
                  <a:gd name="connsiteX1" fmla="*/ 34009 w 69061"/>
                  <a:gd name="connsiteY1" fmla="*/ 0 h 96653"/>
                  <a:gd name="connsiteX2" fmla="*/ 0 w 69061"/>
                  <a:gd name="connsiteY2" fmla="*/ 34009 h 96653"/>
                  <a:gd name="connsiteX3" fmla="*/ 0 w 69061"/>
                  <a:gd name="connsiteY3" fmla="*/ 61601 h 96653"/>
                  <a:gd name="connsiteX4" fmla="*/ 34009 w 69061"/>
                  <a:gd name="connsiteY4" fmla="*/ 96653 h 96653"/>
                  <a:gd name="connsiteX5" fmla="*/ 69061 w 69061"/>
                  <a:gd name="connsiteY5" fmla="*/ 61601 h 96653"/>
                  <a:gd name="connsiteX6" fmla="*/ 68981 w 69061"/>
                  <a:gd name="connsiteY6" fmla="*/ 33127 h 96653"/>
                  <a:gd name="connsiteX7" fmla="*/ 47725 w 69061"/>
                  <a:gd name="connsiteY7" fmla="*/ 61601 h 96653"/>
                  <a:gd name="connsiteX8" fmla="*/ 34811 w 69061"/>
                  <a:gd name="connsiteY8" fmla="*/ 75398 h 96653"/>
                  <a:gd name="connsiteX9" fmla="*/ 21175 w 69061"/>
                  <a:gd name="connsiteY9" fmla="*/ 61601 h 96653"/>
                  <a:gd name="connsiteX10" fmla="*/ 21175 w 69061"/>
                  <a:gd name="connsiteY10" fmla="*/ 34009 h 96653"/>
                  <a:gd name="connsiteX11" fmla="*/ 33929 w 69061"/>
                  <a:gd name="connsiteY11" fmla="*/ 21256 h 96653"/>
                  <a:gd name="connsiteX12" fmla="*/ 47725 w 69061"/>
                  <a:gd name="connsiteY12" fmla="*/ 34009 h 96653"/>
                  <a:gd name="connsiteX13" fmla="*/ 47725 w 69061"/>
                  <a:gd name="connsiteY13" fmla="*/ 61601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68981" y="33127"/>
                    </a:moveTo>
                    <a:cubicBezTo>
                      <a:pt x="67457" y="14598"/>
                      <a:pt x="52057" y="0"/>
                      <a:pt x="34009" y="0"/>
                    </a:cubicBezTo>
                    <a:cubicBezTo>
                      <a:pt x="15240" y="0"/>
                      <a:pt x="0" y="15240"/>
                      <a:pt x="0" y="34009"/>
                    </a:cubicBezTo>
                    <a:lnTo>
                      <a:pt x="0" y="61601"/>
                    </a:lnTo>
                    <a:cubicBezTo>
                      <a:pt x="0" y="79649"/>
                      <a:pt x="14518" y="95049"/>
                      <a:pt x="34009" y="96653"/>
                    </a:cubicBezTo>
                    <a:cubicBezTo>
                      <a:pt x="53019" y="96653"/>
                      <a:pt x="69061" y="80611"/>
                      <a:pt x="69061" y="61601"/>
                    </a:cubicBezTo>
                    <a:lnTo>
                      <a:pt x="68981" y="33127"/>
                    </a:lnTo>
                    <a:close/>
                    <a:moveTo>
                      <a:pt x="47725" y="61601"/>
                    </a:moveTo>
                    <a:cubicBezTo>
                      <a:pt x="47725" y="69703"/>
                      <a:pt x="40426" y="75398"/>
                      <a:pt x="34811" y="75398"/>
                    </a:cubicBezTo>
                    <a:cubicBezTo>
                      <a:pt x="27271" y="74756"/>
                      <a:pt x="21175" y="68580"/>
                      <a:pt x="21175" y="61601"/>
                    </a:cubicBezTo>
                    <a:lnTo>
                      <a:pt x="21175" y="34009"/>
                    </a:lnTo>
                    <a:cubicBezTo>
                      <a:pt x="21175" y="27111"/>
                      <a:pt x="27031" y="21256"/>
                      <a:pt x="33929" y="21256"/>
                    </a:cubicBezTo>
                    <a:cubicBezTo>
                      <a:pt x="40907" y="21256"/>
                      <a:pt x="47164" y="27352"/>
                      <a:pt x="47725" y="34009"/>
                    </a:cubicBezTo>
                    <a:lnTo>
                      <a:pt x="47725" y="61601"/>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D971D731-277D-44FE-ABE6-7BD0E4D7D986}"/>
                  </a:ext>
                </a:extLst>
              </p:cNvPr>
              <p:cNvSpPr/>
              <p:nvPr/>
            </p:nvSpPr>
            <p:spPr>
              <a:xfrm>
                <a:off x="6788890" y="1697186"/>
                <a:ext cx="23902" cy="96413"/>
              </a:xfrm>
              <a:custGeom>
                <a:avLst/>
                <a:gdLst>
                  <a:gd name="connsiteX0" fmla="*/ 11951 w 23902"/>
                  <a:gd name="connsiteY0" fmla="*/ 96413 h 96413"/>
                  <a:gd name="connsiteX1" fmla="*/ 0 w 23902"/>
                  <a:gd name="connsiteY1" fmla="*/ 84461 h 96413"/>
                  <a:gd name="connsiteX2" fmla="*/ 0 w 23902"/>
                  <a:gd name="connsiteY2" fmla="*/ 11951 h 96413"/>
                  <a:gd name="connsiteX3" fmla="*/ 11951 w 23902"/>
                  <a:gd name="connsiteY3" fmla="*/ 0 h 96413"/>
                  <a:gd name="connsiteX4" fmla="*/ 23902 w 23902"/>
                  <a:gd name="connsiteY4" fmla="*/ 11951 h 96413"/>
                  <a:gd name="connsiteX5" fmla="*/ 23902 w 23902"/>
                  <a:gd name="connsiteY5" fmla="*/ 84381 h 96413"/>
                  <a:gd name="connsiteX6" fmla="*/ 11951 w 23902"/>
                  <a:gd name="connsiteY6" fmla="*/ 96413 h 9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413">
                    <a:moveTo>
                      <a:pt x="11951" y="96413"/>
                    </a:moveTo>
                    <a:cubicBezTo>
                      <a:pt x="5374" y="96413"/>
                      <a:pt x="0" y="91039"/>
                      <a:pt x="0" y="84461"/>
                    </a:cubicBezTo>
                    <a:lnTo>
                      <a:pt x="0" y="11951"/>
                    </a:lnTo>
                    <a:cubicBezTo>
                      <a:pt x="0" y="5374"/>
                      <a:pt x="5374" y="0"/>
                      <a:pt x="11951" y="0"/>
                    </a:cubicBezTo>
                    <a:cubicBezTo>
                      <a:pt x="18528" y="0"/>
                      <a:pt x="23902" y="5374"/>
                      <a:pt x="23902" y="11951"/>
                    </a:cubicBezTo>
                    <a:lnTo>
                      <a:pt x="23902" y="84381"/>
                    </a:lnTo>
                    <a:cubicBezTo>
                      <a:pt x="23983" y="91039"/>
                      <a:pt x="18608" y="96413"/>
                      <a:pt x="11951" y="96413"/>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5CD085B3-4123-4E7A-887A-C7A1B5A6FAD1}"/>
                  </a:ext>
                </a:extLst>
              </p:cNvPr>
              <p:cNvSpPr/>
              <p:nvPr/>
            </p:nvSpPr>
            <p:spPr>
              <a:xfrm>
                <a:off x="6684538" y="1937209"/>
                <a:ext cx="69061" cy="96653"/>
              </a:xfrm>
              <a:custGeom>
                <a:avLst/>
                <a:gdLst>
                  <a:gd name="connsiteX0" fmla="*/ 68981 w 69061"/>
                  <a:gd name="connsiteY0" fmla="*/ 33127 h 96653"/>
                  <a:gd name="connsiteX1" fmla="*/ 34009 w 69061"/>
                  <a:gd name="connsiteY1" fmla="*/ 0 h 96653"/>
                  <a:gd name="connsiteX2" fmla="*/ 0 w 69061"/>
                  <a:gd name="connsiteY2" fmla="*/ 34009 h 96653"/>
                  <a:gd name="connsiteX3" fmla="*/ 0 w 69061"/>
                  <a:gd name="connsiteY3" fmla="*/ 61602 h 96653"/>
                  <a:gd name="connsiteX4" fmla="*/ 34009 w 69061"/>
                  <a:gd name="connsiteY4" fmla="*/ 96654 h 96653"/>
                  <a:gd name="connsiteX5" fmla="*/ 69061 w 69061"/>
                  <a:gd name="connsiteY5" fmla="*/ 61602 h 96653"/>
                  <a:gd name="connsiteX6" fmla="*/ 68981 w 69061"/>
                  <a:gd name="connsiteY6" fmla="*/ 33127 h 96653"/>
                  <a:gd name="connsiteX7" fmla="*/ 47725 w 69061"/>
                  <a:gd name="connsiteY7" fmla="*/ 61602 h 96653"/>
                  <a:gd name="connsiteX8" fmla="*/ 34811 w 69061"/>
                  <a:gd name="connsiteY8" fmla="*/ 75398 h 96653"/>
                  <a:gd name="connsiteX9" fmla="*/ 21175 w 69061"/>
                  <a:gd name="connsiteY9" fmla="*/ 61602 h 96653"/>
                  <a:gd name="connsiteX10" fmla="*/ 21175 w 69061"/>
                  <a:gd name="connsiteY10" fmla="*/ 34009 h 96653"/>
                  <a:gd name="connsiteX11" fmla="*/ 33929 w 69061"/>
                  <a:gd name="connsiteY11" fmla="*/ 21256 h 96653"/>
                  <a:gd name="connsiteX12" fmla="*/ 47725 w 69061"/>
                  <a:gd name="connsiteY12" fmla="*/ 34009 h 96653"/>
                  <a:gd name="connsiteX13" fmla="*/ 47725 w 69061"/>
                  <a:gd name="connsiteY13" fmla="*/ 61602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68981" y="33127"/>
                    </a:moveTo>
                    <a:cubicBezTo>
                      <a:pt x="67457" y="14598"/>
                      <a:pt x="52056" y="0"/>
                      <a:pt x="34009" y="0"/>
                    </a:cubicBezTo>
                    <a:cubicBezTo>
                      <a:pt x="15240" y="0"/>
                      <a:pt x="0" y="15240"/>
                      <a:pt x="0" y="34009"/>
                    </a:cubicBezTo>
                    <a:lnTo>
                      <a:pt x="0" y="61602"/>
                    </a:lnTo>
                    <a:cubicBezTo>
                      <a:pt x="0" y="79649"/>
                      <a:pt x="14518" y="95049"/>
                      <a:pt x="34009" y="96654"/>
                    </a:cubicBezTo>
                    <a:cubicBezTo>
                      <a:pt x="53019" y="96654"/>
                      <a:pt x="69061" y="80612"/>
                      <a:pt x="69061" y="61602"/>
                    </a:cubicBezTo>
                    <a:lnTo>
                      <a:pt x="68981" y="33127"/>
                    </a:lnTo>
                    <a:close/>
                    <a:moveTo>
                      <a:pt x="47725" y="61602"/>
                    </a:moveTo>
                    <a:cubicBezTo>
                      <a:pt x="47725" y="69703"/>
                      <a:pt x="40426" y="75398"/>
                      <a:pt x="34811" y="75398"/>
                    </a:cubicBezTo>
                    <a:cubicBezTo>
                      <a:pt x="27271" y="74756"/>
                      <a:pt x="21175" y="68580"/>
                      <a:pt x="21175" y="61602"/>
                    </a:cubicBezTo>
                    <a:lnTo>
                      <a:pt x="21175" y="34009"/>
                    </a:lnTo>
                    <a:cubicBezTo>
                      <a:pt x="21175" y="27111"/>
                      <a:pt x="27031" y="21256"/>
                      <a:pt x="33929" y="21256"/>
                    </a:cubicBezTo>
                    <a:cubicBezTo>
                      <a:pt x="40907" y="21256"/>
                      <a:pt x="47164" y="27352"/>
                      <a:pt x="47725" y="34009"/>
                    </a:cubicBezTo>
                    <a:lnTo>
                      <a:pt x="47725" y="61602"/>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00033029-296E-4FF0-A29C-18DFE76679C3}"/>
                  </a:ext>
                </a:extLst>
              </p:cNvPr>
              <p:cNvSpPr/>
              <p:nvPr/>
            </p:nvSpPr>
            <p:spPr>
              <a:xfrm>
                <a:off x="6625258" y="1937915"/>
                <a:ext cx="23902" cy="96333"/>
              </a:xfrm>
              <a:custGeom>
                <a:avLst/>
                <a:gdLst>
                  <a:gd name="connsiteX0" fmla="*/ 11951 w 23902"/>
                  <a:gd name="connsiteY0" fmla="*/ 96333 h 96333"/>
                  <a:gd name="connsiteX1" fmla="*/ 0 w 23902"/>
                  <a:gd name="connsiteY1" fmla="*/ 84382 h 96333"/>
                  <a:gd name="connsiteX2" fmla="*/ 0 w 23902"/>
                  <a:gd name="connsiteY2" fmla="*/ 11952 h 96333"/>
                  <a:gd name="connsiteX3" fmla="*/ 11951 w 23902"/>
                  <a:gd name="connsiteY3" fmla="*/ 0 h 96333"/>
                  <a:gd name="connsiteX4" fmla="*/ 23902 w 23902"/>
                  <a:gd name="connsiteY4" fmla="*/ 11952 h 96333"/>
                  <a:gd name="connsiteX5" fmla="*/ 23902 w 23902"/>
                  <a:gd name="connsiteY5" fmla="*/ 84382 h 96333"/>
                  <a:gd name="connsiteX6" fmla="*/ 11951 w 23902"/>
                  <a:gd name="connsiteY6" fmla="*/ 96333 h 9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333">
                    <a:moveTo>
                      <a:pt x="11951" y="96333"/>
                    </a:moveTo>
                    <a:cubicBezTo>
                      <a:pt x="5374" y="96333"/>
                      <a:pt x="0" y="90959"/>
                      <a:pt x="0" y="84382"/>
                    </a:cubicBezTo>
                    <a:lnTo>
                      <a:pt x="0" y="11952"/>
                    </a:lnTo>
                    <a:cubicBezTo>
                      <a:pt x="0" y="5374"/>
                      <a:pt x="5374" y="0"/>
                      <a:pt x="11951" y="0"/>
                    </a:cubicBezTo>
                    <a:cubicBezTo>
                      <a:pt x="18528" y="0"/>
                      <a:pt x="23902" y="5374"/>
                      <a:pt x="23902" y="11952"/>
                    </a:cubicBezTo>
                    <a:lnTo>
                      <a:pt x="23902" y="84382"/>
                    </a:lnTo>
                    <a:cubicBezTo>
                      <a:pt x="23902" y="90959"/>
                      <a:pt x="18528" y="96333"/>
                      <a:pt x="11951" y="96333"/>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04FCE7C5-299D-4C9A-85ED-7D940C54E74E}"/>
                  </a:ext>
                </a:extLst>
              </p:cNvPr>
              <p:cNvSpPr/>
              <p:nvPr/>
            </p:nvSpPr>
            <p:spPr>
              <a:xfrm>
                <a:off x="6520827" y="1937209"/>
                <a:ext cx="69061" cy="96653"/>
              </a:xfrm>
              <a:custGeom>
                <a:avLst/>
                <a:gdLst>
                  <a:gd name="connsiteX0" fmla="*/ 68981 w 69061"/>
                  <a:gd name="connsiteY0" fmla="*/ 33127 h 96653"/>
                  <a:gd name="connsiteX1" fmla="*/ 34009 w 69061"/>
                  <a:gd name="connsiteY1" fmla="*/ 0 h 96653"/>
                  <a:gd name="connsiteX2" fmla="*/ 0 w 69061"/>
                  <a:gd name="connsiteY2" fmla="*/ 34009 h 96653"/>
                  <a:gd name="connsiteX3" fmla="*/ 0 w 69061"/>
                  <a:gd name="connsiteY3" fmla="*/ 61602 h 96653"/>
                  <a:gd name="connsiteX4" fmla="*/ 34009 w 69061"/>
                  <a:gd name="connsiteY4" fmla="*/ 96654 h 96653"/>
                  <a:gd name="connsiteX5" fmla="*/ 69061 w 69061"/>
                  <a:gd name="connsiteY5" fmla="*/ 61602 h 96653"/>
                  <a:gd name="connsiteX6" fmla="*/ 68981 w 69061"/>
                  <a:gd name="connsiteY6" fmla="*/ 33127 h 96653"/>
                  <a:gd name="connsiteX7" fmla="*/ 47805 w 69061"/>
                  <a:gd name="connsiteY7" fmla="*/ 61602 h 96653"/>
                  <a:gd name="connsiteX8" fmla="*/ 34891 w 69061"/>
                  <a:gd name="connsiteY8" fmla="*/ 75398 h 96653"/>
                  <a:gd name="connsiteX9" fmla="*/ 21256 w 69061"/>
                  <a:gd name="connsiteY9" fmla="*/ 61602 h 96653"/>
                  <a:gd name="connsiteX10" fmla="*/ 21256 w 69061"/>
                  <a:gd name="connsiteY10" fmla="*/ 34009 h 96653"/>
                  <a:gd name="connsiteX11" fmla="*/ 34009 w 69061"/>
                  <a:gd name="connsiteY11" fmla="*/ 21256 h 96653"/>
                  <a:gd name="connsiteX12" fmla="*/ 47805 w 69061"/>
                  <a:gd name="connsiteY12" fmla="*/ 34009 h 96653"/>
                  <a:gd name="connsiteX13" fmla="*/ 47805 w 69061"/>
                  <a:gd name="connsiteY13" fmla="*/ 61602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68981" y="33127"/>
                    </a:moveTo>
                    <a:cubicBezTo>
                      <a:pt x="67457" y="14598"/>
                      <a:pt x="52057" y="0"/>
                      <a:pt x="34009" y="0"/>
                    </a:cubicBezTo>
                    <a:cubicBezTo>
                      <a:pt x="15240" y="0"/>
                      <a:pt x="0" y="15240"/>
                      <a:pt x="0" y="34009"/>
                    </a:cubicBezTo>
                    <a:lnTo>
                      <a:pt x="0" y="61602"/>
                    </a:lnTo>
                    <a:cubicBezTo>
                      <a:pt x="0" y="79649"/>
                      <a:pt x="14518" y="95049"/>
                      <a:pt x="34009" y="96654"/>
                    </a:cubicBezTo>
                    <a:cubicBezTo>
                      <a:pt x="53019" y="96654"/>
                      <a:pt x="69061" y="80612"/>
                      <a:pt x="69061" y="61602"/>
                    </a:cubicBezTo>
                    <a:lnTo>
                      <a:pt x="68981" y="33127"/>
                    </a:lnTo>
                    <a:close/>
                    <a:moveTo>
                      <a:pt x="47805" y="61602"/>
                    </a:moveTo>
                    <a:cubicBezTo>
                      <a:pt x="47805" y="69703"/>
                      <a:pt x="40506" y="75398"/>
                      <a:pt x="34891" y="75398"/>
                    </a:cubicBezTo>
                    <a:cubicBezTo>
                      <a:pt x="27352" y="74756"/>
                      <a:pt x="21256" y="68580"/>
                      <a:pt x="21256" y="61602"/>
                    </a:cubicBezTo>
                    <a:lnTo>
                      <a:pt x="21256" y="34009"/>
                    </a:lnTo>
                    <a:cubicBezTo>
                      <a:pt x="21256" y="27111"/>
                      <a:pt x="27111" y="21256"/>
                      <a:pt x="34009" y="21256"/>
                    </a:cubicBezTo>
                    <a:cubicBezTo>
                      <a:pt x="40987" y="21256"/>
                      <a:pt x="47244" y="27352"/>
                      <a:pt x="47805" y="34009"/>
                    </a:cubicBezTo>
                    <a:lnTo>
                      <a:pt x="47805" y="61602"/>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54487320-743E-4E43-8300-448E1A060093}"/>
                  </a:ext>
                </a:extLst>
              </p:cNvPr>
              <p:cNvSpPr/>
              <p:nvPr/>
            </p:nvSpPr>
            <p:spPr>
              <a:xfrm>
                <a:off x="6848249" y="1937209"/>
                <a:ext cx="69061" cy="96653"/>
              </a:xfrm>
              <a:custGeom>
                <a:avLst/>
                <a:gdLst>
                  <a:gd name="connsiteX0" fmla="*/ 68981 w 69061"/>
                  <a:gd name="connsiteY0" fmla="*/ 33127 h 96653"/>
                  <a:gd name="connsiteX1" fmla="*/ 34009 w 69061"/>
                  <a:gd name="connsiteY1" fmla="*/ 0 h 96653"/>
                  <a:gd name="connsiteX2" fmla="*/ 0 w 69061"/>
                  <a:gd name="connsiteY2" fmla="*/ 34009 h 96653"/>
                  <a:gd name="connsiteX3" fmla="*/ 0 w 69061"/>
                  <a:gd name="connsiteY3" fmla="*/ 61602 h 96653"/>
                  <a:gd name="connsiteX4" fmla="*/ 34009 w 69061"/>
                  <a:gd name="connsiteY4" fmla="*/ 96654 h 96653"/>
                  <a:gd name="connsiteX5" fmla="*/ 69061 w 69061"/>
                  <a:gd name="connsiteY5" fmla="*/ 61602 h 96653"/>
                  <a:gd name="connsiteX6" fmla="*/ 68981 w 69061"/>
                  <a:gd name="connsiteY6" fmla="*/ 33127 h 96653"/>
                  <a:gd name="connsiteX7" fmla="*/ 47725 w 69061"/>
                  <a:gd name="connsiteY7" fmla="*/ 61602 h 96653"/>
                  <a:gd name="connsiteX8" fmla="*/ 34811 w 69061"/>
                  <a:gd name="connsiteY8" fmla="*/ 75398 h 96653"/>
                  <a:gd name="connsiteX9" fmla="*/ 21175 w 69061"/>
                  <a:gd name="connsiteY9" fmla="*/ 61602 h 96653"/>
                  <a:gd name="connsiteX10" fmla="*/ 21175 w 69061"/>
                  <a:gd name="connsiteY10" fmla="*/ 34009 h 96653"/>
                  <a:gd name="connsiteX11" fmla="*/ 33929 w 69061"/>
                  <a:gd name="connsiteY11" fmla="*/ 21256 h 96653"/>
                  <a:gd name="connsiteX12" fmla="*/ 47725 w 69061"/>
                  <a:gd name="connsiteY12" fmla="*/ 34009 h 96653"/>
                  <a:gd name="connsiteX13" fmla="*/ 47725 w 69061"/>
                  <a:gd name="connsiteY13" fmla="*/ 61602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68981" y="33127"/>
                    </a:moveTo>
                    <a:cubicBezTo>
                      <a:pt x="67457" y="14598"/>
                      <a:pt x="52057" y="0"/>
                      <a:pt x="34009" y="0"/>
                    </a:cubicBezTo>
                    <a:cubicBezTo>
                      <a:pt x="15240" y="0"/>
                      <a:pt x="0" y="15240"/>
                      <a:pt x="0" y="34009"/>
                    </a:cubicBezTo>
                    <a:lnTo>
                      <a:pt x="0" y="61602"/>
                    </a:lnTo>
                    <a:cubicBezTo>
                      <a:pt x="0" y="79649"/>
                      <a:pt x="14518" y="95049"/>
                      <a:pt x="34009" y="96654"/>
                    </a:cubicBezTo>
                    <a:cubicBezTo>
                      <a:pt x="53019" y="96654"/>
                      <a:pt x="69061" y="80612"/>
                      <a:pt x="69061" y="61602"/>
                    </a:cubicBezTo>
                    <a:lnTo>
                      <a:pt x="68981" y="33127"/>
                    </a:lnTo>
                    <a:close/>
                    <a:moveTo>
                      <a:pt x="47725" y="61602"/>
                    </a:moveTo>
                    <a:cubicBezTo>
                      <a:pt x="47725" y="69703"/>
                      <a:pt x="40426" y="75398"/>
                      <a:pt x="34811" y="75398"/>
                    </a:cubicBezTo>
                    <a:cubicBezTo>
                      <a:pt x="27271" y="74756"/>
                      <a:pt x="21175" y="68580"/>
                      <a:pt x="21175" y="61602"/>
                    </a:cubicBezTo>
                    <a:lnTo>
                      <a:pt x="21175" y="34009"/>
                    </a:lnTo>
                    <a:cubicBezTo>
                      <a:pt x="21175" y="27111"/>
                      <a:pt x="27031" y="21256"/>
                      <a:pt x="33929" y="21256"/>
                    </a:cubicBezTo>
                    <a:cubicBezTo>
                      <a:pt x="40907" y="21256"/>
                      <a:pt x="47164" y="27352"/>
                      <a:pt x="47725" y="34009"/>
                    </a:cubicBezTo>
                    <a:lnTo>
                      <a:pt x="47725" y="61602"/>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2B2A4AD2-1DC1-4145-85CC-12BC33B15E2A}"/>
                  </a:ext>
                </a:extLst>
              </p:cNvPr>
              <p:cNvSpPr/>
              <p:nvPr/>
            </p:nvSpPr>
            <p:spPr>
              <a:xfrm>
                <a:off x="6788890" y="1937915"/>
                <a:ext cx="23902" cy="96333"/>
              </a:xfrm>
              <a:custGeom>
                <a:avLst/>
                <a:gdLst>
                  <a:gd name="connsiteX0" fmla="*/ 11951 w 23902"/>
                  <a:gd name="connsiteY0" fmla="*/ 96333 h 96333"/>
                  <a:gd name="connsiteX1" fmla="*/ 0 w 23902"/>
                  <a:gd name="connsiteY1" fmla="*/ 84382 h 96333"/>
                  <a:gd name="connsiteX2" fmla="*/ 0 w 23902"/>
                  <a:gd name="connsiteY2" fmla="*/ 11952 h 96333"/>
                  <a:gd name="connsiteX3" fmla="*/ 11951 w 23902"/>
                  <a:gd name="connsiteY3" fmla="*/ 0 h 96333"/>
                  <a:gd name="connsiteX4" fmla="*/ 23902 w 23902"/>
                  <a:gd name="connsiteY4" fmla="*/ 11952 h 96333"/>
                  <a:gd name="connsiteX5" fmla="*/ 23902 w 23902"/>
                  <a:gd name="connsiteY5" fmla="*/ 84382 h 96333"/>
                  <a:gd name="connsiteX6" fmla="*/ 11951 w 23902"/>
                  <a:gd name="connsiteY6" fmla="*/ 96333 h 9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333">
                    <a:moveTo>
                      <a:pt x="11951" y="96333"/>
                    </a:moveTo>
                    <a:cubicBezTo>
                      <a:pt x="5374" y="96333"/>
                      <a:pt x="0" y="90959"/>
                      <a:pt x="0" y="84382"/>
                    </a:cubicBezTo>
                    <a:lnTo>
                      <a:pt x="0" y="11952"/>
                    </a:lnTo>
                    <a:cubicBezTo>
                      <a:pt x="0" y="5374"/>
                      <a:pt x="5374" y="0"/>
                      <a:pt x="11951" y="0"/>
                    </a:cubicBezTo>
                    <a:cubicBezTo>
                      <a:pt x="18528" y="0"/>
                      <a:pt x="23902" y="5374"/>
                      <a:pt x="23902" y="11952"/>
                    </a:cubicBezTo>
                    <a:lnTo>
                      <a:pt x="23902" y="84382"/>
                    </a:lnTo>
                    <a:cubicBezTo>
                      <a:pt x="23983" y="90959"/>
                      <a:pt x="18608" y="96333"/>
                      <a:pt x="11951" y="96333"/>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7136955C-A26B-4207-AE13-96D3624C7C81}"/>
                  </a:ext>
                </a:extLst>
              </p:cNvPr>
              <p:cNvSpPr/>
              <p:nvPr/>
            </p:nvSpPr>
            <p:spPr>
              <a:xfrm>
                <a:off x="6603969" y="1818072"/>
                <a:ext cx="69061" cy="96653"/>
              </a:xfrm>
              <a:custGeom>
                <a:avLst/>
                <a:gdLst>
                  <a:gd name="connsiteX0" fmla="*/ 81 w 69061"/>
                  <a:gd name="connsiteY0" fmla="*/ 63527 h 96653"/>
                  <a:gd name="connsiteX1" fmla="*/ 35052 w 69061"/>
                  <a:gd name="connsiteY1" fmla="*/ 96654 h 96653"/>
                  <a:gd name="connsiteX2" fmla="*/ 69062 w 69061"/>
                  <a:gd name="connsiteY2" fmla="*/ 62644 h 96653"/>
                  <a:gd name="connsiteX3" fmla="*/ 69062 w 69061"/>
                  <a:gd name="connsiteY3" fmla="*/ 35052 h 96653"/>
                  <a:gd name="connsiteX4" fmla="*/ 35052 w 69061"/>
                  <a:gd name="connsiteY4" fmla="*/ 0 h 96653"/>
                  <a:gd name="connsiteX5" fmla="*/ 0 w 69061"/>
                  <a:gd name="connsiteY5" fmla="*/ 35052 h 96653"/>
                  <a:gd name="connsiteX6" fmla="*/ 81 w 69061"/>
                  <a:gd name="connsiteY6" fmla="*/ 63527 h 96653"/>
                  <a:gd name="connsiteX7" fmla="*/ 21256 w 69061"/>
                  <a:gd name="connsiteY7" fmla="*/ 35052 h 96653"/>
                  <a:gd name="connsiteX8" fmla="*/ 34170 w 69061"/>
                  <a:gd name="connsiteY8" fmla="*/ 21256 h 96653"/>
                  <a:gd name="connsiteX9" fmla="*/ 47806 w 69061"/>
                  <a:gd name="connsiteY9" fmla="*/ 35052 h 96653"/>
                  <a:gd name="connsiteX10" fmla="*/ 47806 w 69061"/>
                  <a:gd name="connsiteY10" fmla="*/ 62644 h 96653"/>
                  <a:gd name="connsiteX11" fmla="*/ 35052 w 69061"/>
                  <a:gd name="connsiteY11" fmla="*/ 75398 h 96653"/>
                  <a:gd name="connsiteX12" fmla="*/ 21256 w 69061"/>
                  <a:gd name="connsiteY12" fmla="*/ 62644 h 96653"/>
                  <a:gd name="connsiteX13" fmla="*/ 21256 w 69061"/>
                  <a:gd name="connsiteY13" fmla="*/ 35052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81" y="63527"/>
                    </a:moveTo>
                    <a:cubicBezTo>
                      <a:pt x="1605" y="82055"/>
                      <a:pt x="17005" y="96654"/>
                      <a:pt x="35052" y="96654"/>
                    </a:cubicBezTo>
                    <a:cubicBezTo>
                      <a:pt x="53822" y="96654"/>
                      <a:pt x="69062" y="81414"/>
                      <a:pt x="69062" y="62644"/>
                    </a:cubicBezTo>
                    <a:lnTo>
                      <a:pt x="69062" y="35052"/>
                    </a:lnTo>
                    <a:cubicBezTo>
                      <a:pt x="69062" y="17005"/>
                      <a:pt x="54544" y="1604"/>
                      <a:pt x="35052" y="0"/>
                    </a:cubicBezTo>
                    <a:cubicBezTo>
                      <a:pt x="16043" y="0"/>
                      <a:pt x="0" y="16042"/>
                      <a:pt x="0" y="35052"/>
                    </a:cubicBezTo>
                    <a:lnTo>
                      <a:pt x="81" y="63527"/>
                    </a:lnTo>
                    <a:close/>
                    <a:moveTo>
                      <a:pt x="21256" y="35052"/>
                    </a:moveTo>
                    <a:cubicBezTo>
                      <a:pt x="21256" y="26951"/>
                      <a:pt x="28555" y="21256"/>
                      <a:pt x="34170" y="21256"/>
                    </a:cubicBezTo>
                    <a:cubicBezTo>
                      <a:pt x="41710" y="21897"/>
                      <a:pt x="47806" y="28074"/>
                      <a:pt x="47806" y="35052"/>
                    </a:cubicBezTo>
                    <a:lnTo>
                      <a:pt x="47806" y="62644"/>
                    </a:lnTo>
                    <a:cubicBezTo>
                      <a:pt x="47806" y="69542"/>
                      <a:pt x="41951" y="75398"/>
                      <a:pt x="35052" y="75398"/>
                    </a:cubicBezTo>
                    <a:cubicBezTo>
                      <a:pt x="28074" y="75398"/>
                      <a:pt x="21818" y="69302"/>
                      <a:pt x="21256" y="62644"/>
                    </a:cubicBezTo>
                    <a:lnTo>
                      <a:pt x="21256" y="35052"/>
                    </a:ln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F59ACE0E-52A3-4CF5-8AEC-E46EE4DD264D}"/>
                  </a:ext>
                </a:extLst>
              </p:cNvPr>
              <p:cNvSpPr/>
              <p:nvPr/>
            </p:nvSpPr>
            <p:spPr>
              <a:xfrm>
                <a:off x="6715474" y="1817662"/>
                <a:ext cx="23902" cy="96333"/>
              </a:xfrm>
              <a:custGeom>
                <a:avLst/>
                <a:gdLst>
                  <a:gd name="connsiteX0" fmla="*/ 11951 w 23902"/>
                  <a:gd name="connsiteY0" fmla="*/ 0 h 96333"/>
                  <a:gd name="connsiteX1" fmla="*/ 23903 w 23902"/>
                  <a:gd name="connsiteY1" fmla="*/ 11952 h 96333"/>
                  <a:gd name="connsiteX2" fmla="*/ 23903 w 23902"/>
                  <a:gd name="connsiteY2" fmla="*/ 84382 h 96333"/>
                  <a:gd name="connsiteX3" fmla="*/ 11951 w 23902"/>
                  <a:gd name="connsiteY3" fmla="*/ 96333 h 96333"/>
                  <a:gd name="connsiteX4" fmla="*/ 0 w 23902"/>
                  <a:gd name="connsiteY4" fmla="*/ 84382 h 96333"/>
                  <a:gd name="connsiteX5" fmla="*/ 0 w 23902"/>
                  <a:gd name="connsiteY5" fmla="*/ 11952 h 96333"/>
                  <a:gd name="connsiteX6" fmla="*/ 11951 w 23902"/>
                  <a:gd name="connsiteY6" fmla="*/ 0 h 9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333">
                    <a:moveTo>
                      <a:pt x="11951" y="0"/>
                    </a:moveTo>
                    <a:cubicBezTo>
                      <a:pt x="18529" y="0"/>
                      <a:pt x="23903" y="5374"/>
                      <a:pt x="23903" y="11952"/>
                    </a:cubicBezTo>
                    <a:lnTo>
                      <a:pt x="23903" y="84382"/>
                    </a:lnTo>
                    <a:cubicBezTo>
                      <a:pt x="23903" y="90959"/>
                      <a:pt x="18529" y="96333"/>
                      <a:pt x="11951" y="96333"/>
                    </a:cubicBezTo>
                    <a:cubicBezTo>
                      <a:pt x="5374" y="96333"/>
                      <a:pt x="0" y="90959"/>
                      <a:pt x="0" y="84382"/>
                    </a:cubicBezTo>
                    <a:lnTo>
                      <a:pt x="0" y="11952"/>
                    </a:lnTo>
                    <a:cubicBezTo>
                      <a:pt x="0" y="5374"/>
                      <a:pt x="5374" y="0"/>
                      <a:pt x="11951" y="0"/>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C2AFEBDC-C7BF-4383-AD2A-D352E7F5594A}"/>
                  </a:ext>
                </a:extLst>
              </p:cNvPr>
              <p:cNvSpPr/>
              <p:nvPr/>
            </p:nvSpPr>
            <p:spPr>
              <a:xfrm>
                <a:off x="6781820" y="1818072"/>
                <a:ext cx="69061" cy="96653"/>
              </a:xfrm>
              <a:custGeom>
                <a:avLst/>
                <a:gdLst>
                  <a:gd name="connsiteX0" fmla="*/ 80 w 69061"/>
                  <a:gd name="connsiteY0" fmla="*/ 63527 h 96653"/>
                  <a:gd name="connsiteX1" fmla="*/ 35052 w 69061"/>
                  <a:gd name="connsiteY1" fmla="*/ 96654 h 96653"/>
                  <a:gd name="connsiteX2" fmla="*/ 69061 w 69061"/>
                  <a:gd name="connsiteY2" fmla="*/ 62644 h 96653"/>
                  <a:gd name="connsiteX3" fmla="*/ 69061 w 69061"/>
                  <a:gd name="connsiteY3" fmla="*/ 35052 h 96653"/>
                  <a:gd name="connsiteX4" fmla="*/ 35052 w 69061"/>
                  <a:gd name="connsiteY4" fmla="*/ 0 h 96653"/>
                  <a:gd name="connsiteX5" fmla="*/ 0 w 69061"/>
                  <a:gd name="connsiteY5" fmla="*/ 35052 h 96653"/>
                  <a:gd name="connsiteX6" fmla="*/ 80 w 69061"/>
                  <a:gd name="connsiteY6" fmla="*/ 63527 h 96653"/>
                  <a:gd name="connsiteX7" fmla="*/ 21255 w 69061"/>
                  <a:gd name="connsiteY7" fmla="*/ 35052 h 96653"/>
                  <a:gd name="connsiteX8" fmla="*/ 34169 w 69061"/>
                  <a:gd name="connsiteY8" fmla="*/ 21256 h 96653"/>
                  <a:gd name="connsiteX9" fmla="*/ 47805 w 69061"/>
                  <a:gd name="connsiteY9" fmla="*/ 35052 h 96653"/>
                  <a:gd name="connsiteX10" fmla="*/ 47805 w 69061"/>
                  <a:gd name="connsiteY10" fmla="*/ 62644 h 96653"/>
                  <a:gd name="connsiteX11" fmla="*/ 35052 w 69061"/>
                  <a:gd name="connsiteY11" fmla="*/ 75398 h 96653"/>
                  <a:gd name="connsiteX12" fmla="*/ 21255 w 69061"/>
                  <a:gd name="connsiteY12" fmla="*/ 62644 h 96653"/>
                  <a:gd name="connsiteX13" fmla="*/ 21255 w 69061"/>
                  <a:gd name="connsiteY13" fmla="*/ 35052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80" y="63527"/>
                    </a:moveTo>
                    <a:cubicBezTo>
                      <a:pt x="1604" y="82055"/>
                      <a:pt x="17004" y="96654"/>
                      <a:pt x="35052" y="96654"/>
                    </a:cubicBezTo>
                    <a:cubicBezTo>
                      <a:pt x="53821" y="96654"/>
                      <a:pt x="69061" y="81414"/>
                      <a:pt x="69061" y="62644"/>
                    </a:cubicBezTo>
                    <a:lnTo>
                      <a:pt x="69061" y="35052"/>
                    </a:lnTo>
                    <a:cubicBezTo>
                      <a:pt x="69061" y="17005"/>
                      <a:pt x="54543" y="1604"/>
                      <a:pt x="35052" y="0"/>
                    </a:cubicBezTo>
                    <a:cubicBezTo>
                      <a:pt x="16042" y="0"/>
                      <a:pt x="0" y="16042"/>
                      <a:pt x="0" y="35052"/>
                    </a:cubicBezTo>
                    <a:lnTo>
                      <a:pt x="80" y="63527"/>
                    </a:lnTo>
                    <a:close/>
                    <a:moveTo>
                      <a:pt x="21255" y="35052"/>
                    </a:moveTo>
                    <a:cubicBezTo>
                      <a:pt x="21255" y="26951"/>
                      <a:pt x="28554" y="21256"/>
                      <a:pt x="34169" y="21256"/>
                    </a:cubicBezTo>
                    <a:cubicBezTo>
                      <a:pt x="41709" y="21897"/>
                      <a:pt x="47805" y="28074"/>
                      <a:pt x="47805" y="35052"/>
                    </a:cubicBezTo>
                    <a:lnTo>
                      <a:pt x="47805" y="62644"/>
                    </a:lnTo>
                    <a:cubicBezTo>
                      <a:pt x="47805" y="69542"/>
                      <a:pt x="41950" y="75398"/>
                      <a:pt x="35052" y="75398"/>
                    </a:cubicBezTo>
                    <a:cubicBezTo>
                      <a:pt x="28073" y="75398"/>
                      <a:pt x="21817" y="69302"/>
                      <a:pt x="21255" y="62644"/>
                    </a:cubicBezTo>
                    <a:lnTo>
                      <a:pt x="21255" y="35052"/>
                    </a:ln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68351BFC-8FE2-4197-AE2D-4111B038DF25}"/>
                  </a:ext>
                </a:extLst>
              </p:cNvPr>
              <p:cNvSpPr/>
              <p:nvPr/>
            </p:nvSpPr>
            <p:spPr>
              <a:xfrm>
                <a:off x="6893325" y="1817662"/>
                <a:ext cx="23902" cy="96333"/>
              </a:xfrm>
              <a:custGeom>
                <a:avLst/>
                <a:gdLst>
                  <a:gd name="connsiteX0" fmla="*/ 11951 w 23902"/>
                  <a:gd name="connsiteY0" fmla="*/ 0 h 96333"/>
                  <a:gd name="connsiteX1" fmla="*/ 23903 w 23902"/>
                  <a:gd name="connsiteY1" fmla="*/ 11952 h 96333"/>
                  <a:gd name="connsiteX2" fmla="*/ 23903 w 23902"/>
                  <a:gd name="connsiteY2" fmla="*/ 84382 h 96333"/>
                  <a:gd name="connsiteX3" fmla="*/ 11951 w 23902"/>
                  <a:gd name="connsiteY3" fmla="*/ 96333 h 96333"/>
                  <a:gd name="connsiteX4" fmla="*/ 0 w 23902"/>
                  <a:gd name="connsiteY4" fmla="*/ 84382 h 96333"/>
                  <a:gd name="connsiteX5" fmla="*/ 0 w 23902"/>
                  <a:gd name="connsiteY5" fmla="*/ 11952 h 96333"/>
                  <a:gd name="connsiteX6" fmla="*/ 11951 w 23902"/>
                  <a:gd name="connsiteY6" fmla="*/ 0 h 9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333">
                    <a:moveTo>
                      <a:pt x="11951" y="0"/>
                    </a:moveTo>
                    <a:cubicBezTo>
                      <a:pt x="18529" y="0"/>
                      <a:pt x="23903" y="5374"/>
                      <a:pt x="23903" y="11952"/>
                    </a:cubicBezTo>
                    <a:lnTo>
                      <a:pt x="23903" y="84382"/>
                    </a:lnTo>
                    <a:cubicBezTo>
                      <a:pt x="23903" y="90959"/>
                      <a:pt x="18529" y="96333"/>
                      <a:pt x="11951" y="96333"/>
                    </a:cubicBezTo>
                    <a:cubicBezTo>
                      <a:pt x="5374" y="96333"/>
                      <a:pt x="0" y="90959"/>
                      <a:pt x="0" y="84382"/>
                    </a:cubicBezTo>
                    <a:lnTo>
                      <a:pt x="0" y="11952"/>
                    </a:lnTo>
                    <a:cubicBezTo>
                      <a:pt x="0" y="5374"/>
                      <a:pt x="5374" y="0"/>
                      <a:pt x="11951" y="0"/>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B99F22ED-83C2-46F0-8D7C-1115C9114CB4}"/>
                  </a:ext>
                </a:extLst>
              </p:cNvPr>
              <p:cNvSpPr/>
              <p:nvPr/>
            </p:nvSpPr>
            <p:spPr>
              <a:xfrm>
                <a:off x="6537625" y="1817662"/>
                <a:ext cx="23902" cy="96333"/>
              </a:xfrm>
              <a:custGeom>
                <a:avLst/>
                <a:gdLst>
                  <a:gd name="connsiteX0" fmla="*/ 11951 w 23902"/>
                  <a:gd name="connsiteY0" fmla="*/ 0 h 96333"/>
                  <a:gd name="connsiteX1" fmla="*/ 23903 w 23902"/>
                  <a:gd name="connsiteY1" fmla="*/ 11952 h 96333"/>
                  <a:gd name="connsiteX2" fmla="*/ 23903 w 23902"/>
                  <a:gd name="connsiteY2" fmla="*/ 84382 h 96333"/>
                  <a:gd name="connsiteX3" fmla="*/ 11951 w 23902"/>
                  <a:gd name="connsiteY3" fmla="*/ 96333 h 96333"/>
                  <a:gd name="connsiteX4" fmla="*/ 0 w 23902"/>
                  <a:gd name="connsiteY4" fmla="*/ 84382 h 96333"/>
                  <a:gd name="connsiteX5" fmla="*/ 0 w 23902"/>
                  <a:gd name="connsiteY5" fmla="*/ 11952 h 96333"/>
                  <a:gd name="connsiteX6" fmla="*/ 11951 w 23902"/>
                  <a:gd name="connsiteY6" fmla="*/ 0 h 9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333">
                    <a:moveTo>
                      <a:pt x="11951" y="0"/>
                    </a:moveTo>
                    <a:cubicBezTo>
                      <a:pt x="18529" y="0"/>
                      <a:pt x="23903" y="5374"/>
                      <a:pt x="23903" y="11952"/>
                    </a:cubicBezTo>
                    <a:lnTo>
                      <a:pt x="23903" y="84382"/>
                    </a:lnTo>
                    <a:cubicBezTo>
                      <a:pt x="23903" y="90959"/>
                      <a:pt x="18529" y="96333"/>
                      <a:pt x="11951" y="96333"/>
                    </a:cubicBezTo>
                    <a:cubicBezTo>
                      <a:pt x="5374" y="96333"/>
                      <a:pt x="0" y="90959"/>
                      <a:pt x="0" y="84382"/>
                    </a:cubicBezTo>
                    <a:lnTo>
                      <a:pt x="0" y="11952"/>
                    </a:lnTo>
                    <a:cubicBezTo>
                      <a:pt x="0" y="5374"/>
                      <a:pt x="5374" y="0"/>
                      <a:pt x="11951" y="0"/>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86" name="Group 185">
            <a:extLst>
              <a:ext uri="{FF2B5EF4-FFF2-40B4-BE49-F238E27FC236}">
                <a16:creationId xmlns:a16="http://schemas.microsoft.com/office/drawing/2014/main" id="{34EE5628-310A-4F1B-8C15-BF9A7C70E459}"/>
              </a:ext>
            </a:extLst>
          </p:cNvPr>
          <p:cNvGrpSpPr/>
          <p:nvPr/>
        </p:nvGrpSpPr>
        <p:grpSpPr>
          <a:xfrm>
            <a:off x="6035944" y="2293544"/>
            <a:ext cx="5607726" cy="3965506"/>
            <a:chOff x="4505136" y="1306039"/>
            <a:chExt cx="5607726" cy="3965506"/>
          </a:xfrm>
        </p:grpSpPr>
        <p:sp>
          <p:nvSpPr>
            <p:cNvPr id="187" name="Rectangle 186">
              <a:extLst>
                <a:ext uri="{FF2B5EF4-FFF2-40B4-BE49-F238E27FC236}">
                  <a16:creationId xmlns:a16="http://schemas.microsoft.com/office/drawing/2014/main" id="{5AB91ED3-0935-4794-B665-E9C0E16CA071}"/>
                </a:ext>
              </a:extLst>
            </p:cNvPr>
            <p:cNvSpPr/>
            <p:nvPr/>
          </p:nvSpPr>
          <p:spPr>
            <a:xfrm>
              <a:off x="4505136" y="4124703"/>
              <a:ext cx="5607726" cy="114684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Segoe UI" panose="020B0502040204020203" pitchFamily="34" charset="0"/>
                  <a:cs typeface="Segoe UI" panose="020B0502040204020203" pitchFamily="34" charset="0"/>
                </a:rPr>
                <a:t>Common Data Model</a:t>
              </a:r>
            </a:p>
          </p:txBody>
        </p:sp>
        <p:sp>
          <p:nvSpPr>
            <p:cNvPr id="188" name="Rectangle 187">
              <a:extLst>
                <a:ext uri="{FF2B5EF4-FFF2-40B4-BE49-F238E27FC236}">
                  <a16:creationId xmlns:a16="http://schemas.microsoft.com/office/drawing/2014/main" id="{2DC5550C-71F2-47F8-9532-CCA754627AA2}"/>
                </a:ext>
              </a:extLst>
            </p:cNvPr>
            <p:cNvSpPr/>
            <p:nvPr/>
          </p:nvSpPr>
          <p:spPr>
            <a:xfrm>
              <a:off x="4874394" y="2883620"/>
              <a:ext cx="2124444" cy="877280"/>
            </a:xfrm>
            <a:prstGeom prst="rect">
              <a:avLst/>
            </a:prstGeom>
            <a:noFill/>
            <a:ln>
              <a:solidFill>
                <a:srgbClr val="00206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Segoe UI" panose="020B0502040204020203" pitchFamily="34" charset="0"/>
              </a:endParaRPr>
            </a:p>
          </p:txBody>
        </p:sp>
        <p:sp>
          <p:nvSpPr>
            <p:cNvPr id="189" name="Rectangle 188">
              <a:extLst>
                <a:ext uri="{FF2B5EF4-FFF2-40B4-BE49-F238E27FC236}">
                  <a16:creationId xmlns:a16="http://schemas.microsoft.com/office/drawing/2014/main" id="{B399D697-BFB4-405F-BAEC-924F02D9937D}"/>
                </a:ext>
              </a:extLst>
            </p:cNvPr>
            <p:cNvSpPr/>
            <p:nvPr/>
          </p:nvSpPr>
          <p:spPr>
            <a:xfrm>
              <a:off x="7716310" y="2883620"/>
              <a:ext cx="2124443" cy="877280"/>
            </a:xfrm>
            <a:prstGeom prst="rect">
              <a:avLst/>
            </a:prstGeom>
            <a:noFill/>
            <a:ln>
              <a:solidFill>
                <a:srgbClr val="00206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Segoe UI" panose="020B0502040204020203" pitchFamily="34" charset="0"/>
              </a:endParaRPr>
            </a:p>
          </p:txBody>
        </p:sp>
        <p:sp>
          <p:nvSpPr>
            <p:cNvPr id="190" name="Rectangle 189">
              <a:extLst>
                <a:ext uri="{FF2B5EF4-FFF2-40B4-BE49-F238E27FC236}">
                  <a16:creationId xmlns:a16="http://schemas.microsoft.com/office/drawing/2014/main" id="{D3AC3039-237D-49CC-9403-F883E5D20129}"/>
                </a:ext>
              </a:extLst>
            </p:cNvPr>
            <p:cNvSpPr/>
            <p:nvPr/>
          </p:nvSpPr>
          <p:spPr>
            <a:xfrm>
              <a:off x="4505136" y="1323260"/>
              <a:ext cx="1297173" cy="973708"/>
            </a:xfrm>
            <a:prstGeom prst="rect">
              <a:avLst/>
            </a:prstGeom>
            <a:noFill/>
            <a:ln w="19050">
              <a:no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tx1"/>
                  </a:solidFill>
                  <a:latin typeface="Segoe UI" panose="020B0502040204020203" pitchFamily="34" charset="0"/>
                </a:rPr>
                <a:t>Dynamics 365</a:t>
              </a:r>
            </a:p>
          </p:txBody>
        </p:sp>
        <p:sp>
          <p:nvSpPr>
            <p:cNvPr id="191" name="Rectangle 190">
              <a:extLst>
                <a:ext uri="{FF2B5EF4-FFF2-40B4-BE49-F238E27FC236}">
                  <a16:creationId xmlns:a16="http://schemas.microsoft.com/office/drawing/2014/main" id="{87E5C1DE-6B64-49CB-82A5-5414D9BFD8A9}"/>
                </a:ext>
              </a:extLst>
            </p:cNvPr>
            <p:cNvSpPr/>
            <p:nvPr/>
          </p:nvSpPr>
          <p:spPr>
            <a:xfrm>
              <a:off x="5936342" y="1314024"/>
              <a:ext cx="1297173" cy="973708"/>
            </a:xfrm>
            <a:prstGeom prst="rect">
              <a:avLst/>
            </a:prstGeom>
            <a:noFill/>
            <a:ln w="19050">
              <a:no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tx1"/>
                  </a:solidFill>
                  <a:latin typeface="Segoe UI" panose="020B0502040204020203" pitchFamily="34" charset="0"/>
                </a:rPr>
                <a:t>Microsoft 365</a:t>
              </a:r>
            </a:p>
          </p:txBody>
        </p:sp>
        <p:sp>
          <p:nvSpPr>
            <p:cNvPr id="192" name="Rectangle 191">
              <a:extLst>
                <a:ext uri="{FF2B5EF4-FFF2-40B4-BE49-F238E27FC236}">
                  <a16:creationId xmlns:a16="http://schemas.microsoft.com/office/drawing/2014/main" id="{3C12CC6E-CF76-4C8A-8FB4-67596DF7B07B}"/>
                </a:ext>
              </a:extLst>
            </p:cNvPr>
            <p:cNvSpPr/>
            <p:nvPr/>
          </p:nvSpPr>
          <p:spPr>
            <a:xfrm>
              <a:off x="7336080" y="1306039"/>
              <a:ext cx="1426343" cy="973708"/>
            </a:xfrm>
            <a:prstGeom prst="rect">
              <a:avLst/>
            </a:prstGeom>
            <a:noFill/>
            <a:ln w="19050">
              <a:no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tx1"/>
                  </a:solidFill>
                  <a:latin typeface="Segoe UI" panose="020B0502040204020203" pitchFamily="34" charset="0"/>
                </a:rPr>
                <a:t>Power Platform</a:t>
              </a:r>
            </a:p>
          </p:txBody>
        </p:sp>
        <p:sp>
          <p:nvSpPr>
            <p:cNvPr id="193" name="Rectangle 192">
              <a:extLst>
                <a:ext uri="{FF2B5EF4-FFF2-40B4-BE49-F238E27FC236}">
                  <a16:creationId xmlns:a16="http://schemas.microsoft.com/office/drawing/2014/main" id="{769928A9-C2D9-4357-89BB-4C9D6E2B2DF1}"/>
                </a:ext>
              </a:extLst>
            </p:cNvPr>
            <p:cNvSpPr/>
            <p:nvPr/>
          </p:nvSpPr>
          <p:spPr>
            <a:xfrm>
              <a:off x="8780273" y="1323260"/>
              <a:ext cx="1297173" cy="973708"/>
            </a:xfrm>
            <a:prstGeom prst="rect">
              <a:avLst/>
            </a:prstGeom>
            <a:noFill/>
            <a:ln w="19050">
              <a:no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tx1"/>
                  </a:solidFill>
                  <a:latin typeface="Segoe UI" panose="020B0502040204020203" pitchFamily="34" charset="0"/>
                </a:rPr>
                <a:t>ISV Solutions</a:t>
              </a:r>
            </a:p>
          </p:txBody>
        </p:sp>
        <p:cxnSp>
          <p:nvCxnSpPr>
            <p:cNvPr id="194" name="Straight Connector 193">
              <a:extLst>
                <a:ext uri="{FF2B5EF4-FFF2-40B4-BE49-F238E27FC236}">
                  <a16:creationId xmlns:a16="http://schemas.microsoft.com/office/drawing/2014/main" id="{A6395A24-5AE5-4AB1-892C-52F42EF75FE1}"/>
                </a:ext>
              </a:extLst>
            </p:cNvPr>
            <p:cNvCxnSpPr>
              <a:cxnSpLocks/>
            </p:cNvCxnSpPr>
            <p:nvPr/>
          </p:nvCxnSpPr>
          <p:spPr>
            <a:xfrm>
              <a:off x="5124842" y="2515085"/>
              <a:ext cx="4302295" cy="0"/>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grpSp>
          <p:nvGrpSpPr>
            <p:cNvPr id="195" name="Group 194">
              <a:extLst>
                <a:ext uri="{FF2B5EF4-FFF2-40B4-BE49-F238E27FC236}">
                  <a16:creationId xmlns:a16="http://schemas.microsoft.com/office/drawing/2014/main" id="{CE26D2B4-1B41-494B-B64E-2F25A7F25CC5}"/>
                </a:ext>
              </a:extLst>
            </p:cNvPr>
            <p:cNvGrpSpPr/>
            <p:nvPr/>
          </p:nvGrpSpPr>
          <p:grpSpPr>
            <a:xfrm>
              <a:off x="5124842" y="2318791"/>
              <a:ext cx="4302295" cy="196294"/>
              <a:chOff x="4833463" y="2218543"/>
              <a:chExt cx="4302295" cy="225778"/>
            </a:xfrm>
          </p:grpSpPr>
          <p:cxnSp>
            <p:nvCxnSpPr>
              <p:cNvPr id="214" name="Straight Arrow Connector 213">
                <a:extLst>
                  <a:ext uri="{FF2B5EF4-FFF2-40B4-BE49-F238E27FC236}">
                    <a16:creationId xmlns:a16="http://schemas.microsoft.com/office/drawing/2014/main" id="{6B9F755C-BE23-42DA-8E12-103A0F733E93}"/>
                  </a:ext>
                </a:extLst>
              </p:cNvPr>
              <p:cNvCxnSpPr/>
              <p:nvPr/>
            </p:nvCxnSpPr>
            <p:spPr>
              <a:xfrm flipV="1">
                <a:off x="4833463" y="2218543"/>
                <a:ext cx="0" cy="225778"/>
              </a:xfrm>
              <a:prstGeom prst="straightConnector1">
                <a:avLst/>
              </a:prstGeom>
              <a:ln w="28575">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215" name="Straight Arrow Connector 214">
                <a:extLst>
                  <a:ext uri="{FF2B5EF4-FFF2-40B4-BE49-F238E27FC236}">
                    <a16:creationId xmlns:a16="http://schemas.microsoft.com/office/drawing/2014/main" id="{31F7F4BE-EC3C-4DBB-922E-9CC6DB4735EB}"/>
                  </a:ext>
                </a:extLst>
              </p:cNvPr>
              <p:cNvCxnSpPr/>
              <p:nvPr/>
            </p:nvCxnSpPr>
            <p:spPr>
              <a:xfrm flipV="1">
                <a:off x="6281263" y="2218543"/>
                <a:ext cx="0" cy="225778"/>
              </a:xfrm>
              <a:prstGeom prst="straightConnector1">
                <a:avLst/>
              </a:prstGeom>
              <a:ln w="28575">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216" name="Straight Arrow Connector 215">
                <a:extLst>
                  <a:ext uri="{FF2B5EF4-FFF2-40B4-BE49-F238E27FC236}">
                    <a16:creationId xmlns:a16="http://schemas.microsoft.com/office/drawing/2014/main" id="{8EA51147-FCD9-4A03-98A2-E3FF4782365F}"/>
                  </a:ext>
                </a:extLst>
              </p:cNvPr>
              <p:cNvCxnSpPr/>
              <p:nvPr/>
            </p:nvCxnSpPr>
            <p:spPr>
              <a:xfrm flipV="1">
                <a:off x="7735399" y="2218543"/>
                <a:ext cx="0" cy="225778"/>
              </a:xfrm>
              <a:prstGeom prst="straightConnector1">
                <a:avLst/>
              </a:prstGeom>
              <a:ln w="28575">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217" name="Straight Arrow Connector 216">
                <a:extLst>
                  <a:ext uri="{FF2B5EF4-FFF2-40B4-BE49-F238E27FC236}">
                    <a16:creationId xmlns:a16="http://schemas.microsoft.com/office/drawing/2014/main" id="{41F59C84-A5B2-4DC4-A489-3155856C8DA8}"/>
                  </a:ext>
                </a:extLst>
              </p:cNvPr>
              <p:cNvCxnSpPr/>
              <p:nvPr/>
            </p:nvCxnSpPr>
            <p:spPr>
              <a:xfrm flipV="1">
                <a:off x="9135758" y="2218543"/>
                <a:ext cx="0" cy="225778"/>
              </a:xfrm>
              <a:prstGeom prst="straightConnector1">
                <a:avLst/>
              </a:prstGeom>
              <a:ln w="28575">
                <a:solidFill>
                  <a:srgbClr val="0070C0"/>
                </a:solidFill>
                <a:tailEnd type="triangle"/>
              </a:ln>
            </p:spPr>
            <p:style>
              <a:lnRef idx="1">
                <a:schemeClr val="dk1"/>
              </a:lnRef>
              <a:fillRef idx="0">
                <a:schemeClr val="dk1"/>
              </a:fillRef>
              <a:effectRef idx="0">
                <a:schemeClr val="dk1"/>
              </a:effectRef>
              <a:fontRef idx="minor">
                <a:schemeClr val="tx1"/>
              </a:fontRef>
            </p:style>
          </p:cxnSp>
        </p:grpSp>
        <p:cxnSp>
          <p:nvCxnSpPr>
            <p:cNvPr id="196" name="Straight Arrow Connector 195">
              <a:extLst>
                <a:ext uri="{FF2B5EF4-FFF2-40B4-BE49-F238E27FC236}">
                  <a16:creationId xmlns:a16="http://schemas.microsoft.com/office/drawing/2014/main" id="{2B5CABB3-FBFD-4FF6-AFF8-B1BBDB360E40}"/>
                </a:ext>
              </a:extLst>
            </p:cNvPr>
            <p:cNvCxnSpPr/>
            <p:nvPr/>
          </p:nvCxnSpPr>
          <p:spPr>
            <a:xfrm flipV="1">
              <a:off x="8828948" y="2579753"/>
              <a:ext cx="0" cy="225778"/>
            </a:xfrm>
            <a:prstGeom prst="straightConnector1">
              <a:avLst/>
            </a:prstGeom>
            <a:ln w="28575">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197" name="Straight Arrow Connector 196">
              <a:extLst>
                <a:ext uri="{FF2B5EF4-FFF2-40B4-BE49-F238E27FC236}">
                  <a16:creationId xmlns:a16="http://schemas.microsoft.com/office/drawing/2014/main" id="{4B74F372-F98A-4A8D-8278-6CEF75FFC4F3}"/>
                </a:ext>
              </a:extLst>
            </p:cNvPr>
            <p:cNvCxnSpPr/>
            <p:nvPr/>
          </p:nvCxnSpPr>
          <p:spPr>
            <a:xfrm flipV="1">
              <a:off x="5936342" y="2579753"/>
              <a:ext cx="0" cy="225778"/>
            </a:xfrm>
            <a:prstGeom prst="straightConnector1">
              <a:avLst/>
            </a:prstGeom>
            <a:ln w="28575">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198" name="Straight Arrow Connector 197">
              <a:extLst>
                <a:ext uri="{FF2B5EF4-FFF2-40B4-BE49-F238E27FC236}">
                  <a16:creationId xmlns:a16="http://schemas.microsoft.com/office/drawing/2014/main" id="{0E6E7056-7B65-415F-914B-B9A106946CBC}"/>
                </a:ext>
              </a:extLst>
            </p:cNvPr>
            <p:cNvCxnSpPr>
              <a:cxnSpLocks/>
            </p:cNvCxnSpPr>
            <p:nvPr/>
          </p:nvCxnSpPr>
          <p:spPr>
            <a:xfrm flipH="1">
              <a:off x="7092082" y="3319894"/>
              <a:ext cx="532625"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99" name="Picture 198">
              <a:extLst>
                <a:ext uri="{FF2B5EF4-FFF2-40B4-BE49-F238E27FC236}">
                  <a16:creationId xmlns:a16="http://schemas.microsoft.com/office/drawing/2014/main" id="{8C983924-5BC1-4051-9655-AEFE00FDB56D}"/>
                </a:ext>
              </a:extLst>
            </p:cNvPr>
            <p:cNvPicPr>
              <a:picLocks noChangeAspect="1"/>
            </p:cNvPicPr>
            <p:nvPr/>
          </p:nvPicPr>
          <p:blipFill>
            <a:blip r:embed="rId4">
              <a:alphaModFix/>
            </a:blip>
            <a:stretch>
              <a:fillRect/>
            </a:stretch>
          </p:blipFill>
          <p:spPr>
            <a:xfrm>
              <a:off x="5047247" y="1579154"/>
              <a:ext cx="219241" cy="2932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0" name="Freeform 81">
              <a:extLst>
                <a:ext uri="{FF2B5EF4-FFF2-40B4-BE49-F238E27FC236}">
                  <a16:creationId xmlns:a16="http://schemas.microsoft.com/office/drawing/2014/main" id="{C3E255AB-002D-4601-8057-E5A1AFA73A63}"/>
                </a:ext>
              </a:extLst>
            </p:cNvPr>
            <p:cNvSpPr>
              <a:spLocks/>
            </p:cNvSpPr>
            <p:nvPr/>
          </p:nvSpPr>
          <p:spPr bwMode="black">
            <a:xfrm>
              <a:off x="9302905" y="1567852"/>
              <a:ext cx="258015" cy="351320"/>
            </a:xfrm>
            <a:custGeom>
              <a:avLst/>
              <a:gdLst>
                <a:gd name="T0" fmla="*/ 230 w 256"/>
                <a:gd name="T1" fmla="*/ 221 h 349"/>
                <a:gd name="T2" fmla="*/ 256 w 256"/>
                <a:gd name="T3" fmla="*/ 202 h 349"/>
                <a:gd name="T4" fmla="*/ 232 w 256"/>
                <a:gd name="T5" fmla="*/ 184 h 349"/>
                <a:gd name="T6" fmla="*/ 239 w 256"/>
                <a:gd name="T7" fmla="*/ 170 h 349"/>
                <a:gd name="T8" fmla="*/ 217 w 256"/>
                <a:gd name="T9" fmla="*/ 152 h 349"/>
                <a:gd name="T10" fmla="*/ 187 w 256"/>
                <a:gd name="T11" fmla="*/ 152 h 349"/>
                <a:gd name="T12" fmla="*/ 187 w 256"/>
                <a:gd name="T13" fmla="*/ 91 h 349"/>
                <a:gd name="T14" fmla="*/ 217 w 256"/>
                <a:gd name="T15" fmla="*/ 45 h 349"/>
                <a:gd name="T16" fmla="*/ 203 w 256"/>
                <a:gd name="T17" fmla="*/ 10 h 349"/>
                <a:gd name="T18" fmla="*/ 166 w 256"/>
                <a:gd name="T19" fmla="*/ 58 h 349"/>
                <a:gd name="T20" fmla="*/ 130 w 256"/>
                <a:gd name="T21" fmla="*/ 10 h 349"/>
                <a:gd name="T22" fmla="*/ 116 w 256"/>
                <a:gd name="T23" fmla="*/ 45 h 349"/>
                <a:gd name="T24" fmla="*/ 146 w 256"/>
                <a:gd name="T25" fmla="*/ 91 h 349"/>
                <a:gd name="T26" fmla="*/ 146 w 256"/>
                <a:gd name="T27" fmla="*/ 121 h 349"/>
                <a:gd name="T28" fmla="*/ 143 w 256"/>
                <a:gd name="T29" fmla="*/ 119 h 349"/>
                <a:gd name="T30" fmla="*/ 99 w 256"/>
                <a:gd name="T31" fmla="*/ 126 h 349"/>
                <a:gd name="T32" fmla="*/ 45 w 256"/>
                <a:gd name="T33" fmla="*/ 162 h 349"/>
                <a:gd name="T34" fmla="*/ 0 w 256"/>
                <a:gd name="T35" fmla="*/ 162 h 349"/>
                <a:gd name="T36" fmla="*/ 0 w 256"/>
                <a:gd name="T37" fmla="*/ 272 h 349"/>
                <a:gd name="T38" fmla="*/ 70 w 256"/>
                <a:gd name="T39" fmla="*/ 277 h 349"/>
                <a:gd name="T40" fmla="*/ 132 w 256"/>
                <a:gd name="T41" fmla="*/ 286 h 349"/>
                <a:gd name="T42" fmla="*/ 127 w 256"/>
                <a:gd name="T43" fmla="*/ 273 h 349"/>
                <a:gd name="T44" fmla="*/ 139 w 256"/>
                <a:gd name="T45" fmla="*/ 255 h 349"/>
                <a:gd name="T46" fmla="*/ 125 w 256"/>
                <a:gd name="T47" fmla="*/ 237 h 349"/>
                <a:gd name="T48" fmla="*/ 140 w 256"/>
                <a:gd name="T49" fmla="*/ 219 h 349"/>
                <a:gd name="T50" fmla="*/ 125 w 256"/>
                <a:gd name="T51" fmla="*/ 201 h 349"/>
                <a:gd name="T52" fmla="*/ 138 w 256"/>
                <a:gd name="T53" fmla="*/ 185 h 349"/>
                <a:gd name="T54" fmla="*/ 125 w 256"/>
                <a:gd name="T55" fmla="*/ 167 h 349"/>
                <a:gd name="T56" fmla="*/ 146 w 256"/>
                <a:gd name="T57" fmla="*/ 148 h 349"/>
                <a:gd name="T58" fmla="*/ 146 w 256"/>
                <a:gd name="T59" fmla="*/ 155 h 349"/>
                <a:gd name="T60" fmla="*/ 137 w 256"/>
                <a:gd name="T61" fmla="*/ 170 h 349"/>
                <a:gd name="T62" fmla="*/ 146 w 256"/>
                <a:gd name="T63" fmla="*/ 185 h 349"/>
                <a:gd name="T64" fmla="*/ 146 w 256"/>
                <a:gd name="T65" fmla="*/ 188 h 349"/>
                <a:gd name="T66" fmla="*/ 137 w 256"/>
                <a:gd name="T67" fmla="*/ 202 h 349"/>
                <a:gd name="T68" fmla="*/ 146 w 256"/>
                <a:gd name="T69" fmla="*/ 216 h 349"/>
                <a:gd name="T70" fmla="*/ 146 w 256"/>
                <a:gd name="T71" fmla="*/ 224 h 349"/>
                <a:gd name="T72" fmla="*/ 137 w 256"/>
                <a:gd name="T73" fmla="*/ 239 h 349"/>
                <a:gd name="T74" fmla="*/ 146 w 256"/>
                <a:gd name="T75" fmla="*/ 254 h 349"/>
                <a:gd name="T76" fmla="*/ 146 w 256"/>
                <a:gd name="T77" fmla="*/ 261 h 349"/>
                <a:gd name="T78" fmla="*/ 139 w 256"/>
                <a:gd name="T79" fmla="*/ 276 h 349"/>
                <a:gd name="T80" fmla="*/ 146 w 256"/>
                <a:gd name="T81" fmla="*/ 291 h 349"/>
                <a:gd name="T82" fmla="*/ 146 w 256"/>
                <a:gd name="T83" fmla="*/ 324 h 349"/>
                <a:gd name="T84" fmla="*/ 167 w 256"/>
                <a:gd name="T85" fmla="*/ 349 h 349"/>
                <a:gd name="T86" fmla="*/ 187 w 256"/>
                <a:gd name="T87" fmla="*/ 324 h 349"/>
                <a:gd name="T88" fmla="*/ 187 w 256"/>
                <a:gd name="T89" fmla="*/ 294 h 349"/>
                <a:gd name="T90" fmla="*/ 207 w 256"/>
                <a:gd name="T91" fmla="*/ 294 h 349"/>
                <a:gd name="T92" fmla="*/ 226 w 256"/>
                <a:gd name="T93" fmla="*/ 276 h 349"/>
                <a:gd name="T94" fmla="*/ 207 w 256"/>
                <a:gd name="T95" fmla="*/ 257 h 349"/>
                <a:gd name="T96" fmla="*/ 187 w 256"/>
                <a:gd name="T97" fmla="*/ 257 h 349"/>
                <a:gd name="T98" fmla="*/ 187 w 256"/>
                <a:gd name="T99" fmla="*/ 257 h 349"/>
                <a:gd name="T100" fmla="*/ 217 w 256"/>
                <a:gd name="T101" fmla="*/ 257 h 349"/>
                <a:gd name="T102" fmla="*/ 239 w 256"/>
                <a:gd name="T103" fmla="*/ 239 h 349"/>
                <a:gd name="T104" fmla="*/ 217 w 256"/>
                <a:gd name="T105" fmla="*/ 221 h 349"/>
                <a:gd name="T106" fmla="*/ 187 w 256"/>
                <a:gd name="T107" fmla="*/ 221 h 349"/>
                <a:gd name="T108" fmla="*/ 187 w 256"/>
                <a:gd name="T109" fmla="*/ 221 h 349"/>
                <a:gd name="T110" fmla="*/ 230 w 256"/>
                <a:gd name="T111" fmla="*/ 221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49">
                  <a:moveTo>
                    <a:pt x="230" y="221"/>
                  </a:moveTo>
                  <a:cubicBezTo>
                    <a:pt x="245" y="221"/>
                    <a:pt x="256" y="212"/>
                    <a:pt x="256" y="202"/>
                  </a:cubicBezTo>
                  <a:cubicBezTo>
                    <a:pt x="256" y="192"/>
                    <a:pt x="245" y="184"/>
                    <a:pt x="232" y="184"/>
                  </a:cubicBezTo>
                  <a:cubicBezTo>
                    <a:pt x="236" y="180"/>
                    <a:pt x="239" y="175"/>
                    <a:pt x="239" y="170"/>
                  </a:cubicBezTo>
                  <a:cubicBezTo>
                    <a:pt x="239" y="160"/>
                    <a:pt x="229" y="152"/>
                    <a:pt x="217" y="152"/>
                  </a:cubicBezTo>
                  <a:cubicBezTo>
                    <a:pt x="187" y="152"/>
                    <a:pt x="187" y="152"/>
                    <a:pt x="187" y="152"/>
                  </a:cubicBezTo>
                  <a:cubicBezTo>
                    <a:pt x="187" y="91"/>
                    <a:pt x="187" y="91"/>
                    <a:pt x="187" y="91"/>
                  </a:cubicBezTo>
                  <a:cubicBezTo>
                    <a:pt x="205" y="83"/>
                    <a:pt x="217" y="66"/>
                    <a:pt x="217" y="45"/>
                  </a:cubicBezTo>
                  <a:cubicBezTo>
                    <a:pt x="217" y="31"/>
                    <a:pt x="203" y="0"/>
                    <a:pt x="203" y="10"/>
                  </a:cubicBezTo>
                  <a:cubicBezTo>
                    <a:pt x="204" y="24"/>
                    <a:pt x="195" y="58"/>
                    <a:pt x="166" y="58"/>
                  </a:cubicBezTo>
                  <a:cubicBezTo>
                    <a:pt x="140" y="58"/>
                    <a:pt x="129" y="30"/>
                    <a:pt x="130" y="10"/>
                  </a:cubicBezTo>
                  <a:cubicBezTo>
                    <a:pt x="130" y="3"/>
                    <a:pt x="116" y="32"/>
                    <a:pt x="116" y="45"/>
                  </a:cubicBezTo>
                  <a:cubicBezTo>
                    <a:pt x="116" y="66"/>
                    <a:pt x="129" y="84"/>
                    <a:pt x="146" y="91"/>
                  </a:cubicBezTo>
                  <a:cubicBezTo>
                    <a:pt x="146" y="121"/>
                    <a:pt x="146" y="121"/>
                    <a:pt x="146" y="121"/>
                  </a:cubicBezTo>
                  <a:cubicBezTo>
                    <a:pt x="143" y="119"/>
                    <a:pt x="143" y="119"/>
                    <a:pt x="143" y="119"/>
                  </a:cubicBezTo>
                  <a:cubicBezTo>
                    <a:pt x="143" y="119"/>
                    <a:pt x="110" y="122"/>
                    <a:pt x="99" y="126"/>
                  </a:cubicBezTo>
                  <a:cubicBezTo>
                    <a:pt x="87" y="131"/>
                    <a:pt x="63" y="162"/>
                    <a:pt x="45" y="162"/>
                  </a:cubicBezTo>
                  <a:cubicBezTo>
                    <a:pt x="26" y="162"/>
                    <a:pt x="0" y="162"/>
                    <a:pt x="0" y="162"/>
                  </a:cubicBezTo>
                  <a:cubicBezTo>
                    <a:pt x="0" y="272"/>
                    <a:pt x="0" y="272"/>
                    <a:pt x="0" y="272"/>
                  </a:cubicBezTo>
                  <a:cubicBezTo>
                    <a:pt x="0" y="272"/>
                    <a:pt x="47" y="272"/>
                    <a:pt x="70" y="277"/>
                  </a:cubicBezTo>
                  <a:cubicBezTo>
                    <a:pt x="86" y="280"/>
                    <a:pt x="110" y="284"/>
                    <a:pt x="132" y="286"/>
                  </a:cubicBezTo>
                  <a:cubicBezTo>
                    <a:pt x="129" y="283"/>
                    <a:pt x="127" y="278"/>
                    <a:pt x="127" y="273"/>
                  </a:cubicBezTo>
                  <a:cubicBezTo>
                    <a:pt x="127" y="265"/>
                    <a:pt x="132" y="258"/>
                    <a:pt x="139" y="255"/>
                  </a:cubicBezTo>
                  <a:cubicBezTo>
                    <a:pt x="131" y="252"/>
                    <a:pt x="125" y="245"/>
                    <a:pt x="125" y="237"/>
                  </a:cubicBezTo>
                  <a:cubicBezTo>
                    <a:pt x="125" y="229"/>
                    <a:pt x="131" y="222"/>
                    <a:pt x="140" y="219"/>
                  </a:cubicBezTo>
                  <a:cubicBezTo>
                    <a:pt x="131" y="216"/>
                    <a:pt x="125" y="209"/>
                    <a:pt x="125" y="201"/>
                  </a:cubicBezTo>
                  <a:cubicBezTo>
                    <a:pt x="125" y="194"/>
                    <a:pt x="130" y="188"/>
                    <a:pt x="138" y="185"/>
                  </a:cubicBezTo>
                  <a:cubicBezTo>
                    <a:pt x="130" y="182"/>
                    <a:pt x="125" y="175"/>
                    <a:pt x="125" y="167"/>
                  </a:cubicBezTo>
                  <a:cubicBezTo>
                    <a:pt x="125" y="157"/>
                    <a:pt x="135" y="148"/>
                    <a:pt x="146" y="148"/>
                  </a:cubicBezTo>
                  <a:cubicBezTo>
                    <a:pt x="146" y="155"/>
                    <a:pt x="146" y="155"/>
                    <a:pt x="146" y="155"/>
                  </a:cubicBezTo>
                  <a:cubicBezTo>
                    <a:pt x="141" y="158"/>
                    <a:pt x="137" y="164"/>
                    <a:pt x="137" y="170"/>
                  </a:cubicBezTo>
                  <a:cubicBezTo>
                    <a:pt x="137" y="176"/>
                    <a:pt x="141" y="182"/>
                    <a:pt x="146" y="185"/>
                  </a:cubicBezTo>
                  <a:cubicBezTo>
                    <a:pt x="146" y="188"/>
                    <a:pt x="146" y="188"/>
                    <a:pt x="146" y="188"/>
                  </a:cubicBezTo>
                  <a:cubicBezTo>
                    <a:pt x="141" y="191"/>
                    <a:pt x="137" y="196"/>
                    <a:pt x="137" y="202"/>
                  </a:cubicBezTo>
                  <a:cubicBezTo>
                    <a:pt x="137" y="208"/>
                    <a:pt x="141" y="213"/>
                    <a:pt x="146" y="216"/>
                  </a:cubicBezTo>
                  <a:cubicBezTo>
                    <a:pt x="146" y="224"/>
                    <a:pt x="146" y="224"/>
                    <a:pt x="146" y="224"/>
                  </a:cubicBezTo>
                  <a:cubicBezTo>
                    <a:pt x="141" y="227"/>
                    <a:pt x="137" y="233"/>
                    <a:pt x="137" y="239"/>
                  </a:cubicBezTo>
                  <a:cubicBezTo>
                    <a:pt x="137" y="245"/>
                    <a:pt x="141" y="251"/>
                    <a:pt x="146" y="254"/>
                  </a:cubicBezTo>
                  <a:cubicBezTo>
                    <a:pt x="146" y="261"/>
                    <a:pt x="146" y="261"/>
                    <a:pt x="146" y="261"/>
                  </a:cubicBezTo>
                  <a:cubicBezTo>
                    <a:pt x="142" y="264"/>
                    <a:pt x="139" y="270"/>
                    <a:pt x="139" y="276"/>
                  </a:cubicBezTo>
                  <a:cubicBezTo>
                    <a:pt x="139" y="282"/>
                    <a:pt x="142" y="287"/>
                    <a:pt x="146" y="291"/>
                  </a:cubicBezTo>
                  <a:cubicBezTo>
                    <a:pt x="146" y="324"/>
                    <a:pt x="146" y="324"/>
                    <a:pt x="146" y="324"/>
                  </a:cubicBezTo>
                  <a:cubicBezTo>
                    <a:pt x="146" y="338"/>
                    <a:pt x="156" y="349"/>
                    <a:pt x="167" y="349"/>
                  </a:cubicBezTo>
                  <a:cubicBezTo>
                    <a:pt x="178" y="349"/>
                    <a:pt x="187" y="338"/>
                    <a:pt x="187" y="324"/>
                  </a:cubicBezTo>
                  <a:cubicBezTo>
                    <a:pt x="187" y="294"/>
                    <a:pt x="187" y="294"/>
                    <a:pt x="187" y="294"/>
                  </a:cubicBezTo>
                  <a:cubicBezTo>
                    <a:pt x="207" y="294"/>
                    <a:pt x="207" y="294"/>
                    <a:pt x="207" y="294"/>
                  </a:cubicBezTo>
                  <a:cubicBezTo>
                    <a:pt x="217" y="294"/>
                    <a:pt x="226" y="286"/>
                    <a:pt x="226" y="276"/>
                  </a:cubicBezTo>
                  <a:cubicBezTo>
                    <a:pt x="226" y="266"/>
                    <a:pt x="217" y="257"/>
                    <a:pt x="207" y="257"/>
                  </a:cubicBezTo>
                  <a:cubicBezTo>
                    <a:pt x="187" y="257"/>
                    <a:pt x="187" y="257"/>
                    <a:pt x="187" y="257"/>
                  </a:cubicBezTo>
                  <a:cubicBezTo>
                    <a:pt x="187" y="257"/>
                    <a:pt x="187" y="257"/>
                    <a:pt x="187" y="257"/>
                  </a:cubicBezTo>
                  <a:cubicBezTo>
                    <a:pt x="217" y="257"/>
                    <a:pt x="217" y="257"/>
                    <a:pt x="217" y="257"/>
                  </a:cubicBezTo>
                  <a:cubicBezTo>
                    <a:pt x="229" y="257"/>
                    <a:pt x="239" y="249"/>
                    <a:pt x="239" y="239"/>
                  </a:cubicBezTo>
                  <a:cubicBezTo>
                    <a:pt x="239" y="229"/>
                    <a:pt x="229" y="221"/>
                    <a:pt x="217" y="221"/>
                  </a:cubicBezTo>
                  <a:cubicBezTo>
                    <a:pt x="187" y="221"/>
                    <a:pt x="187" y="221"/>
                    <a:pt x="187" y="221"/>
                  </a:cubicBezTo>
                  <a:cubicBezTo>
                    <a:pt x="187" y="221"/>
                    <a:pt x="187" y="221"/>
                    <a:pt x="187" y="221"/>
                  </a:cubicBezTo>
                  <a:lnTo>
                    <a:pt x="230" y="221"/>
                  </a:lnTo>
                  <a:close/>
                </a:path>
              </a:pathLst>
            </a:custGeom>
            <a:solidFill>
              <a:srgbClr val="252526"/>
            </a:solidFill>
            <a:ln>
              <a:noFill/>
            </a:ln>
          </p:spPr>
          <p:txBody>
            <a:bodyPr vert="horz" wrap="square" lIns="82305" tIns="41153" rIns="82305" bIns="41153" numCol="1" anchor="t" anchorCtr="0" compatLnSpc="1">
              <a:prstTxWarp prst="textNoShape">
                <a:avLst/>
              </a:prstTxWarp>
            </a:bodyPr>
            <a:lstStyle/>
            <a:p>
              <a:endParaRPr lang="en-US" sz="1600"/>
            </a:p>
          </p:txBody>
        </p:sp>
        <p:pic>
          <p:nvPicPr>
            <p:cNvPr id="201" name="Graphic 200">
              <a:extLst>
                <a:ext uri="{FF2B5EF4-FFF2-40B4-BE49-F238E27FC236}">
                  <a16:creationId xmlns:a16="http://schemas.microsoft.com/office/drawing/2014/main" id="{DCE087C4-B27B-4602-888C-BB079EC094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67390" y="2993911"/>
              <a:ext cx="650996" cy="650996"/>
            </a:xfrm>
            <a:prstGeom prst="rect">
              <a:avLst/>
            </a:prstGeom>
          </p:spPr>
        </p:pic>
        <p:sp>
          <p:nvSpPr>
            <p:cNvPr id="202" name="TextBox 201">
              <a:extLst>
                <a:ext uri="{FF2B5EF4-FFF2-40B4-BE49-F238E27FC236}">
                  <a16:creationId xmlns:a16="http://schemas.microsoft.com/office/drawing/2014/main" id="{4979868A-4FA3-4AD3-88FC-055A51900F88}"/>
                </a:ext>
              </a:extLst>
            </p:cNvPr>
            <p:cNvSpPr txBox="1"/>
            <p:nvPr/>
          </p:nvSpPr>
          <p:spPr>
            <a:xfrm>
              <a:off x="8771355" y="3050674"/>
              <a:ext cx="992108" cy="523220"/>
            </a:xfrm>
            <a:prstGeom prst="rect">
              <a:avLst/>
            </a:prstGeom>
            <a:noFill/>
          </p:spPr>
          <p:txBody>
            <a:bodyPr wrap="square">
              <a:spAutoFit/>
            </a:bodyPr>
            <a:lstStyle/>
            <a:p>
              <a:pPr algn="ctr"/>
              <a:r>
                <a:rPr lang="en-US" sz="1400">
                  <a:solidFill>
                    <a:schemeClr val="tx1"/>
                  </a:solidFill>
                  <a:latin typeface="Segoe UI" panose="020B0502040204020203" pitchFamily="34" charset="0"/>
                </a:rPr>
                <a:t>Azure Synapse</a:t>
              </a:r>
            </a:p>
          </p:txBody>
        </p:sp>
        <p:sp>
          <p:nvSpPr>
            <p:cNvPr id="203" name="TextBox 202">
              <a:extLst>
                <a:ext uri="{FF2B5EF4-FFF2-40B4-BE49-F238E27FC236}">
                  <a16:creationId xmlns:a16="http://schemas.microsoft.com/office/drawing/2014/main" id="{3125AFD1-EF6B-4BAB-AB5D-12A4D1941C70}"/>
                </a:ext>
              </a:extLst>
            </p:cNvPr>
            <p:cNvSpPr txBox="1"/>
            <p:nvPr/>
          </p:nvSpPr>
          <p:spPr>
            <a:xfrm>
              <a:off x="4917970" y="3158395"/>
              <a:ext cx="1277082" cy="307777"/>
            </a:xfrm>
            <a:prstGeom prst="rect">
              <a:avLst/>
            </a:prstGeom>
            <a:noFill/>
          </p:spPr>
          <p:txBody>
            <a:bodyPr wrap="square">
              <a:spAutoFit/>
            </a:bodyPr>
            <a:lstStyle/>
            <a:p>
              <a:pPr algn="ctr"/>
              <a:r>
                <a:rPr lang="en-US" sz="1400" err="1">
                  <a:solidFill>
                    <a:schemeClr val="tx1"/>
                  </a:solidFill>
                  <a:latin typeface="Segoe UI" panose="020B0502040204020203" pitchFamily="34" charset="0"/>
                </a:rPr>
                <a:t>Dataverse</a:t>
              </a:r>
              <a:endParaRPr lang="en-US" sz="1400">
                <a:solidFill>
                  <a:schemeClr val="tx1"/>
                </a:solidFill>
                <a:latin typeface="Segoe UI" panose="020B0502040204020203" pitchFamily="34" charset="0"/>
              </a:endParaRPr>
            </a:p>
          </p:txBody>
        </p:sp>
        <p:grpSp>
          <p:nvGrpSpPr>
            <p:cNvPr id="204" name="Group 203">
              <a:extLst>
                <a:ext uri="{FF2B5EF4-FFF2-40B4-BE49-F238E27FC236}">
                  <a16:creationId xmlns:a16="http://schemas.microsoft.com/office/drawing/2014/main" id="{117A84CB-5F39-4096-A82D-31D79C05A662}"/>
                </a:ext>
              </a:extLst>
            </p:cNvPr>
            <p:cNvGrpSpPr/>
            <p:nvPr/>
          </p:nvGrpSpPr>
          <p:grpSpPr>
            <a:xfrm>
              <a:off x="5228293" y="4381754"/>
              <a:ext cx="653165" cy="581067"/>
              <a:chOff x="5076961" y="4448545"/>
              <a:chExt cx="2467469" cy="1988455"/>
            </a:xfrm>
          </p:grpSpPr>
          <p:sp>
            <p:nvSpPr>
              <p:cNvPr id="212" name="Freeform 79">
                <a:extLst>
                  <a:ext uri="{FF2B5EF4-FFF2-40B4-BE49-F238E27FC236}">
                    <a16:creationId xmlns:a16="http://schemas.microsoft.com/office/drawing/2014/main" id="{8BC4BA8B-0AE1-4B85-954B-D87A51C57C40}"/>
                  </a:ext>
                </a:extLst>
              </p:cNvPr>
              <p:cNvSpPr>
                <a:spLocks noEditPoints="1"/>
              </p:cNvSpPr>
              <p:nvPr/>
            </p:nvSpPr>
            <p:spPr bwMode="black">
              <a:xfrm rot="16200000">
                <a:off x="5316468" y="4209038"/>
                <a:ext cx="1988455" cy="2467469"/>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lumMod val="85000"/>
                </a:schemeClr>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213" name="Freeform 14">
                <a:extLst>
                  <a:ext uri="{FF2B5EF4-FFF2-40B4-BE49-F238E27FC236}">
                    <a16:creationId xmlns:a16="http://schemas.microsoft.com/office/drawing/2014/main" id="{DBAF193A-FD90-484A-874F-0F9DEBB2730A}"/>
                  </a:ext>
                </a:extLst>
              </p:cNvPr>
              <p:cNvSpPr>
                <a:spLocks noEditPoints="1"/>
              </p:cNvSpPr>
              <p:nvPr/>
            </p:nvSpPr>
            <p:spPr bwMode="black">
              <a:xfrm>
                <a:off x="5794117" y="5232655"/>
                <a:ext cx="1033156" cy="947564"/>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chemeClr val="tx1">
                  <a:lumMod val="50000"/>
                  <a:lumOff val="50000"/>
                </a:schemeClr>
              </a:solidFill>
              <a:ln>
                <a:noFill/>
              </a:ln>
              <a:effectLst>
                <a:outerShdw blurRad="50800" dist="38100" dir="5400000" algn="t" rotWithShape="0">
                  <a:prstClr val="black">
                    <a:alpha val="40000"/>
                  </a:prstClr>
                </a:outerShdw>
              </a:effectLst>
            </p:spPr>
            <p:txBody>
              <a:bodyPr vert="horz" wrap="square" lIns="82305" tIns="41153" rIns="82305" bIns="41153" numCol="1" anchor="t" anchorCtr="0" compatLnSpc="1">
                <a:prstTxWarp prst="textNoShape">
                  <a:avLst/>
                </a:prstTxWarp>
              </a:bodyPr>
              <a:lstStyle/>
              <a:p>
                <a:endParaRPr lang="en-US" sz="1600"/>
              </a:p>
            </p:txBody>
          </p:sp>
        </p:grpSp>
        <p:pic>
          <p:nvPicPr>
            <p:cNvPr id="205" name="Picture 204" descr="A picture containing shape&#10;&#10;Description automatically generated">
              <a:extLst>
                <a:ext uri="{FF2B5EF4-FFF2-40B4-BE49-F238E27FC236}">
                  <a16:creationId xmlns:a16="http://schemas.microsoft.com/office/drawing/2014/main" id="{E53E2A70-DDB6-4A0B-A8BE-B55BA31FA9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5052" y="3050194"/>
              <a:ext cx="550826" cy="550826"/>
            </a:xfrm>
            <a:prstGeom prst="rect">
              <a:avLst/>
            </a:prstGeom>
          </p:spPr>
        </p:pic>
        <p:pic>
          <p:nvPicPr>
            <p:cNvPr id="206" name="Picture 2">
              <a:extLst>
                <a:ext uri="{FF2B5EF4-FFF2-40B4-BE49-F238E27FC236}">
                  <a16:creationId xmlns:a16="http://schemas.microsoft.com/office/drawing/2014/main" id="{974334BB-8AFC-4EB9-8364-45B47ADA973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28097" y="1700852"/>
              <a:ext cx="1176248" cy="192121"/>
            </a:xfrm>
            <a:prstGeom prst="rect">
              <a:avLst/>
            </a:prstGeom>
            <a:noFill/>
            <a:extLst>
              <a:ext uri="{909E8E84-426E-40DD-AFC4-6F175D3DCCD1}">
                <a14:hiddenFill xmlns:a14="http://schemas.microsoft.com/office/drawing/2010/main">
                  <a:solidFill>
                    <a:srgbClr val="FFFFFF"/>
                  </a:solidFill>
                </a14:hiddenFill>
              </a:ext>
            </a:extLst>
          </p:spPr>
        </p:pic>
        <p:grpSp>
          <p:nvGrpSpPr>
            <p:cNvPr id="207" name="Group 206">
              <a:extLst>
                <a:ext uri="{FF2B5EF4-FFF2-40B4-BE49-F238E27FC236}">
                  <a16:creationId xmlns:a16="http://schemas.microsoft.com/office/drawing/2014/main" id="{763D2A2E-2B57-4135-94CB-979C068AB3E8}"/>
                </a:ext>
              </a:extLst>
            </p:cNvPr>
            <p:cNvGrpSpPr/>
            <p:nvPr/>
          </p:nvGrpSpPr>
          <p:grpSpPr>
            <a:xfrm>
              <a:off x="7367548" y="1618986"/>
              <a:ext cx="1180990" cy="249052"/>
              <a:chOff x="7104345" y="1227434"/>
              <a:chExt cx="1792955" cy="378106"/>
            </a:xfrm>
          </p:grpSpPr>
          <p:pic>
            <p:nvPicPr>
              <p:cNvPr id="208" name="Picture 207" descr="A picture containing drawing&#10;&#10;Description automatically generated">
                <a:extLst>
                  <a:ext uri="{FF2B5EF4-FFF2-40B4-BE49-F238E27FC236}">
                    <a16:creationId xmlns:a16="http://schemas.microsoft.com/office/drawing/2014/main" id="{A58DB164-D931-46D9-B9D5-C0E429434B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99645" y="1227434"/>
                <a:ext cx="369462" cy="369462"/>
              </a:xfrm>
              <a:prstGeom prst="rect">
                <a:avLst/>
              </a:prstGeom>
            </p:spPr>
          </p:pic>
          <p:pic>
            <p:nvPicPr>
              <p:cNvPr id="209" name="Picture 208" descr="Icon&#10;&#10;Description automatically generated">
                <a:extLst>
                  <a:ext uri="{FF2B5EF4-FFF2-40B4-BE49-F238E27FC236}">
                    <a16:creationId xmlns:a16="http://schemas.microsoft.com/office/drawing/2014/main" id="{C976288C-AC74-4CE2-9F74-9E83B33223B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94945" y="1227434"/>
                <a:ext cx="369462" cy="369462"/>
              </a:xfrm>
              <a:prstGeom prst="rect">
                <a:avLst/>
              </a:prstGeom>
            </p:spPr>
          </p:pic>
          <p:pic>
            <p:nvPicPr>
              <p:cNvPr id="210" name="Picture 209" descr="Icon&#10;&#10;Description automatically generated">
                <a:extLst>
                  <a:ext uri="{FF2B5EF4-FFF2-40B4-BE49-F238E27FC236}">
                    <a16:creationId xmlns:a16="http://schemas.microsoft.com/office/drawing/2014/main" id="{3A26FCAF-8116-43E8-9914-5844A6CEB92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4345" y="1227434"/>
                <a:ext cx="369462" cy="369462"/>
              </a:xfrm>
              <a:prstGeom prst="rect">
                <a:avLst/>
              </a:prstGeom>
            </p:spPr>
          </p:pic>
          <p:pic>
            <p:nvPicPr>
              <p:cNvPr id="211" name="Picture 210" descr="Icon&#10;&#10;Description automatically generated">
                <a:extLst>
                  <a:ext uri="{FF2B5EF4-FFF2-40B4-BE49-F238E27FC236}">
                    <a16:creationId xmlns:a16="http://schemas.microsoft.com/office/drawing/2014/main" id="{7300CC03-F337-4A2D-AD2E-4EADD7184B5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527838" y="1236078"/>
                <a:ext cx="369462" cy="369462"/>
              </a:xfrm>
              <a:prstGeom prst="rect">
                <a:avLst/>
              </a:prstGeom>
            </p:spPr>
          </p:pic>
        </p:grpSp>
      </p:grpSp>
    </p:spTree>
    <p:extLst>
      <p:ext uri="{BB962C8B-B14F-4D97-AF65-F5344CB8AC3E}">
        <p14:creationId xmlns:p14="http://schemas.microsoft.com/office/powerpoint/2010/main" val="170358274"/>
      </p:ext>
    </p:extLst>
  </p:cSld>
  <p:clrMapOvr>
    <a:masterClrMapping/>
  </p:clrMapOvr>
  <p:transition>
    <p:fade/>
  </p:transition>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5444801A-EF0D-46A1-B7F6-F0594A0B7F95}"/>
              </a:ext>
            </a:extLst>
          </p:cNvPr>
          <p:cNvSpPr/>
          <p:nvPr/>
        </p:nvSpPr>
        <p:spPr bwMode="auto">
          <a:xfrm>
            <a:off x="584877" y="1406092"/>
            <a:ext cx="11546161" cy="327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Ease interoperability and unify data to help accelerate insights and business workflows</a:t>
            </a:r>
          </a:p>
        </p:txBody>
      </p:sp>
      <p:sp>
        <p:nvSpPr>
          <p:cNvPr id="95" name="Title 5">
            <a:extLst>
              <a:ext uri="{FF2B5EF4-FFF2-40B4-BE49-F238E27FC236}">
                <a16:creationId xmlns:a16="http://schemas.microsoft.com/office/drawing/2014/main" id="{16F12A1B-EA60-45B0-AFFB-861637199EB8}"/>
              </a:ext>
            </a:extLst>
          </p:cNvPr>
          <p:cNvSpPr>
            <a:spLocks noGrp="1"/>
          </p:cNvSpPr>
          <p:nvPr>
            <p:ph type="title"/>
          </p:nvPr>
        </p:nvSpPr>
        <p:spPr>
          <a:xfrm>
            <a:off x="588263" y="495300"/>
            <a:ext cx="11018520" cy="492443"/>
          </a:xfrm>
        </p:spPr>
        <p:txBody>
          <a:bodyPr/>
          <a:lstStyle/>
          <a:p>
            <a:r>
              <a:rPr lang="en-US"/>
              <a:t>Common Data Model schema</a:t>
            </a:r>
          </a:p>
        </p:txBody>
      </p:sp>
      <p:cxnSp>
        <p:nvCxnSpPr>
          <p:cNvPr id="101" name="Straight Connector 100">
            <a:extLst>
              <a:ext uri="{FF2B5EF4-FFF2-40B4-BE49-F238E27FC236}">
                <a16:creationId xmlns:a16="http://schemas.microsoft.com/office/drawing/2014/main" id="{69C74A4E-EED6-43DD-B9EA-B94F344259B2}"/>
              </a:ext>
              <a:ext uri="{C183D7F6-B498-43B3-948B-1728B52AA6E4}">
                <adec:decorative xmlns:adec="http://schemas.microsoft.com/office/drawing/2017/decorative" val="1"/>
              </a:ext>
            </a:extLst>
          </p:cNvPr>
          <p:cNvCxnSpPr>
            <a:cxnSpLocks/>
          </p:cNvCxnSpPr>
          <p:nvPr/>
        </p:nvCxnSpPr>
        <p:spPr>
          <a:xfrm>
            <a:off x="657679" y="5567289"/>
            <a:ext cx="4240720" cy="0"/>
          </a:xfrm>
          <a:prstGeom prst="line">
            <a:avLst/>
          </a:prstGeom>
          <a:ln w="19050">
            <a:solidFill>
              <a:schemeClr val="tx1">
                <a:lumMod val="10000"/>
                <a:lumOff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8" name="Group 137">
            <a:extLst>
              <a:ext uri="{FF2B5EF4-FFF2-40B4-BE49-F238E27FC236}">
                <a16:creationId xmlns:a16="http://schemas.microsoft.com/office/drawing/2014/main" id="{E4D69CCF-357E-4E16-86B3-836FCDF43AB0}"/>
              </a:ext>
            </a:extLst>
          </p:cNvPr>
          <p:cNvGrpSpPr/>
          <p:nvPr/>
        </p:nvGrpSpPr>
        <p:grpSpPr>
          <a:xfrm>
            <a:off x="10915717" y="172480"/>
            <a:ext cx="969264" cy="969264"/>
            <a:chOff x="6811432" y="5470315"/>
            <a:chExt cx="491390" cy="491390"/>
          </a:xfrm>
        </p:grpSpPr>
        <p:sp>
          <p:nvSpPr>
            <p:cNvPr id="139" name="Oval 138">
              <a:extLst>
                <a:ext uri="{FF2B5EF4-FFF2-40B4-BE49-F238E27FC236}">
                  <a16:creationId xmlns:a16="http://schemas.microsoft.com/office/drawing/2014/main" id="{1132C448-BE61-4051-9F85-DF99AC847211}"/>
                </a:ext>
              </a:extLst>
            </p:cNvPr>
            <p:cNvSpPr>
              <a:spLocks/>
            </p:cNvSpPr>
            <p:nvPr/>
          </p:nvSpPr>
          <p:spPr bwMode="auto">
            <a:xfrm rot="10800000" flipV="1">
              <a:off x="6811432" y="5470315"/>
              <a:ext cx="491390" cy="491390"/>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40" name="Oval 139">
              <a:extLst>
                <a:ext uri="{FF2B5EF4-FFF2-40B4-BE49-F238E27FC236}">
                  <a16:creationId xmlns:a16="http://schemas.microsoft.com/office/drawing/2014/main" id="{5409605A-C61C-42D4-B749-9BE9E085AD46}"/>
                </a:ext>
              </a:extLst>
            </p:cNvPr>
            <p:cNvSpPr>
              <a:spLocks/>
            </p:cNvSpPr>
            <p:nvPr/>
          </p:nvSpPr>
          <p:spPr bwMode="auto">
            <a:xfrm rot="10800000" flipV="1">
              <a:off x="6836447" y="5495330"/>
              <a:ext cx="441360" cy="441360"/>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141" name="data2" descr="data">
              <a:extLst>
                <a:ext uri="{FF2B5EF4-FFF2-40B4-BE49-F238E27FC236}">
                  <a16:creationId xmlns:a16="http://schemas.microsoft.com/office/drawing/2014/main" id="{1146E20E-9D22-4D2E-B35B-BEFD3087D4D5}"/>
                </a:ext>
              </a:extLst>
            </p:cNvPr>
            <p:cNvGrpSpPr/>
            <p:nvPr/>
          </p:nvGrpSpPr>
          <p:grpSpPr>
            <a:xfrm rot="10800000" flipH="1" flipV="1">
              <a:off x="6933650" y="5610844"/>
              <a:ext cx="246886" cy="210310"/>
              <a:chOff x="6520827" y="1696554"/>
              <a:chExt cx="396483" cy="337694"/>
            </a:xfrm>
          </p:grpSpPr>
          <p:sp>
            <p:nvSpPr>
              <p:cNvPr id="142" name="Freeform: Shape 141">
                <a:extLst>
                  <a:ext uri="{FF2B5EF4-FFF2-40B4-BE49-F238E27FC236}">
                    <a16:creationId xmlns:a16="http://schemas.microsoft.com/office/drawing/2014/main" id="{58FF3D27-FFBB-49A9-99F8-00E8D2068BFE}"/>
                  </a:ext>
                </a:extLst>
              </p:cNvPr>
              <p:cNvSpPr/>
              <p:nvPr/>
            </p:nvSpPr>
            <p:spPr>
              <a:xfrm>
                <a:off x="6684538" y="1696554"/>
                <a:ext cx="69061" cy="96653"/>
              </a:xfrm>
              <a:custGeom>
                <a:avLst/>
                <a:gdLst>
                  <a:gd name="connsiteX0" fmla="*/ 68981 w 69061"/>
                  <a:gd name="connsiteY0" fmla="*/ 33127 h 96653"/>
                  <a:gd name="connsiteX1" fmla="*/ 34009 w 69061"/>
                  <a:gd name="connsiteY1" fmla="*/ 0 h 96653"/>
                  <a:gd name="connsiteX2" fmla="*/ 0 w 69061"/>
                  <a:gd name="connsiteY2" fmla="*/ 34009 h 96653"/>
                  <a:gd name="connsiteX3" fmla="*/ 0 w 69061"/>
                  <a:gd name="connsiteY3" fmla="*/ 61601 h 96653"/>
                  <a:gd name="connsiteX4" fmla="*/ 34009 w 69061"/>
                  <a:gd name="connsiteY4" fmla="*/ 96653 h 96653"/>
                  <a:gd name="connsiteX5" fmla="*/ 69061 w 69061"/>
                  <a:gd name="connsiteY5" fmla="*/ 61601 h 96653"/>
                  <a:gd name="connsiteX6" fmla="*/ 68981 w 69061"/>
                  <a:gd name="connsiteY6" fmla="*/ 33127 h 96653"/>
                  <a:gd name="connsiteX7" fmla="*/ 47725 w 69061"/>
                  <a:gd name="connsiteY7" fmla="*/ 61601 h 96653"/>
                  <a:gd name="connsiteX8" fmla="*/ 34811 w 69061"/>
                  <a:gd name="connsiteY8" fmla="*/ 75398 h 96653"/>
                  <a:gd name="connsiteX9" fmla="*/ 21175 w 69061"/>
                  <a:gd name="connsiteY9" fmla="*/ 61601 h 96653"/>
                  <a:gd name="connsiteX10" fmla="*/ 21175 w 69061"/>
                  <a:gd name="connsiteY10" fmla="*/ 34009 h 96653"/>
                  <a:gd name="connsiteX11" fmla="*/ 33929 w 69061"/>
                  <a:gd name="connsiteY11" fmla="*/ 21256 h 96653"/>
                  <a:gd name="connsiteX12" fmla="*/ 47725 w 69061"/>
                  <a:gd name="connsiteY12" fmla="*/ 34009 h 96653"/>
                  <a:gd name="connsiteX13" fmla="*/ 47725 w 69061"/>
                  <a:gd name="connsiteY13" fmla="*/ 61601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68981" y="33127"/>
                    </a:moveTo>
                    <a:cubicBezTo>
                      <a:pt x="67457" y="14598"/>
                      <a:pt x="52056" y="0"/>
                      <a:pt x="34009" y="0"/>
                    </a:cubicBezTo>
                    <a:cubicBezTo>
                      <a:pt x="15240" y="0"/>
                      <a:pt x="0" y="15240"/>
                      <a:pt x="0" y="34009"/>
                    </a:cubicBezTo>
                    <a:lnTo>
                      <a:pt x="0" y="61601"/>
                    </a:lnTo>
                    <a:cubicBezTo>
                      <a:pt x="0" y="79649"/>
                      <a:pt x="14518" y="95049"/>
                      <a:pt x="34009" y="96653"/>
                    </a:cubicBezTo>
                    <a:cubicBezTo>
                      <a:pt x="53019" y="96653"/>
                      <a:pt x="69061" y="80611"/>
                      <a:pt x="69061" y="61601"/>
                    </a:cubicBezTo>
                    <a:lnTo>
                      <a:pt x="68981" y="33127"/>
                    </a:lnTo>
                    <a:close/>
                    <a:moveTo>
                      <a:pt x="47725" y="61601"/>
                    </a:moveTo>
                    <a:cubicBezTo>
                      <a:pt x="47725" y="69703"/>
                      <a:pt x="40426" y="75398"/>
                      <a:pt x="34811" y="75398"/>
                    </a:cubicBezTo>
                    <a:cubicBezTo>
                      <a:pt x="27271" y="74756"/>
                      <a:pt x="21175" y="68580"/>
                      <a:pt x="21175" y="61601"/>
                    </a:cubicBezTo>
                    <a:lnTo>
                      <a:pt x="21175" y="34009"/>
                    </a:lnTo>
                    <a:cubicBezTo>
                      <a:pt x="21175" y="27111"/>
                      <a:pt x="27031" y="21256"/>
                      <a:pt x="33929" y="21256"/>
                    </a:cubicBezTo>
                    <a:cubicBezTo>
                      <a:pt x="40907" y="21256"/>
                      <a:pt x="47164" y="27352"/>
                      <a:pt x="47725" y="34009"/>
                    </a:cubicBezTo>
                    <a:lnTo>
                      <a:pt x="47725" y="61601"/>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B927C4CC-3158-4980-B825-11E83D109B50}"/>
                  </a:ext>
                </a:extLst>
              </p:cNvPr>
              <p:cNvSpPr/>
              <p:nvPr/>
            </p:nvSpPr>
            <p:spPr>
              <a:xfrm>
                <a:off x="6625258" y="1697186"/>
                <a:ext cx="23902" cy="96413"/>
              </a:xfrm>
              <a:custGeom>
                <a:avLst/>
                <a:gdLst>
                  <a:gd name="connsiteX0" fmla="*/ 11951 w 23902"/>
                  <a:gd name="connsiteY0" fmla="*/ 96413 h 96413"/>
                  <a:gd name="connsiteX1" fmla="*/ 0 w 23902"/>
                  <a:gd name="connsiteY1" fmla="*/ 84461 h 96413"/>
                  <a:gd name="connsiteX2" fmla="*/ 0 w 23902"/>
                  <a:gd name="connsiteY2" fmla="*/ 11951 h 96413"/>
                  <a:gd name="connsiteX3" fmla="*/ 11951 w 23902"/>
                  <a:gd name="connsiteY3" fmla="*/ 0 h 96413"/>
                  <a:gd name="connsiteX4" fmla="*/ 23902 w 23902"/>
                  <a:gd name="connsiteY4" fmla="*/ 11951 h 96413"/>
                  <a:gd name="connsiteX5" fmla="*/ 23902 w 23902"/>
                  <a:gd name="connsiteY5" fmla="*/ 84381 h 96413"/>
                  <a:gd name="connsiteX6" fmla="*/ 11951 w 23902"/>
                  <a:gd name="connsiteY6" fmla="*/ 96413 h 9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413">
                    <a:moveTo>
                      <a:pt x="11951" y="96413"/>
                    </a:moveTo>
                    <a:cubicBezTo>
                      <a:pt x="5374" y="96413"/>
                      <a:pt x="0" y="91039"/>
                      <a:pt x="0" y="84461"/>
                    </a:cubicBezTo>
                    <a:lnTo>
                      <a:pt x="0" y="11951"/>
                    </a:lnTo>
                    <a:cubicBezTo>
                      <a:pt x="0" y="5374"/>
                      <a:pt x="5374" y="0"/>
                      <a:pt x="11951" y="0"/>
                    </a:cubicBezTo>
                    <a:cubicBezTo>
                      <a:pt x="18528" y="0"/>
                      <a:pt x="23902" y="5374"/>
                      <a:pt x="23902" y="11951"/>
                    </a:cubicBezTo>
                    <a:lnTo>
                      <a:pt x="23902" y="84381"/>
                    </a:lnTo>
                    <a:cubicBezTo>
                      <a:pt x="23902" y="91039"/>
                      <a:pt x="18528" y="96413"/>
                      <a:pt x="11951" y="96413"/>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4346EC80-0CE0-4348-B139-6C888C5D5F90}"/>
                  </a:ext>
                </a:extLst>
              </p:cNvPr>
              <p:cNvSpPr/>
              <p:nvPr/>
            </p:nvSpPr>
            <p:spPr>
              <a:xfrm>
                <a:off x="6520827" y="1696554"/>
                <a:ext cx="69061" cy="96653"/>
              </a:xfrm>
              <a:custGeom>
                <a:avLst/>
                <a:gdLst>
                  <a:gd name="connsiteX0" fmla="*/ 68981 w 69061"/>
                  <a:gd name="connsiteY0" fmla="*/ 33127 h 96653"/>
                  <a:gd name="connsiteX1" fmla="*/ 34009 w 69061"/>
                  <a:gd name="connsiteY1" fmla="*/ 0 h 96653"/>
                  <a:gd name="connsiteX2" fmla="*/ 0 w 69061"/>
                  <a:gd name="connsiteY2" fmla="*/ 34009 h 96653"/>
                  <a:gd name="connsiteX3" fmla="*/ 0 w 69061"/>
                  <a:gd name="connsiteY3" fmla="*/ 61601 h 96653"/>
                  <a:gd name="connsiteX4" fmla="*/ 34009 w 69061"/>
                  <a:gd name="connsiteY4" fmla="*/ 96653 h 96653"/>
                  <a:gd name="connsiteX5" fmla="*/ 69061 w 69061"/>
                  <a:gd name="connsiteY5" fmla="*/ 61601 h 96653"/>
                  <a:gd name="connsiteX6" fmla="*/ 68981 w 69061"/>
                  <a:gd name="connsiteY6" fmla="*/ 33127 h 96653"/>
                  <a:gd name="connsiteX7" fmla="*/ 47805 w 69061"/>
                  <a:gd name="connsiteY7" fmla="*/ 61601 h 96653"/>
                  <a:gd name="connsiteX8" fmla="*/ 34891 w 69061"/>
                  <a:gd name="connsiteY8" fmla="*/ 75398 h 96653"/>
                  <a:gd name="connsiteX9" fmla="*/ 21256 w 69061"/>
                  <a:gd name="connsiteY9" fmla="*/ 61601 h 96653"/>
                  <a:gd name="connsiteX10" fmla="*/ 21256 w 69061"/>
                  <a:gd name="connsiteY10" fmla="*/ 34009 h 96653"/>
                  <a:gd name="connsiteX11" fmla="*/ 34009 w 69061"/>
                  <a:gd name="connsiteY11" fmla="*/ 21256 h 96653"/>
                  <a:gd name="connsiteX12" fmla="*/ 47805 w 69061"/>
                  <a:gd name="connsiteY12" fmla="*/ 34009 h 96653"/>
                  <a:gd name="connsiteX13" fmla="*/ 47805 w 69061"/>
                  <a:gd name="connsiteY13" fmla="*/ 61601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68981" y="33127"/>
                    </a:moveTo>
                    <a:cubicBezTo>
                      <a:pt x="67457" y="14598"/>
                      <a:pt x="52057" y="0"/>
                      <a:pt x="34009" y="0"/>
                    </a:cubicBezTo>
                    <a:cubicBezTo>
                      <a:pt x="15240" y="0"/>
                      <a:pt x="0" y="15240"/>
                      <a:pt x="0" y="34009"/>
                    </a:cubicBezTo>
                    <a:lnTo>
                      <a:pt x="0" y="61601"/>
                    </a:lnTo>
                    <a:cubicBezTo>
                      <a:pt x="0" y="79649"/>
                      <a:pt x="14518" y="95049"/>
                      <a:pt x="34009" y="96653"/>
                    </a:cubicBezTo>
                    <a:cubicBezTo>
                      <a:pt x="53019" y="96653"/>
                      <a:pt x="69061" y="80611"/>
                      <a:pt x="69061" y="61601"/>
                    </a:cubicBezTo>
                    <a:lnTo>
                      <a:pt x="68981" y="33127"/>
                    </a:lnTo>
                    <a:close/>
                    <a:moveTo>
                      <a:pt x="47805" y="61601"/>
                    </a:moveTo>
                    <a:cubicBezTo>
                      <a:pt x="47805" y="69703"/>
                      <a:pt x="40506" y="75398"/>
                      <a:pt x="34891" y="75398"/>
                    </a:cubicBezTo>
                    <a:cubicBezTo>
                      <a:pt x="27352" y="74756"/>
                      <a:pt x="21256" y="68580"/>
                      <a:pt x="21256" y="61601"/>
                    </a:cubicBezTo>
                    <a:lnTo>
                      <a:pt x="21256" y="34009"/>
                    </a:lnTo>
                    <a:cubicBezTo>
                      <a:pt x="21256" y="27111"/>
                      <a:pt x="27111" y="21256"/>
                      <a:pt x="34009" y="21256"/>
                    </a:cubicBezTo>
                    <a:cubicBezTo>
                      <a:pt x="40987" y="21256"/>
                      <a:pt x="47244" y="27352"/>
                      <a:pt x="47805" y="34009"/>
                    </a:cubicBezTo>
                    <a:lnTo>
                      <a:pt x="47805" y="61601"/>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69967EC0-D1B3-44EC-A88E-B9ABC6522999}"/>
                  </a:ext>
                </a:extLst>
              </p:cNvPr>
              <p:cNvSpPr/>
              <p:nvPr/>
            </p:nvSpPr>
            <p:spPr>
              <a:xfrm>
                <a:off x="6848250" y="1696554"/>
                <a:ext cx="69060" cy="96652"/>
              </a:xfrm>
              <a:custGeom>
                <a:avLst/>
                <a:gdLst>
                  <a:gd name="connsiteX0" fmla="*/ 68981 w 69061"/>
                  <a:gd name="connsiteY0" fmla="*/ 33127 h 96653"/>
                  <a:gd name="connsiteX1" fmla="*/ 34009 w 69061"/>
                  <a:gd name="connsiteY1" fmla="*/ 0 h 96653"/>
                  <a:gd name="connsiteX2" fmla="*/ 0 w 69061"/>
                  <a:gd name="connsiteY2" fmla="*/ 34009 h 96653"/>
                  <a:gd name="connsiteX3" fmla="*/ 0 w 69061"/>
                  <a:gd name="connsiteY3" fmla="*/ 61601 h 96653"/>
                  <a:gd name="connsiteX4" fmla="*/ 34009 w 69061"/>
                  <a:gd name="connsiteY4" fmla="*/ 96653 h 96653"/>
                  <a:gd name="connsiteX5" fmla="*/ 69061 w 69061"/>
                  <a:gd name="connsiteY5" fmla="*/ 61601 h 96653"/>
                  <a:gd name="connsiteX6" fmla="*/ 68981 w 69061"/>
                  <a:gd name="connsiteY6" fmla="*/ 33127 h 96653"/>
                  <a:gd name="connsiteX7" fmla="*/ 47725 w 69061"/>
                  <a:gd name="connsiteY7" fmla="*/ 61601 h 96653"/>
                  <a:gd name="connsiteX8" fmla="*/ 34811 w 69061"/>
                  <a:gd name="connsiteY8" fmla="*/ 75398 h 96653"/>
                  <a:gd name="connsiteX9" fmla="*/ 21175 w 69061"/>
                  <a:gd name="connsiteY9" fmla="*/ 61601 h 96653"/>
                  <a:gd name="connsiteX10" fmla="*/ 21175 w 69061"/>
                  <a:gd name="connsiteY10" fmla="*/ 34009 h 96653"/>
                  <a:gd name="connsiteX11" fmla="*/ 33929 w 69061"/>
                  <a:gd name="connsiteY11" fmla="*/ 21256 h 96653"/>
                  <a:gd name="connsiteX12" fmla="*/ 47725 w 69061"/>
                  <a:gd name="connsiteY12" fmla="*/ 34009 h 96653"/>
                  <a:gd name="connsiteX13" fmla="*/ 47725 w 69061"/>
                  <a:gd name="connsiteY13" fmla="*/ 61601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68981" y="33127"/>
                    </a:moveTo>
                    <a:cubicBezTo>
                      <a:pt x="67457" y="14598"/>
                      <a:pt x="52057" y="0"/>
                      <a:pt x="34009" y="0"/>
                    </a:cubicBezTo>
                    <a:cubicBezTo>
                      <a:pt x="15240" y="0"/>
                      <a:pt x="0" y="15240"/>
                      <a:pt x="0" y="34009"/>
                    </a:cubicBezTo>
                    <a:lnTo>
                      <a:pt x="0" y="61601"/>
                    </a:lnTo>
                    <a:cubicBezTo>
                      <a:pt x="0" y="79649"/>
                      <a:pt x="14518" y="95049"/>
                      <a:pt x="34009" y="96653"/>
                    </a:cubicBezTo>
                    <a:cubicBezTo>
                      <a:pt x="53019" y="96653"/>
                      <a:pt x="69061" y="80611"/>
                      <a:pt x="69061" y="61601"/>
                    </a:cubicBezTo>
                    <a:lnTo>
                      <a:pt x="68981" y="33127"/>
                    </a:lnTo>
                    <a:close/>
                    <a:moveTo>
                      <a:pt x="47725" y="61601"/>
                    </a:moveTo>
                    <a:cubicBezTo>
                      <a:pt x="47725" y="69703"/>
                      <a:pt x="40426" y="75398"/>
                      <a:pt x="34811" y="75398"/>
                    </a:cubicBezTo>
                    <a:cubicBezTo>
                      <a:pt x="27271" y="74756"/>
                      <a:pt x="21175" y="68580"/>
                      <a:pt x="21175" y="61601"/>
                    </a:cubicBezTo>
                    <a:lnTo>
                      <a:pt x="21175" y="34009"/>
                    </a:lnTo>
                    <a:cubicBezTo>
                      <a:pt x="21175" y="27111"/>
                      <a:pt x="27031" y="21256"/>
                      <a:pt x="33929" y="21256"/>
                    </a:cubicBezTo>
                    <a:cubicBezTo>
                      <a:pt x="40907" y="21256"/>
                      <a:pt x="47164" y="27352"/>
                      <a:pt x="47725" y="34009"/>
                    </a:cubicBezTo>
                    <a:lnTo>
                      <a:pt x="47725" y="61601"/>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D971D731-277D-44FE-ABE6-7BD0E4D7D986}"/>
                  </a:ext>
                </a:extLst>
              </p:cNvPr>
              <p:cNvSpPr/>
              <p:nvPr/>
            </p:nvSpPr>
            <p:spPr>
              <a:xfrm>
                <a:off x="6788890" y="1697186"/>
                <a:ext cx="23902" cy="96413"/>
              </a:xfrm>
              <a:custGeom>
                <a:avLst/>
                <a:gdLst>
                  <a:gd name="connsiteX0" fmla="*/ 11951 w 23902"/>
                  <a:gd name="connsiteY0" fmla="*/ 96413 h 96413"/>
                  <a:gd name="connsiteX1" fmla="*/ 0 w 23902"/>
                  <a:gd name="connsiteY1" fmla="*/ 84461 h 96413"/>
                  <a:gd name="connsiteX2" fmla="*/ 0 w 23902"/>
                  <a:gd name="connsiteY2" fmla="*/ 11951 h 96413"/>
                  <a:gd name="connsiteX3" fmla="*/ 11951 w 23902"/>
                  <a:gd name="connsiteY3" fmla="*/ 0 h 96413"/>
                  <a:gd name="connsiteX4" fmla="*/ 23902 w 23902"/>
                  <a:gd name="connsiteY4" fmla="*/ 11951 h 96413"/>
                  <a:gd name="connsiteX5" fmla="*/ 23902 w 23902"/>
                  <a:gd name="connsiteY5" fmla="*/ 84381 h 96413"/>
                  <a:gd name="connsiteX6" fmla="*/ 11951 w 23902"/>
                  <a:gd name="connsiteY6" fmla="*/ 96413 h 9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413">
                    <a:moveTo>
                      <a:pt x="11951" y="96413"/>
                    </a:moveTo>
                    <a:cubicBezTo>
                      <a:pt x="5374" y="96413"/>
                      <a:pt x="0" y="91039"/>
                      <a:pt x="0" y="84461"/>
                    </a:cubicBezTo>
                    <a:lnTo>
                      <a:pt x="0" y="11951"/>
                    </a:lnTo>
                    <a:cubicBezTo>
                      <a:pt x="0" y="5374"/>
                      <a:pt x="5374" y="0"/>
                      <a:pt x="11951" y="0"/>
                    </a:cubicBezTo>
                    <a:cubicBezTo>
                      <a:pt x="18528" y="0"/>
                      <a:pt x="23902" y="5374"/>
                      <a:pt x="23902" y="11951"/>
                    </a:cubicBezTo>
                    <a:lnTo>
                      <a:pt x="23902" y="84381"/>
                    </a:lnTo>
                    <a:cubicBezTo>
                      <a:pt x="23983" y="91039"/>
                      <a:pt x="18608" y="96413"/>
                      <a:pt x="11951" y="96413"/>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5CD085B3-4123-4E7A-887A-C7A1B5A6FAD1}"/>
                  </a:ext>
                </a:extLst>
              </p:cNvPr>
              <p:cNvSpPr/>
              <p:nvPr/>
            </p:nvSpPr>
            <p:spPr>
              <a:xfrm>
                <a:off x="6684538" y="1937209"/>
                <a:ext cx="69061" cy="96653"/>
              </a:xfrm>
              <a:custGeom>
                <a:avLst/>
                <a:gdLst>
                  <a:gd name="connsiteX0" fmla="*/ 68981 w 69061"/>
                  <a:gd name="connsiteY0" fmla="*/ 33127 h 96653"/>
                  <a:gd name="connsiteX1" fmla="*/ 34009 w 69061"/>
                  <a:gd name="connsiteY1" fmla="*/ 0 h 96653"/>
                  <a:gd name="connsiteX2" fmla="*/ 0 w 69061"/>
                  <a:gd name="connsiteY2" fmla="*/ 34009 h 96653"/>
                  <a:gd name="connsiteX3" fmla="*/ 0 w 69061"/>
                  <a:gd name="connsiteY3" fmla="*/ 61602 h 96653"/>
                  <a:gd name="connsiteX4" fmla="*/ 34009 w 69061"/>
                  <a:gd name="connsiteY4" fmla="*/ 96654 h 96653"/>
                  <a:gd name="connsiteX5" fmla="*/ 69061 w 69061"/>
                  <a:gd name="connsiteY5" fmla="*/ 61602 h 96653"/>
                  <a:gd name="connsiteX6" fmla="*/ 68981 w 69061"/>
                  <a:gd name="connsiteY6" fmla="*/ 33127 h 96653"/>
                  <a:gd name="connsiteX7" fmla="*/ 47725 w 69061"/>
                  <a:gd name="connsiteY7" fmla="*/ 61602 h 96653"/>
                  <a:gd name="connsiteX8" fmla="*/ 34811 w 69061"/>
                  <a:gd name="connsiteY8" fmla="*/ 75398 h 96653"/>
                  <a:gd name="connsiteX9" fmla="*/ 21175 w 69061"/>
                  <a:gd name="connsiteY9" fmla="*/ 61602 h 96653"/>
                  <a:gd name="connsiteX10" fmla="*/ 21175 w 69061"/>
                  <a:gd name="connsiteY10" fmla="*/ 34009 h 96653"/>
                  <a:gd name="connsiteX11" fmla="*/ 33929 w 69061"/>
                  <a:gd name="connsiteY11" fmla="*/ 21256 h 96653"/>
                  <a:gd name="connsiteX12" fmla="*/ 47725 w 69061"/>
                  <a:gd name="connsiteY12" fmla="*/ 34009 h 96653"/>
                  <a:gd name="connsiteX13" fmla="*/ 47725 w 69061"/>
                  <a:gd name="connsiteY13" fmla="*/ 61602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68981" y="33127"/>
                    </a:moveTo>
                    <a:cubicBezTo>
                      <a:pt x="67457" y="14598"/>
                      <a:pt x="52056" y="0"/>
                      <a:pt x="34009" y="0"/>
                    </a:cubicBezTo>
                    <a:cubicBezTo>
                      <a:pt x="15240" y="0"/>
                      <a:pt x="0" y="15240"/>
                      <a:pt x="0" y="34009"/>
                    </a:cubicBezTo>
                    <a:lnTo>
                      <a:pt x="0" y="61602"/>
                    </a:lnTo>
                    <a:cubicBezTo>
                      <a:pt x="0" y="79649"/>
                      <a:pt x="14518" y="95049"/>
                      <a:pt x="34009" y="96654"/>
                    </a:cubicBezTo>
                    <a:cubicBezTo>
                      <a:pt x="53019" y="96654"/>
                      <a:pt x="69061" y="80612"/>
                      <a:pt x="69061" y="61602"/>
                    </a:cubicBezTo>
                    <a:lnTo>
                      <a:pt x="68981" y="33127"/>
                    </a:lnTo>
                    <a:close/>
                    <a:moveTo>
                      <a:pt x="47725" y="61602"/>
                    </a:moveTo>
                    <a:cubicBezTo>
                      <a:pt x="47725" y="69703"/>
                      <a:pt x="40426" y="75398"/>
                      <a:pt x="34811" y="75398"/>
                    </a:cubicBezTo>
                    <a:cubicBezTo>
                      <a:pt x="27271" y="74756"/>
                      <a:pt x="21175" y="68580"/>
                      <a:pt x="21175" y="61602"/>
                    </a:cubicBezTo>
                    <a:lnTo>
                      <a:pt x="21175" y="34009"/>
                    </a:lnTo>
                    <a:cubicBezTo>
                      <a:pt x="21175" y="27111"/>
                      <a:pt x="27031" y="21256"/>
                      <a:pt x="33929" y="21256"/>
                    </a:cubicBezTo>
                    <a:cubicBezTo>
                      <a:pt x="40907" y="21256"/>
                      <a:pt x="47164" y="27352"/>
                      <a:pt x="47725" y="34009"/>
                    </a:cubicBezTo>
                    <a:lnTo>
                      <a:pt x="47725" y="61602"/>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00033029-296E-4FF0-A29C-18DFE76679C3}"/>
                  </a:ext>
                </a:extLst>
              </p:cNvPr>
              <p:cNvSpPr/>
              <p:nvPr/>
            </p:nvSpPr>
            <p:spPr>
              <a:xfrm>
                <a:off x="6625258" y="1937915"/>
                <a:ext cx="23902" cy="96333"/>
              </a:xfrm>
              <a:custGeom>
                <a:avLst/>
                <a:gdLst>
                  <a:gd name="connsiteX0" fmla="*/ 11951 w 23902"/>
                  <a:gd name="connsiteY0" fmla="*/ 96333 h 96333"/>
                  <a:gd name="connsiteX1" fmla="*/ 0 w 23902"/>
                  <a:gd name="connsiteY1" fmla="*/ 84382 h 96333"/>
                  <a:gd name="connsiteX2" fmla="*/ 0 w 23902"/>
                  <a:gd name="connsiteY2" fmla="*/ 11952 h 96333"/>
                  <a:gd name="connsiteX3" fmla="*/ 11951 w 23902"/>
                  <a:gd name="connsiteY3" fmla="*/ 0 h 96333"/>
                  <a:gd name="connsiteX4" fmla="*/ 23902 w 23902"/>
                  <a:gd name="connsiteY4" fmla="*/ 11952 h 96333"/>
                  <a:gd name="connsiteX5" fmla="*/ 23902 w 23902"/>
                  <a:gd name="connsiteY5" fmla="*/ 84382 h 96333"/>
                  <a:gd name="connsiteX6" fmla="*/ 11951 w 23902"/>
                  <a:gd name="connsiteY6" fmla="*/ 96333 h 9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333">
                    <a:moveTo>
                      <a:pt x="11951" y="96333"/>
                    </a:moveTo>
                    <a:cubicBezTo>
                      <a:pt x="5374" y="96333"/>
                      <a:pt x="0" y="90959"/>
                      <a:pt x="0" y="84382"/>
                    </a:cubicBezTo>
                    <a:lnTo>
                      <a:pt x="0" y="11952"/>
                    </a:lnTo>
                    <a:cubicBezTo>
                      <a:pt x="0" y="5374"/>
                      <a:pt x="5374" y="0"/>
                      <a:pt x="11951" y="0"/>
                    </a:cubicBezTo>
                    <a:cubicBezTo>
                      <a:pt x="18528" y="0"/>
                      <a:pt x="23902" y="5374"/>
                      <a:pt x="23902" y="11952"/>
                    </a:cubicBezTo>
                    <a:lnTo>
                      <a:pt x="23902" y="84382"/>
                    </a:lnTo>
                    <a:cubicBezTo>
                      <a:pt x="23902" y="90959"/>
                      <a:pt x="18528" y="96333"/>
                      <a:pt x="11951" y="96333"/>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04FCE7C5-299D-4C9A-85ED-7D940C54E74E}"/>
                  </a:ext>
                </a:extLst>
              </p:cNvPr>
              <p:cNvSpPr/>
              <p:nvPr/>
            </p:nvSpPr>
            <p:spPr>
              <a:xfrm>
                <a:off x="6520827" y="1937209"/>
                <a:ext cx="69061" cy="96653"/>
              </a:xfrm>
              <a:custGeom>
                <a:avLst/>
                <a:gdLst>
                  <a:gd name="connsiteX0" fmla="*/ 68981 w 69061"/>
                  <a:gd name="connsiteY0" fmla="*/ 33127 h 96653"/>
                  <a:gd name="connsiteX1" fmla="*/ 34009 w 69061"/>
                  <a:gd name="connsiteY1" fmla="*/ 0 h 96653"/>
                  <a:gd name="connsiteX2" fmla="*/ 0 w 69061"/>
                  <a:gd name="connsiteY2" fmla="*/ 34009 h 96653"/>
                  <a:gd name="connsiteX3" fmla="*/ 0 w 69061"/>
                  <a:gd name="connsiteY3" fmla="*/ 61602 h 96653"/>
                  <a:gd name="connsiteX4" fmla="*/ 34009 w 69061"/>
                  <a:gd name="connsiteY4" fmla="*/ 96654 h 96653"/>
                  <a:gd name="connsiteX5" fmla="*/ 69061 w 69061"/>
                  <a:gd name="connsiteY5" fmla="*/ 61602 h 96653"/>
                  <a:gd name="connsiteX6" fmla="*/ 68981 w 69061"/>
                  <a:gd name="connsiteY6" fmla="*/ 33127 h 96653"/>
                  <a:gd name="connsiteX7" fmla="*/ 47805 w 69061"/>
                  <a:gd name="connsiteY7" fmla="*/ 61602 h 96653"/>
                  <a:gd name="connsiteX8" fmla="*/ 34891 w 69061"/>
                  <a:gd name="connsiteY8" fmla="*/ 75398 h 96653"/>
                  <a:gd name="connsiteX9" fmla="*/ 21256 w 69061"/>
                  <a:gd name="connsiteY9" fmla="*/ 61602 h 96653"/>
                  <a:gd name="connsiteX10" fmla="*/ 21256 w 69061"/>
                  <a:gd name="connsiteY10" fmla="*/ 34009 h 96653"/>
                  <a:gd name="connsiteX11" fmla="*/ 34009 w 69061"/>
                  <a:gd name="connsiteY11" fmla="*/ 21256 h 96653"/>
                  <a:gd name="connsiteX12" fmla="*/ 47805 w 69061"/>
                  <a:gd name="connsiteY12" fmla="*/ 34009 h 96653"/>
                  <a:gd name="connsiteX13" fmla="*/ 47805 w 69061"/>
                  <a:gd name="connsiteY13" fmla="*/ 61602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68981" y="33127"/>
                    </a:moveTo>
                    <a:cubicBezTo>
                      <a:pt x="67457" y="14598"/>
                      <a:pt x="52057" y="0"/>
                      <a:pt x="34009" y="0"/>
                    </a:cubicBezTo>
                    <a:cubicBezTo>
                      <a:pt x="15240" y="0"/>
                      <a:pt x="0" y="15240"/>
                      <a:pt x="0" y="34009"/>
                    </a:cubicBezTo>
                    <a:lnTo>
                      <a:pt x="0" y="61602"/>
                    </a:lnTo>
                    <a:cubicBezTo>
                      <a:pt x="0" y="79649"/>
                      <a:pt x="14518" y="95049"/>
                      <a:pt x="34009" y="96654"/>
                    </a:cubicBezTo>
                    <a:cubicBezTo>
                      <a:pt x="53019" y="96654"/>
                      <a:pt x="69061" y="80612"/>
                      <a:pt x="69061" y="61602"/>
                    </a:cubicBezTo>
                    <a:lnTo>
                      <a:pt x="68981" y="33127"/>
                    </a:lnTo>
                    <a:close/>
                    <a:moveTo>
                      <a:pt x="47805" y="61602"/>
                    </a:moveTo>
                    <a:cubicBezTo>
                      <a:pt x="47805" y="69703"/>
                      <a:pt x="40506" y="75398"/>
                      <a:pt x="34891" y="75398"/>
                    </a:cubicBezTo>
                    <a:cubicBezTo>
                      <a:pt x="27352" y="74756"/>
                      <a:pt x="21256" y="68580"/>
                      <a:pt x="21256" y="61602"/>
                    </a:cubicBezTo>
                    <a:lnTo>
                      <a:pt x="21256" y="34009"/>
                    </a:lnTo>
                    <a:cubicBezTo>
                      <a:pt x="21256" y="27111"/>
                      <a:pt x="27111" y="21256"/>
                      <a:pt x="34009" y="21256"/>
                    </a:cubicBezTo>
                    <a:cubicBezTo>
                      <a:pt x="40987" y="21256"/>
                      <a:pt x="47244" y="27352"/>
                      <a:pt x="47805" y="34009"/>
                    </a:cubicBezTo>
                    <a:lnTo>
                      <a:pt x="47805" y="61602"/>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54487320-743E-4E43-8300-448E1A060093}"/>
                  </a:ext>
                </a:extLst>
              </p:cNvPr>
              <p:cNvSpPr/>
              <p:nvPr/>
            </p:nvSpPr>
            <p:spPr>
              <a:xfrm>
                <a:off x="6848249" y="1937209"/>
                <a:ext cx="69061" cy="96653"/>
              </a:xfrm>
              <a:custGeom>
                <a:avLst/>
                <a:gdLst>
                  <a:gd name="connsiteX0" fmla="*/ 68981 w 69061"/>
                  <a:gd name="connsiteY0" fmla="*/ 33127 h 96653"/>
                  <a:gd name="connsiteX1" fmla="*/ 34009 w 69061"/>
                  <a:gd name="connsiteY1" fmla="*/ 0 h 96653"/>
                  <a:gd name="connsiteX2" fmla="*/ 0 w 69061"/>
                  <a:gd name="connsiteY2" fmla="*/ 34009 h 96653"/>
                  <a:gd name="connsiteX3" fmla="*/ 0 w 69061"/>
                  <a:gd name="connsiteY3" fmla="*/ 61602 h 96653"/>
                  <a:gd name="connsiteX4" fmla="*/ 34009 w 69061"/>
                  <a:gd name="connsiteY4" fmla="*/ 96654 h 96653"/>
                  <a:gd name="connsiteX5" fmla="*/ 69061 w 69061"/>
                  <a:gd name="connsiteY5" fmla="*/ 61602 h 96653"/>
                  <a:gd name="connsiteX6" fmla="*/ 68981 w 69061"/>
                  <a:gd name="connsiteY6" fmla="*/ 33127 h 96653"/>
                  <a:gd name="connsiteX7" fmla="*/ 47725 w 69061"/>
                  <a:gd name="connsiteY7" fmla="*/ 61602 h 96653"/>
                  <a:gd name="connsiteX8" fmla="*/ 34811 w 69061"/>
                  <a:gd name="connsiteY8" fmla="*/ 75398 h 96653"/>
                  <a:gd name="connsiteX9" fmla="*/ 21175 w 69061"/>
                  <a:gd name="connsiteY9" fmla="*/ 61602 h 96653"/>
                  <a:gd name="connsiteX10" fmla="*/ 21175 w 69061"/>
                  <a:gd name="connsiteY10" fmla="*/ 34009 h 96653"/>
                  <a:gd name="connsiteX11" fmla="*/ 33929 w 69061"/>
                  <a:gd name="connsiteY11" fmla="*/ 21256 h 96653"/>
                  <a:gd name="connsiteX12" fmla="*/ 47725 w 69061"/>
                  <a:gd name="connsiteY12" fmla="*/ 34009 h 96653"/>
                  <a:gd name="connsiteX13" fmla="*/ 47725 w 69061"/>
                  <a:gd name="connsiteY13" fmla="*/ 61602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68981" y="33127"/>
                    </a:moveTo>
                    <a:cubicBezTo>
                      <a:pt x="67457" y="14598"/>
                      <a:pt x="52057" y="0"/>
                      <a:pt x="34009" y="0"/>
                    </a:cubicBezTo>
                    <a:cubicBezTo>
                      <a:pt x="15240" y="0"/>
                      <a:pt x="0" y="15240"/>
                      <a:pt x="0" y="34009"/>
                    </a:cubicBezTo>
                    <a:lnTo>
                      <a:pt x="0" y="61602"/>
                    </a:lnTo>
                    <a:cubicBezTo>
                      <a:pt x="0" y="79649"/>
                      <a:pt x="14518" y="95049"/>
                      <a:pt x="34009" y="96654"/>
                    </a:cubicBezTo>
                    <a:cubicBezTo>
                      <a:pt x="53019" y="96654"/>
                      <a:pt x="69061" y="80612"/>
                      <a:pt x="69061" y="61602"/>
                    </a:cubicBezTo>
                    <a:lnTo>
                      <a:pt x="68981" y="33127"/>
                    </a:lnTo>
                    <a:close/>
                    <a:moveTo>
                      <a:pt x="47725" y="61602"/>
                    </a:moveTo>
                    <a:cubicBezTo>
                      <a:pt x="47725" y="69703"/>
                      <a:pt x="40426" y="75398"/>
                      <a:pt x="34811" y="75398"/>
                    </a:cubicBezTo>
                    <a:cubicBezTo>
                      <a:pt x="27271" y="74756"/>
                      <a:pt x="21175" y="68580"/>
                      <a:pt x="21175" y="61602"/>
                    </a:cubicBezTo>
                    <a:lnTo>
                      <a:pt x="21175" y="34009"/>
                    </a:lnTo>
                    <a:cubicBezTo>
                      <a:pt x="21175" y="27111"/>
                      <a:pt x="27031" y="21256"/>
                      <a:pt x="33929" y="21256"/>
                    </a:cubicBezTo>
                    <a:cubicBezTo>
                      <a:pt x="40907" y="21256"/>
                      <a:pt x="47164" y="27352"/>
                      <a:pt x="47725" y="34009"/>
                    </a:cubicBezTo>
                    <a:lnTo>
                      <a:pt x="47725" y="61602"/>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2B2A4AD2-1DC1-4145-85CC-12BC33B15E2A}"/>
                  </a:ext>
                </a:extLst>
              </p:cNvPr>
              <p:cNvSpPr/>
              <p:nvPr/>
            </p:nvSpPr>
            <p:spPr>
              <a:xfrm>
                <a:off x="6788890" y="1937915"/>
                <a:ext cx="23902" cy="96333"/>
              </a:xfrm>
              <a:custGeom>
                <a:avLst/>
                <a:gdLst>
                  <a:gd name="connsiteX0" fmla="*/ 11951 w 23902"/>
                  <a:gd name="connsiteY0" fmla="*/ 96333 h 96333"/>
                  <a:gd name="connsiteX1" fmla="*/ 0 w 23902"/>
                  <a:gd name="connsiteY1" fmla="*/ 84382 h 96333"/>
                  <a:gd name="connsiteX2" fmla="*/ 0 w 23902"/>
                  <a:gd name="connsiteY2" fmla="*/ 11952 h 96333"/>
                  <a:gd name="connsiteX3" fmla="*/ 11951 w 23902"/>
                  <a:gd name="connsiteY3" fmla="*/ 0 h 96333"/>
                  <a:gd name="connsiteX4" fmla="*/ 23902 w 23902"/>
                  <a:gd name="connsiteY4" fmla="*/ 11952 h 96333"/>
                  <a:gd name="connsiteX5" fmla="*/ 23902 w 23902"/>
                  <a:gd name="connsiteY5" fmla="*/ 84382 h 96333"/>
                  <a:gd name="connsiteX6" fmla="*/ 11951 w 23902"/>
                  <a:gd name="connsiteY6" fmla="*/ 96333 h 9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333">
                    <a:moveTo>
                      <a:pt x="11951" y="96333"/>
                    </a:moveTo>
                    <a:cubicBezTo>
                      <a:pt x="5374" y="96333"/>
                      <a:pt x="0" y="90959"/>
                      <a:pt x="0" y="84382"/>
                    </a:cubicBezTo>
                    <a:lnTo>
                      <a:pt x="0" y="11952"/>
                    </a:lnTo>
                    <a:cubicBezTo>
                      <a:pt x="0" y="5374"/>
                      <a:pt x="5374" y="0"/>
                      <a:pt x="11951" y="0"/>
                    </a:cubicBezTo>
                    <a:cubicBezTo>
                      <a:pt x="18528" y="0"/>
                      <a:pt x="23902" y="5374"/>
                      <a:pt x="23902" y="11952"/>
                    </a:cubicBezTo>
                    <a:lnTo>
                      <a:pt x="23902" y="84382"/>
                    </a:lnTo>
                    <a:cubicBezTo>
                      <a:pt x="23983" y="90959"/>
                      <a:pt x="18608" y="96333"/>
                      <a:pt x="11951" y="96333"/>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7136955C-A26B-4207-AE13-96D3624C7C81}"/>
                  </a:ext>
                </a:extLst>
              </p:cNvPr>
              <p:cNvSpPr/>
              <p:nvPr/>
            </p:nvSpPr>
            <p:spPr>
              <a:xfrm>
                <a:off x="6603969" y="1818072"/>
                <a:ext cx="69061" cy="96653"/>
              </a:xfrm>
              <a:custGeom>
                <a:avLst/>
                <a:gdLst>
                  <a:gd name="connsiteX0" fmla="*/ 81 w 69061"/>
                  <a:gd name="connsiteY0" fmla="*/ 63527 h 96653"/>
                  <a:gd name="connsiteX1" fmla="*/ 35052 w 69061"/>
                  <a:gd name="connsiteY1" fmla="*/ 96654 h 96653"/>
                  <a:gd name="connsiteX2" fmla="*/ 69062 w 69061"/>
                  <a:gd name="connsiteY2" fmla="*/ 62644 h 96653"/>
                  <a:gd name="connsiteX3" fmla="*/ 69062 w 69061"/>
                  <a:gd name="connsiteY3" fmla="*/ 35052 h 96653"/>
                  <a:gd name="connsiteX4" fmla="*/ 35052 w 69061"/>
                  <a:gd name="connsiteY4" fmla="*/ 0 h 96653"/>
                  <a:gd name="connsiteX5" fmla="*/ 0 w 69061"/>
                  <a:gd name="connsiteY5" fmla="*/ 35052 h 96653"/>
                  <a:gd name="connsiteX6" fmla="*/ 81 w 69061"/>
                  <a:gd name="connsiteY6" fmla="*/ 63527 h 96653"/>
                  <a:gd name="connsiteX7" fmla="*/ 21256 w 69061"/>
                  <a:gd name="connsiteY7" fmla="*/ 35052 h 96653"/>
                  <a:gd name="connsiteX8" fmla="*/ 34170 w 69061"/>
                  <a:gd name="connsiteY8" fmla="*/ 21256 h 96653"/>
                  <a:gd name="connsiteX9" fmla="*/ 47806 w 69061"/>
                  <a:gd name="connsiteY9" fmla="*/ 35052 h 96653"/>
                  <a:gd name="connsiteX10" fmla="*/ 47806 w 69061"/>
                  <a:gd name="connsiteY10" fmla="*/ 62644 h 96653"/>
                  <a:gd name="connsiteX11" fmla="*/ 35052 w 69061"/>
                  <a:gd name="connsiteY11" fmla="*/ 75398 h 96653"/>
                  <a:gd name="connsiteX12" fmla="*/ 21256 w 69061"/>
                  <a:gd name="connsiteY12" fmla="*/ 62644 h 96653"/>
                  <a:gd name="connsiteX13" fmla="*/ 21256 w 69061"/>
                  <a:gd name="connsiteY13" fmla="*/ 35052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81" y="63527"/>
                    </a:moveTo>
                    <a:cubicBezTo>
                      <a:pt x="1605" y="82055"/>
                      <a:pt x="17005" y="96654"/>
                      <a:pt x="35052" y="96654"/>
                    </a:cubicBezTo>
                    <a:cubicBezTo>
                      <a:pt x="53822" y="96654"/>
                      <a:pt x="69062" y="81414"/>
                      <a:pt x="69062" y="62644"/>
                    </a:cubicBezTo>
                    <a:lnTo>
                      <a:pt x="69062" y="35052"/>
                    </a:lnTo>
                    <a:cubicBezTo>
                      <a:pt x="69062" y="17005"/>
                      <a:pt x="54544" y="1604"/>
                      <a:pt x="35052" y="0"/>
                    </a:cubicBezTo>
                    <a:cubicBezTo>
                      <a:pt x="16043" y="0"/>
                      <a:pt x="0" y="16042"/>
                      <a:pt x="0" y="35052"/>
                    </a:cubicBezTo>
                    <a:lnTo>
                      <a:pt x="81" y="63527"/>
                    </a:lnTo>
                    <a:close/>
                    <a:moveTo>
                      <a:pt x="21256" y="35052"/>
                    </a:moveTo>
                    <a:cubicBezTo>
                      <a:pt x="21256" y="26951"/>
                      <a:pt x="28555" y="21256"/>
                      <a:pt x="34170" y="21256"/>
                    </a:cubicBezTo>
                    <a:cubicBezTo>
                      <a:pt x="41710" y="21897"/>
                      <a:pt x="47806" y="28074"/>
                      <a:pt x="47806" y="35052"/>
                    </a:cubicBezTo>
                    <a:lnTo>
                      <a:pt x="47806" y="62644"/>
                    </a:lnTo>
                    <a:cubicBezTo>
                      <a:pt x="47806" y="69542"/>
                      <a:pt x="41951" y="75398"/>
                      <a:pt x="35052" y="75398"/>
                    </a:cubicBezTo>
                    <a:cubicBezTo>
                      <a:pt x="28074" y="75398"/>
                      <a:pt x="21818" y="69302"/>
                      <a:pt x="21256" y="62644"/>
                    </a:cubicBezTo>
                    <a:lnTo>
                      <a:pt x="21256" y="35052"/>
                    </a:ln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F59ACE0E-52A3-4CF5-8AEC-E46EE4DD264D}"/>
                  </a:ext>
                </a:extLst>
              </p:cNvPr>
              <p:cNvSpPr/>
              <p:nvPr/>
            </p:nvSpPr>
            <p:spPr>
              <a:xfrm>
                <a:off x="6715474" y="1817662"/>
                <a:ext cx="23902" cy="96333"/>
              </a:xfrm>
              <a:custGeom>
                <a:avLst/>
                <a:gdLst>
                  <a:gd name="connsiteX0" fmla="*/ 11951 w 23902"/>
                  <a:gd name="connsiteY0" fmla="*/ 0 h 96333"/>
                  <a:gd name="connsiteX1" fmla="*/ 23903 w 23902"/>
                  <a:gd name="connsiteY1" fmla="*/ 11952 h 96333"/>
                  <a:gd name="connsiteX2" fmla="*/ 23903 w 23902"/>
                  <a:gd name="connsiteY2" fmla="*/ 84382 h 96333"/>
                  <a:gd name="connsiteX3" fmla="*/ 11951 w 23902"/>
                  <a:gd name="connsiteY3" fmla="*/ 96333 h 96333"/>
                  <a:gd name="connsiteX4" fmla="*/ 0 w 23902"/>
                  <a:gd name="connsiteY4" fmla="*/ 84382 h 96333"/>
                  <a:gd name="connsiteX5" fmla="*/ 0 w 23902"/>
                  <a:gd name="connsiteY5" fmla="*/ 11952 h 96333"/>
                  <a:gd name="connsiteX6" fmla="*/ 11951 w 23902"/>
                  <a:gd name="connsiteY6" fmla="*/ 0 h 9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333">
                    <a:moveTo>
                      <a:pt x="11951" y="0"/>
                    </a:moveTo>
                    <a:cubicBezTo>
                      <a:pt x="18529" y="0"/>
                      <a:pt x="23903" y="5374"/>
                      <a:pt x="23903" y="11952"/>
                    </a:cubicBezTo>
                    <a:lnTo>
                      <a:pt x="23903" y="84382"/>
                    </a:lnTo>
                    <a:cubicBezTo>
                      <a:pt x="23903" y="90959"/>
                      <a:pt x="18529" y="96333"/>
                      <a:pt x="11951" y="96333"/>
                    </a:cubicBezTo>
                    <a:cubicBezTo>
                      <a:pt x="5374" y="96333"/>
                      <a:pt x="0" y="90959"/>
                      <a:pt x="0" y="84382"/>
                    </a:cubicBezTo>
                    <a:lnTo>
                      <a:pt x="0" y="11952"/>
                    </a:lnTo>
                    <a:cubicBezTo>
                      <a:pt x="0" y="5374"/>
                      <a:pt x="5374" y="0"/>
                      <a:pt x="11951" y="0"/>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C2AFEBDC-C7BF-4383-AD2A-D352E7F5594A}"/>
                  </a:ext>
                </a:extLst>
              </p:cNvPr>
              <p:cNvSpPr/>
              <p:nvPr/>
            </p:nvSpPr>
            <p:spPr>
              <a:xfrm>
                <a:off x="6781820" y="1818072"/>
                <a:ext cx="69061" cy="96653"/>
              </a:xfrm>
              <a:custGeom>
                <a:avLst/>
                <a:gdLst>
                  <a:gd name="connsiteX0" fmla="*/ 80 w 69061"/>
                  <a:gd name="connsiteY0" fmla="*/ 63527 h 96653"/>
                  <a:gd name="connsiteX1" fmla="*/ 35052 w 69061"/>
                  <a:gd name="connsiteY1" fmla="*/ 96654 h 96653"/>
                  <a:gd name="connsiteX2" fmla="*/ 69061 w 69061"/>
                  <a:gd name="connsiteY2" fmla="*/ 62644 h 96653"/>
                  <a:gd name="connsiteX3" fmla="*/ 69061 w 69061"/>
                  <a:gd name="connsiteY3" fmla="*/ 35052 h 96653"/>
                  <a:gd name="connsiteX4" fmla="*/ 35052 w 69061"/>
                  <a:gd name="connsiteY4" fmla="*/ 0 h 96653"/>
                  <a:gd name="connsiteX5" fmla="*/ 0 w 69061"/>
                  <a:gd name="connsiteY5" fmla="*/ 35052 h 96653"/>
                  <a:gd name="connsiteX6" fmla="*/ 80 w 69061"/>
                  <a:gd name="connsiteY6" fmla="*/ 63527 h 96653"/>
                  <a:gd name="connsiteX7" fmla="*/ 21255 w 69061"/>
                  <a:gd name="connsiteY7" fmla="*/ 35052 h 96653"/>
                  <a:gd name="connsiteX8" fmla="*/ 34169 w 69061"/>
                  <a:gd name="connsiteY8" fmla="*/ 21256 h 96653"/>
                  <a:gd name="connsiteX9" fmla="*/ 47805 w 69061"/>
                  <a:gd name="connsiteY9" fmla="*/ 35052 h 96653"/>
                  <a:gd name="connsiteX10" fmla="*/ 47805 w 69061"/>
                  <a:gd name="connsiteY10" fmla="*/ 62644 h 96653"/>
                  <a:gd name="connsiteX11" fmla="*/ 35052 w 69061"/>
                  <a:gd name="connsiteY11" fmla="*/ 75398 h 96653"/>
                  <a:gd name="connsiteX12" fmla="*/ 21255 w 69061"/>
                  <a:gd name="connsiteY12" fmla="*/ 62644 h 96653"/>
                  <a:gd name="connsiteX13" fmla="*/ 21255 w 69061"/>
                  <a:gd name="connsiteY13" fmla="*/ 35052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80" y="63527"/>
                    </a:moveTo>
                    <a:cubicBezTo>
                      <a:pt x="1604" y="82055"/>
                      <a:pt x="17004" y="96654"/>
                      <a:pt x="35052" y="96654"/>
                    </a:cubicBezTo>
                    <a:cubicBezTo>
                      <a:pt x="53821" y="96654"/>
                      <a:pt x="69061" y="81414"/>
                      <a:pt x="69061" y="62644"/>
                    </a:cubicBezTo>
                    <a:lnTo>
                      <a:pt x="69061" y="35052"/>
                    </a:lnTo>
                    <a:cubicBezTo>
                      <a:pt x="69061" y="17005"/>
                      <a:pt x="54543" y="1604"/>
                      <a:pt x="35052" y="0"/>
                    </a:cubicBezTo>
                    <a:cubicBezTo>
                      <a:pt x="16042" y="0"/>
                      <a:pt x="0" y="16042"/>
                      <a:pt x="0" y="35052"/>
                    </a:cubicBezTo>
                    <a:lnTo>
                      <a:pt x="80" y="63527"/>
                    </a:lnTo>
                    <a:close/>
                    <a:moveTo>
                      <a:pt x="21255" y="35052"/>
                    </a:moveTo>
                    <a:cubicBezTo>
                      <a:pt x="21255" y="26951"/>
                      <a:pt x="28554" y="21256"/>
                      <a:pt x="34169" y="21256"/>
                    </a:cubicBezTo>
                    <a:cubicBezTo>
                      <a:pt x="41709" y="21897"/>
                      <a:pt x="47805" y="28074"/>
                      <a:pt x="47805" y="35052"/>
                    </a:cubicBezTo>
                    <a:lnTo>
                      <a:pt x="47805" y="62644"/>
                    </a:lnTo>
                    <a:cubicBezTo>
                      <a:pt x="47805" y="69542"/>
                      <a:pt x="41950" y="75398"/>
                      <a:pt x="35052" y="75398"/>
                    </a:cubicBezTo>
                    <a:cubicBezTo>
                      <a:pt x="28073" y="75398"/>
                      <a:pt x="21817" y="69302"/>
                      <a:pt x="21255" y="62644"/>
                    </a:cubicBezTo>
                    <a:lnTo>
                      <a:pt x="21255" y="35052"/>
                    </a:ln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68351BFC-8FE2-4197-AE2D-4111B038DF25}"/>
                  </a:ext>
                </a:extLst>
              </p:cNvPr>
              <p:cNvSpPr/>
              <p:nvPr/>
            </p:nvSpPr>
            <p:spPr>
              <a:xfrm>
                <a:off x="6893325" y="1817662"/>
                <a:ext cx="23902" cy="96333"/>
              </a:xfrm>
              <a:custGeom>
                <a:avLst/>
                <a:gdLst>
                  <a:gd name="connsiteX0" fmla="*/ 11951 w 23902"/>
                  <a:gd name="connsiteY0" fmla="*/ 0 h 96333"/>
                  <a:gd name="connsiteX1" fmla="*/ 23903 w 23902"/>
                  <a:gd name="connsiteY1" fmla="*/ 11952 h 96333"/>
                  <a:gd name="connsiteX2" fmla="*/ 23903 w 23902"/>
                  <a:gd name="connsiteY2" fmla="*/ 84382 h 96333"/>
                  <a:gd name="connsiteX3" fmla="*/ 11951 w 23902"/>
                  <a:gd name="connsiteY3" fmla="*/ 96333 h 96333"/>
                  <a:gd name="connsiteX4" fmla="*/ 0 w 23902"/>
                  <a:gd name="connsiteY4" fmla="*/ 84382 h 96333"/>
                  <a:gd name="connsiteX5" fmla="*/ 0 w 23902"/>
                  <a:gd name="connsiteY5" fmla="*/ 11952 h 96333"/>
                  <a:gd name="connsiteX6" fmla="*/ 11951 w 23902"/>
                  <a:gd name="connsiteY6" fmla="*/ 0 h 9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333">
                    <a:moveTo>
                      <a:pt x="11951" y="0"/>
                    </a:moveTo>
                    <a:cubicBezTo>
                      <a:pt x="18529" y="0"/>
                      <a:pt x="23903" y="5374"/>
                      <a:pt x="23903" y="11952"/>
                    </a:cubicBezTo>
                    <a:lnTo>
                      <a:pt x="23903" y="84382"/>
                    </a:lnTo>
                    <a:cubicBezTo>
                      <a:pt x="23903" y="90959"/>
                      <a:pt x="18529" y="96333"/>
                      <a:pt x="11951" y="96333"/>
                    </a:cubicBezTo>
                    <a:cubicBezTo>
                      <a:pt x="5374" y="96333"/>
                      <a:pt x="0" y="90959"/>
                      <a:pt x="0" y="84382"/>
                    </a:cubicBezTo>
                    <a:lnTo>
                      <a:pt x="0" y="11952"/>
                    </a:lnTo>
                    <a:cubicBezTo>
                      <a:pt x="0" y="5374"/>
                      <a:pt x="5374" y="0"/>
                      <a:pt x="11951" y="0"/>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B99F22ED-83C2-46F0-8D7C-1115C9114CB4}"/>
                  </a:ext>
                </a:extLst>
              </p:cNvPr>
              <p:cNvSpPr/>
              <p:nvPr/>
            </p:nvSpPr>
            <p:spPr>
              <a:xfrm>
                <a:off x="6537625" y="1817662"/>
                <a:ext cx="23902" cy="96333"/>
              </a:xfrm>
              <a:custGeom>
                <a:avLst/>
                <a:gdLst>
                  <a:gd name="connsiteX0" fmla="*/ 11951 w 23902"/>
                  <a:gd name="connsiteY0" fmla="*/ 0 h 96333"/>
                  <a:gd name="connsiteX1" fmla="*/ 23903 w 23902"/>
                  <a:gd name="connsiteY1" fmla="*/ 11952 h 96333"/>
                  <a:gd name="connsiteX2" fmla="*/ 23903 w 23902"/>
                  <a:gd name="connsiteY2" fmla="*/ 84382 h 96333"/>
                  <a:gd name="connsiteX3" fmla="*/ 11951 w 23902"/>
                  <a:gd name="connsiteY3" fmla="*/ 96333 h 96333"/>
                  <a:gd name="connsiteX4" fmla="*/ 0 w 23902"/>
                  <a:gd name="connsiteY4" fmla="*/ 84382 h 96333"/>
                  <a:gd name="connsiteX5" fmla="*/ 0 w 23902"/>
                  <a:gd name="connsiteY5" fmla="*/ 11952 h 96333"/>
                  <a:gd name="connsiteX6" fmla="*/ 11951 w 23902"/>
                  <a:gd name="connsiteY6" fmla="*/ 0 h 9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333">
                    <a:moveTo>
                      <a:pt x="11951" y="0"/>
                    </a:moveTo>
                    <a:cubicBezTo>
                      <a:pt x="18529" y="0"/>
                      <a:pt x="23903" y="5374"/>
                      <a:pt x="23903" y="11952"/>
                    </a:cubicBezTo>
                    <a:lnTo>
                      <a:pt x="23903" y="84382"/>
                    </a:lnTo>
                    <a:cubicBezTo>
                      <a:pt x="23903" y="90959"/>
                      <a:pt x="18529" y="96333"/>
                      <a:pt x="11951" y="96333"/>
                    </a:cubicBezTo>
                    <a:cubicBezTo>
                      <a:pt x="5374" y="96333"/>
                      <a:pt x="0" y="90959"/>
                      <a:pt x="0" y="84382"/>
                    </a:cubicBezTo>
                    <a:lnTo>
                      <a:pt x="0" y="11952"/>
                    </a:lnTo>
                    <a:cubicBezTo>
                      <a:pt x="0" y="5374"/>
                      <a:pt x="5374" y="0"/>
                      <a:pt x="11951" y="0"/>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pic>
        <p:nvPicPr>
          <p:cNvPr id="58" name="Picture 57" descr="A screenshot of a computer screen&#10;&#10;Description automatically generated with medium confidence">
            <a:extLst>
              <a:ext uri="{FF2B5EF4-FFF2-40B4-BE49-F238E27FC236}">
                <a16:creationId xmlns:a16="http://schemas.microsoft.com/office/drawing/2014/main" id="{BB766E61-65F5-4A0A-B066-51C9086C66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3199" y="1032594"/>
            <a:ext cx="9149516" cy="5575707"/>
          </a:xfrm>
          <a:prstGeom prst="rect">
            <a:avLst/>
          </a:prstGeom>
        </p:spPr>
      </p:pic>
    </p:spTree>
    <p:extLst>
      <p:ext uri="{BB962C8B-B14F-4D97-AF65-F5344CB8AC3E}">
        <p14:creationId xmlns:p14="http://schemas.microsoft.com/office/powerpoint/2010/main" val="211782301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Oval 228">
            <a:extLst>
              <a:ext uri="{FF2B5EF4-FFF2-40B4-BE49-F238E27FC236}">
                <a16:creationId xmlns:a16="http://schemas.microsoft.com/office/drawing/2014/main" id="{28D855CB-62AE-446C-8CE0-93CF5F3C2C32}"/>
              </a:ext>
            </a:extLst>
          </p:cNvPr>
          <p:cNvSpPr/>
          <p:nvPr/>
        </p:nvSpPr>
        <p:spPr bwMode="auto">
          <a:xfrm>
            <a:off x="6579730" y="2004086"/>
            <a:ext cx="4729432" cy="4729430"/>
          </a:xfrm>
          <a:prstGeom prst="ellipse">
            <a:avLst/>
          </a:pr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86" name="Rectangle 85">
            <a:extLst>
              <a:ext uri="{FF2B5EF4-FFF2-40B4-BE49-F238E27FC236}">
                <a16:creationId xmlns:a16="http://schemas.microsoft.com/office/drawing/2014/main" id="{DEC99907-9E66-4FA3-807C-6B318410DD20}"/>
              </a:ext>
            </a:extLst>
          </p:cNvPr>
          <p:cNvSpPr/>
          <p:nvPr/>
        </p:nvSpPr>
        <p:spPr bwMode="auto">
          <a:xfrm>
            <a:off x="0" y="1273074"/>
            <a:ext cx="12192000" cy="593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7" name="Rectangle 86">
            <a:extLst>
              <a:ext uri="{FF2B5EF4-FFF2-40B4-BE49-F238E27FC236}">
                <a16:creationId xmlns:a16="http://schemas.microsoft.com/office/drawing/2014/main" id="{5444801A-EF0D-46A1-B7F6-F0594A0B7F95}"/>
              </a:ext>
            </a:extLst>
          </p:cNvPr>
          <p:cNvSpPr/>
          <p:nvPr/>
        </p:nvSpPr>
        <p:spPr bwMode="auto">
          <a:xfrm>
            <a:off x="584877" y="1406092"/>
            <a:ext cx="11546161" cy="327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Ease interoperability and unify data to help accelerate insights and business workflows</a:t>
            </a:r>
          </a:p>
        </p:txBody>
      </p:sp>
      <p:sp>
        <p:nvSpPr>
          <p:cNvPr id="95" name="Title 5">
            <a:extLst>
              <a:ext uri="{FF2B5EF4-FFF2-40B4-BE49-F238E27FC236}">
                <a16:creationId xmlns:a16="http://schemas.microsoft.com/office/drawing/2014/main" id="{16F12A1B-EA60-45B0-AFFB-861637199EB8}"/>
              </a:ext>
            </a:extLst>
          </p:cNvPr>
          <p:cNvSpPr>
            <a:spLocks noGrp="1"/>
          </p:cNvSpPr>
          <p:nvPr>
            <p:ph type="title"/>
          </p:nvPr>
        </p:nvSpPr>
        <p:spPr>
          <a:xfrm>
            <a:off x="188257" y="494691"/>
            <a:ext cx="11018520" cy="430887"/>
          </a:xfrm>
        </p:spPr>
        <p:txBody>
          <a:bodyPr/>
          <a:lstStyle/>
          <a:p>
            <a:r>
              <a:rPr lang="en-US" sz="2800">
                <a:solidFill>
                  <a:srgbClr val="0070C0"/>
                </a:solidFill>
              </a:rPr>
              <a:t>Microsoft Cloud for Financial Services Data model</a:t>
            </a:r>
          </a:p>
        </p:txBody>
      </p:sp>
      <p:sp>
        <p:nvSpPr>
          <p:cNvPr id="96" name="TextBox 1">
            <a:extLst>
              <a:ext uri="{FF2B5EF4-FFF2-40B4-BE49-F238E27FC236}">
                <a16:creationId xmlns:a16="http://schemas.microsoft.com/office/drawing/2014/main" id="{EBFB860D-6AB1-40C9-A859-A3DD4A3FF8A6}"/>
              </a:ext>
            </a:extLst>
          </p:cNvPr>
          <p:cNvSpPr txBox="1"/>
          <p:nvPr/>
        </p:nvSpPr>
        <p:spPr>
          <a:xfrm>
            <a:off x="584200" y="2629799"/>
            <a:ext cx="4240720" cy="811948"/>
          </a:xfrm>
          <a:prstGeom prst="rect">
            <a:avLst/>
          </a:prstGeom>
          <a:noFill/>
        </p:spPr>
        <p:txBody>
          <a:bodyPr wrap="square" lIns="0" tIns="0" rIns="0" bIns="91427"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Industry specificity</a:t>
            </a:r>
          </a:p>
          <a:p>
            <a:pPr marL="0" marR="0" lvl="0" indent="0" algn="l" defTabSz="932295" rtl="0" eaLnBrk="1" fontAlgn="auto" latinLnBrk="0" hangingPunct="1">
              <a:lnSpc>
                <a:spcPct val="100000"/>
              </a:lnSpc>
              <a:spcBef>
                <a:spcPts val="300"/>
              </a:spcBef>
              <a:spcAft>
                <a:spcPts val="0"/>
              </a:spcAft>
              <a:buClrTx/>
              <a:buSzTx/>
              <a:buFontTx/>
              <a:buNone/>
              <a:tabLst/>
              <a:defRPr sz="1800" b="0" i="0" u="none" strike="noStrike" kern="0" cap="none" spc="0" baseline="0">
                <a:solidFill>
                  <a:srgbClr val="000000"/>
                </a:solidFill>
                <a:uFillTx/>
              </a:defRPr>
            </a:pPr>
            <a:r>
              <a:rPr kumimoji="0" lang="en-US" sz="1400" b="0" i="0" u="none" strike="noStrike" kern="0" cap="none" spc="0" normalizeH="0" baseline="0" noProof="0">
                <a:ln>
                  <a:noFill/>
                </a:ln>
                <a:solidFill>
                  <a:srgbClr val="000000"/>
                </a:solidFill>
                <a:effectLst/>
                <a:uLnTx/>
                <a:uFillTx/>
                <a:latin typeface="Segoe UI"/>
                <a:ea typeface="+mn-ea"/>
                <a:cs typeface="Segoe UI"/>
              </a:rPr>
              <a:t>Leverage a common data model with financial services-specific semantics</a:t>
            </a:r>
          </a:p>
        </p:txBody>
      </p:sp>
      <p:sp>
        <p:nvSpPr>
          <p:cNvPr id="97" name="TextBox 2">
            <a:extLst>
              <a:ext uri="{FF2B5EF4-FFF2-40B4-BE49-F238E27FC236}">
                <a16:creationId xmlns:a16="http://schemas.microsoft.com/office/drawing/2014/main" id="{CD18A757-6C48-4F22-9E45-0B943A4506BB}"/>
              </a:ext>
            </a:extLst>
          </p:cNvPr>
          <p:cNvSpPr txBox="1"/>
          <p:nvPr/>
        </p:nvSpPr>
        <p:spPr>
          <a:xfrm>
            <a:off x="584199" y="3687613"/>
            <a:ext cx="4468057" cy="1064553"/>
          </a:xfrm>
          <a:prstGeom prst="rect">
            <a:avLst/>
          </a:prstGeom>
          <a:noFill/>
        </p:spPr>
        <p:txBody>
          <a:bodyPr wrap="square" lIns="0" tIns="0" rIns="0" bIns="91427"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Interoperability</a:t>
            </a:r>
          </a:p>
          <a:p>
            <a:pPr marL="0" marR="0" lvl="0" indent="0" algn="l" defTabSz="932295" rtl="0" eaLnBrk="1" fontAlgn="auto" latinLnBrk="0" hangingPunct="1">
              <a:lnSpc>
                <a:spcPct val="100000"/>
              </a:lnSpc>
              <a:spcBef>
                <a:spcPts val="300"/>
              </a:spcBef>
              <a:spcAft>
                <a:spcPts val="0"/>
              </a:spcAft>
              <a:buClrTx/>
              <a:buSzTx/>
              <a:buFontTx/>
              <a:buNone/>
              <a:tabLst/>
              <a:defRPr sz="1800" b="0" i="0" u="none" strike="noStrike" kern="0" cap="none" spc="0" baseline="0">
                <a:solidFill>
                  <a:srgbClr val="000000"/>
                </a:solidFill>
                <a:uFillTx/>
              </a:defRPr>
            </a:pPr>
            <a:r>
              <a:rPr kumimoji="0" lang="en-US" sz="1400" b="0" i="0" u="none" strike="noStrike" kern="0" cap="none" spc="0" normalizeH="0" baseline="0" noProof="0">
                <a:ln>
                  <a:noFill/>
                </a:ln>
                <a:solidFill>
                  <a:srgbClr val="000000"/>
                </a:solidFill>
                <a:effectLst/>
                <a:uLnTx/>
                <a:uFillTx/>
                <a:latin typeface="Segoe UI"/>
                <a:ea typeface="+mn-ea"/>
                <a:cs typeface="+mn-cs"/>
              </a:rPr>
              <a:t>Data model allows to ingest, enrich, and unify data to break down data silos and ease interoperability through industry specific pre-built connectors</a:t>
            </a:r>
          </a:p>
        </p:txBody>
      </p:sp>
      <p:sp>
        <p:nvSpPr>
          <p:cNvPr id="99" name="TextBox 2">
            <a:extLst>
              <a:ext uri="{FF2B5EF4-FFF2-40B4-BE49-F238E27FC236}">
                <a16:creationId xmlns:a16="http://schemas.microsoft.com/office/drawing/2014/main" id="{8F55D721-2C1C-4503-B90B-0ECED5508DF4}"/>
              </a:ext>
            </a:extLst>
          </p:cNvPr>
          <p:cNvSpPr txBox="1"/>
          <p:nvPr/>
        </p:nvSpPr>
        <p:spPr>
          <a:xfrm>
            <a:off x="584200" y="4998033"/>
            <a:ext cx="4240720" cy="814170"/>
          </a:xfrm>
          <a:prstGeom prst="rect">
            <a:avLst/>
          </a:prstGeom>
          <a:noFill/>
        </p:spPr>
        <p:txBody>
          <a:bodyPr wrap="square" lIns="0" tIns="0" rIns="0" bIns="91427"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Faster innovation</a:t>
            </a:r>
          </a:p>
          <a:p>
            <a:pPr marL="0" marR="0" lvl="0" indent="0" algn="l" defTabSz="932295" rtl="0" eaLnBrk="1" fontAlgn="auto" latinLnBrk="0" hangingPunct="1">
              <a:lnSpc>
                <a:spcPct val="100000"/>
              </a:lnSpc>
              <a:spcBef>
                <a:spcPts val="300"/>
              </a:spcBef>
              <a:spcAft>
                <a:spcPts val="0"/>
              </a:spcAft>
              <a:buClrTx/>
              <a:buSzTx/>
              <a:buFontTx/>
              <a:buNone/>
              <a:tabLst/>
              <a:defRPr sz="1800" b="0" i="0" u="none" strike="noStrike" kern="0" cap="none" spc="0" baseline="0">
                <a:solidFill>
                  <a:srgbClr val="000000"/>
                </a:solidFill>
                <a:uFillTx/>
              </a:defRPr>
            </a:pPr>
            <a:r>
              <a:rPr kumimoji="0" lang="en-US" sz="1400" b="0" i="0" u="none" strike="noStrike" kern="0" cap="none" spc="0" normalizeH="0" baseline="0" noProof="0">
                <a:ln>
                  <a:noFill/>
                </a:ln>
                <a:solidFill>
                  <a:srgbClr val="000000"/>
                </a:solidFill>
                <a:effectLst/>
                <a:uLnTx/>
                <a:uFillTx/>
                <a:latin typeface="Segoe UI"/>
                <a:ea typeface="+mn-ea"/>
                <a:cs typeface="Segoe UI"/>
              </a:rPr>
              <a:t>Extend the value of the platform with additional solutions, analytics, and predictions </a:t>
            </a:r>
          </a:p>
        </p:txBody>
      </p:sp>
      <p:cxnSp>
        <p:nvCxnSpPr>
          <p:cNvPr id="101" name="Straight Connector 100">
            <a:extLst>
              <a:ext uri="{FF2B5EF4-FFF2-40B4-BE49-F238E27FC236}">
                <a16:creationId xmlns:a16="http://schemas.microsoft.com/office/drawing/2014/main" id="{69C74A4E-EED6-43DD-B9EA-B94F344259B2}"/>
              </a:ext>
              <a:ext uri="{C183D7F6-B498-43B3-948B-1728B52AA6E4}">
                <adec:decorative xmlns:adec="http://schemas.microsoft.com/office/drawing/2017/decorative" val="1"/>
              </a:ext>
            </a:extLst>
          </p:cNvPr>
          <p:cNvCxnSpPr>
            <a:cxnSpLocks/>
          </p:cNvCxnSpPr>
          <p:nvPr/>
        </p:nvCxnSpPr>
        <p:spPr>
          <a:xfrm>
            <a:off x="584200" y="3538235"/>
            <a:ext cx="4240720" cy="0"/>
          </a:xfrm>
          <a:prstGeom prst="line">
            <a:avLst/>
          </a:prstGeom>
          <a:ln w="19050">
            <a:solidFill>
              <a:schemeClr val="tx1">
                <a:lumMod val="10000"/>
                <a:lumOff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56F150DA-A85A-44DA-BA8E-D3BE5CD9A62B}"/>
              </a:ext>
              <a:ext uri="{C183D7F6-B498-43B3-948B-1728B52AA6E4}">
                <adec:decorative xmlns:adec="http://schemas.microsoft.com/office/drawing/2017/decorative" val="1"/>
              </a:ext>
            </a:extLst>
          </p:cNvPr>
          <p:cNvCxnSpPr>
            <a:cxnSpLocks/>
          </p:cNvCxnSpPr>
          <p:nvPr/>
        </p:nvCxnSpPr>
        <p:spPr>
          <a:xfrm>
            <a:off x="584200" y="4835977"/>
            <a:ext cx="4240720" cy="0"/>
          </a:xfrm>
          <a:prstGeom prst="line">
            <a:avLst/>
          </a:prstGeom>
          <a:ln w="19050">
            <a:solidFill>
              <a:schemeClr val="tx1">
                <a:lumMod val="10000"/>
                <a:lumOff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0" name="Arc 329">
            <a:extLst>
              <a:ext uri="{FF2B5EF4-FFF2-40B4-BE49-F238E27FC236}">
                <a16:creationId xmlns:a16="http://schemas.microsoft.com/office/drawing/2014/main" id="{C6785AD6-9212-4FF6-B102-CD30462D35BE}"/>
              </a:ext>
            </a:extLst>
          </p:cNvPr>
          <p:cNvSpPr/>
          <p:nvPr/>
        </p:nvSpPr>
        <p:spPr bwMode="auto">
          <a:xfrm>
            <a:off x="6579730" y="2004086"/>
            <a:ext cx="4729432" cy="4729430"/>
          </a:xfrm>
          <a:prstGeom prst="arc">
            <a:avLst>
              <a:gd name="adj1" fmla="val 7309595"/>
              <a:gd name="adj2" fmla="val 14340705"/>
            </a:avLst>
          </a:prstGeom>
          <a:noFill/>
          <a:ln w="1905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320" name="Isosceles Triangle 319">
            <a:extLst>
              <a:ext uri="{FF2B5EF4-FFF2-40B4-BE49-F238E27FC236}">
                <a16:creationId xmlns:a16="http://schemas.microsoft.com/office/drawing/2014/main" id="{EC82C58A-F7F8-43FD-8E6A-CE9D763B2B16}"/>
              </a:ext>
            </a:extLst>
          </p:cNvPr>
          <p:cNvSpPr/>
          <p:nvPr/>
        </p:nvSpPr>
        <p:spPr bwMode="auto">
          <a:xfrm rot="16200000">
            <a:off x="6000009" y="3249489"/>
            <a:ext cx="2967038" cy="2239125"/>
          </a:xfrm>
          <a:prstGeom prst="triangle">
            <a:avLst>
              <a:gd name="adj" fmla="val 68527"/>
            </a:avLst>
          </a:prstGeom>
          <a:gradFill>
            <a:gsLst>
              <a:gs pos="0">
                <a:schemeClr val="accent1">
                  <a:lumMod val="5000"/>
                  <a:lumOff val="95000"/>
                  <a:alpha val="59000"/>
                </a:schemeClr>
              </a:gs>
              <a:gs pos="100000">
                <a:schemeClr val="tx2">
                  <a:alpha val="59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28" name="Group 227">
            <a:extLst>
              <a:ext uri="{FF2B5EF4-FFF2-40B4-BE49-F238E27FC236}">
                <a16:creationId xmlns:a16="http://schemas.microsoft.com/office/drawing/2014/main" id="{7379D842-772F-431B-9C2A-DBEC21C27A57}"/>
              </a:ext>
            </a:extLst>
          </p:cNvPr>
          <p:cNvGrpSpPr/>
          <p:nvPr/>
        </p:nvGrpSpPr>
        <p:grpSpPr>
          <a:xfrm>
            <a:off x="7426035" y="2850391"/>
            <a:ext cx="3036822" cy="3036820"/>
            <a:chOff x="7655011" y="3481933"/>
            <a:chExt cx="1598441" cy="1598441"/>
          </a:xfrm>
        </p:grpSpPr>
        <p:sp>
          <p:nvSpPr>
            <p:cNvPr id="300" name="Oval 299">
              <a:extLst>
                <a:ext uri="{FF2B5EF4-FFF2-40B4-BE49-F238E27FC236}">
                  <a16:creationId xmlns:a16="http://schemas.microsoft.com/office/drawing/2014/main" id="{73FE7510-FC70-4AB2-839C-1F281331F519}"/>
                </a:ext>
              </a:extLst>
            </p:cNvPr>
            <p:cNvSpPr/>
            <p:nvPr/>
          </p:nvSpPr>
          <p:spPr bwMode="auto">
            <a:xfrm>
              <a:off x="7655011" y="3481933"/>
              <a:ext cx="1598441" cy="1598441"/>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299" name="Oval 298">
              <a:extLst>
                <a:ext uri="{FF2B5EF4-FFF2-40B4-BE49-F238E27FC236}">
                  <a16:creationId xmlns:a16="http://schemas.microsoft.com/office/drawing/2014/main" id="{5BC7745B-BC4D-4795-9B8F-330CF2C4C6B4}"/>
                </a:ext>
              </a:extLst>
            </p:cNvPr>
            <p:cNvSpPr/>
            <p:nvPr/>
          </p:nvSpPr>
          <p:spPr bwMode="auto">
            <a:xfrm>
              <a:off x="7694491" y="3521413"/>
              <a:ext cx="1519480" cy="1519480"/>
            </a:xfrm>
            <a:prstGeom prst="ellipse">
              <a:avLst/>
            </a:prstGeom>
            <a:solidFill>
              <a:schemeClr val="tx2"/>
            </a:solidFill>
            <a:ln>
              <a:noFill/>
              <a:headEnd type="none" w="med" len="med"/>
              <a:tailEnd type="none" w="med" len="med"/>
            </a:ln>
            <a:effectLst>
              <a:outerShdw blurRad="50800" dist="38100" algn="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321" name="Rectangle 320">
            <a:extLst>
              <a:ext uri="{FF2B5EF4-FFF2-40B4-BE49-F238E27FC236}">
                <a16:creationId xmlns:a16="http://schemas.microsoft.com/office/drawing/2014/main" id="{95A83237-F649-4789-860A-C8BD89A02523}"/>
              </a:ext>
            </a:extLst>
          </p:cNvPr>
          <p:cNvSpPr/>
          <p:nvPr/>
        </p:nvSpPr>
        <p:spPr bwMode="auto">
          <a:xfrm>
            <a:off x="9174330" y="3677699"/>
            <a:ext cx="819269" cy="2158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Assets</a:t>
            </a:r>
          </a:p>
        </p:txBody>
      </p:sp>
      <p:sp>
        <p:nvSpPr>
          <p:cNvPr id="322" name="Rectangle 321">
            <a:extLst>
              <a:ext uri="{FF2B5EF4-FFF2-40B4-BE49-F238E27FC236}">
                <a16:creationId xmlns:a16="http://schemas.microsoft.com/office/drawing/2014/main" id="{45C21C0A-EFD4-446C-8A49-AD9947A39953}"/>
              </a:ext>
            </a:extLst>
          </p:cNvPr>
          <p:cNvSpPr/>
          <p:nvPr/>
        </p:nvSpPr>
        <p:spPr bwMode="auto">
          <a:xfrm>
            <a:off x="9463436" y="4152902"/>
            <a:ext cx="819269" cy="2158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Liabilities</a:t>
            </a:r>
          </a:p>
        </p:txBody>
      </p:sp>
      <p:sp>
        <p:nvSpPr>
          <p:cNvPr id="323" name="Rectangle 322">
            <a:extLst>
              <a:ext uri="{FF2B5EF4-FFF2-40B4-BE49-F238E27FC236}">
                <a16:creationId xmlns:a16="http://schemas.microsoft.com/office/drawing/2014/main" id="{81360258-3C80-40CE-8ABE-86020B870828}"/>
              </a:ext>
            </a:extLst>
          </p:cNvPr>
          <p:cNvSpPr/>
          <p:nvPr/>
        </p:nvSpPr>
        <p:spPr bwMode="auto">
          <a:xfrm>
            <a:off x="7620919" y="4537533"/>
            <a:ext cx="819269" cy="2158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Collateral</a:t>
            </a:r>
          </a:p>
        </p:txBody>
      </p:sp>
      <p:sp>
        <p:nvSpPr>
          <p:cNvPr id="324" name="Rectangle 323">
            <a:extLst>
              <a:ext uri="{FF2B5EF4-FFF2-40B4-BE49-F238E27FC236}">
                <a16:creationId xmlns:a16="http://schemas.microsoft.com/office/drawing/2014/main" id="{EA40B91C-8293-4E5F-9BA1-C0B322E0689D}"/>
              </a:ext>
            </a:extLst>
          </p:cNvPr>
          <p:cNvSpPr/>
          <p:nvPr/>
        </p:nvSpPr>
        <p:spPr bwMode="auto">
          <a:xfrm>
            <a:off x="8426117" y="3225849"/>
            <a:ext cx="1005875" cy="2158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Loan application</a:t>
            </a:r>
          </a:p>
        </p:txBody>
      </p:sp>
      <p:sp>
        <p:nvSpPr>
          <p:cNvPr id="325" name="Rectangle 324">
            <a:extLst>
              <a:ext uri="{FF2B5EF4-FFF2-40B4-BE49-F238E27FC236}">
                <a16:creationId xmlns:a16="http://schemas.microsoft.com/office/drawing/2014/main" id="{2523E7E6-EEC8-4577-8FCE-1C8BB1C0F319}"/>
              </a:ext>
            </a:extLst>
          </p:cNvPr>
          <p:cNvSpPr/>
          <p:nvPr/>
        </p:nvSpPr>
        <p:spPr bwMode="auto">
          <a:xfrm>
            <a:off x="7948412" y="3693261"/>
            <a:ext cx="819269" cy="2158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Applications</a:t>
            </a:r>
          </a:p>
        </p:txBody>
      </p:sp>
      <p:sp>
        <p:nvSpPr>
          <p:cNvPr id="326" name="Rectangle 325">
            <a:extLst>
              <a:ext uri="{FF2B5EF4-FFF2-40B4-BE49-F238E27FC236}">
                <a16:creationId xmlns:a16="http://schemas.microsoft.com/office/drawing/2014/main" id="{CCED19C2-FE17-4F86-BFE9-7AB4A2FB57D6}"/>
              </a:ext>
            </a:extLst>
          </p:cNvPr>
          <p:cNvSpPr/>
          <p:nvPr/>
        </p:nvSpPr>
        <p:spPr bwMode="auto">
          <a:xfrm>
            <a:off x="8390240" y="4091124"/>
            <a:ext cx="819269" cy="2158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Loan details</a:t>
            </a:r>
          </a:p>
        </p:txBody>
      </p:sp>
      <p:sp>
        <p:nvSpPr>
          <p:cNvPr id="327" name="Rectangle 326">
            <a:extLst>
              <a:ext uri="{FF2B5EF4-FFF2-40B4-BE49-F238E27FC236}">
                <a16:creationId xmlns:a16="http://schemas.microsoft.com/office/drawing/2014/main" id="{9CC6B0F5-F944-40EA-BDD1-4521D9E624C3}"/>
              </a:ext>
            </a:extLst>
          </p:cNvPr>
          <p:cNvSpPr/>
          <p:nvPr/>
        </p:nvSpPr>
        <p:spPr bwMode="auto">
          <a:xfrm>
            <a:off x="8077117" y="4960122"/>
            <a:ext cx="819269" cy="2158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KYC</a:t>
            </a:r>
          </a:p>
        </p:txBody>
      </p:sp>
      <p:sp>
        <p:nvSpPr>
          <p:cNvPr id="328" name="Rectangle 327">
            <a:extLst>
              <a:ext uri="{FF2B5EF4-FFF2-40B4-BE49-F238E27FC236}">
                <a16:creationId xmlns:a16="http://schemas.microsoft.com/office/drawing/2014/main" id="{DB6AB5E1-F7D7-448E-9588-A292F34189EF}"/>
              </a:ext>
            </a:extLst>
          </p:cNvPr>
          <p:cNvSpPr/>
          <p:nvPr/>
        </p:nvSpPr>
        <p:spPr bwMode="auto">
          <a:xfrm>
            <a:off x="8627219" y="5351391"/>
            <a:ext cx="819269" cy="2158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Employment</a:t>
            </a:r>
          </a:p>
        </p:txBody>
      </p:sp>
      <p:sp>
        <p:nvSpPr>
          <p:cNvPr id="329" name="Rectangle 328">
            <a:extLst>
              <a:ext uri="{FF2B5EF4-FFF2-40B4-BE49-F238E27FC236}">
                <a16:creationId xmlns:a16="http://schemas.microsoft.com/office/drawing/2014/main" id="{D627249A-372E-4090-9B6B-467CC20B3DFD}"/>
              </a:ext>
            </a:extLst>
          </p:cNvPr>
          <p:cNvSpPr/>
          <p:nvPr/>
        </p:nvSpPr>
        <p:spPr bwMode="auto">
          <a:xfrm>
            <a:off x="8935697" y="4633758"/>
            <a:ext cx="819269" cy="2158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Credit check</a:t>
            </a:r>
          </a:p>
        </p:txBody>
      </p:sp>
      <p:grpSp>
        <p:nvGrpSpPr>
          <p:cNvPr id="389" name="Group 388">
            <a:extLst>
              <a:ext uri="{FF2B5EF4-FFF2-40B4-BE49-F238E27FC236}">
                <a16:creationId xmlns:a16="http://schemas.microsoft.com/office/drawing/2014/main" id="{D14F2942-0B32-44A8-BCBE-C874F366601E}"/>
              </a:ext>
            </a:extLst>
          </p:cNvPr>
          <p:cNvGrpSpPr/>
          <p:nvPr/>
        </p:nvGrpSpPr>
        <p:grpSpPr>
          <a:xfrm>
            <a:off x="6305862" y="2176822"/>
            <a:ext cx="1494304" cy="490262"/>
            <a:chOff x="6305862" y="2176822"/>
            <a:chExt cx="1494304" cy="490262"/>
          </a:xfrm>
        </p:grpSpPr>
        <p:sp>
          <p:nvSpPr>
            <p:cNvPr id="314" name="Rectangle 313">
              <a:extLst>
                <a:ext uri="{FF2B5EF4-FFF2-40B4-BE49-F238E27FC236}">
                  <a16:creationId xmlns:a16="http://schemas.microsoft.com/office/drawing/2014/main" id="{38C6F124-FAD0-41CF-A42F-102C25B9B8EE}"/>
                </a:ext>
              </a:extLst>
            </p:cNvPr>
            <p:cNvSpPr/>
            <p:nvPr/>
          </p:nvSpPr>
          <p:spPr bwMode="auto">
            <a:xfrm>
              <a:off x="6305862" y="2176822"/>
              <a:ext cx="950595" cy="4902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243A5E"/>
                  </a:solidFill>
                  <a:effectLst/>
                  <a:uLnTx/>
                  <a:uFillTx/>
                  <a:latin typeface="Segoe UI Semibold"/>
                  <a:ea typeface="Segoe UI" pitchFamily="34" charset="0"/>
                  <a:cs typeface="Segoe UI" pitchFamily="34" charset="0"/>
                </a:rPr>
                <a:t>Customer schema</a:t>
              </a:r>
            </a:p>
          </p:txBody>
        </p:sp>
        <p:grpSp>
          <p:nvGrpSpPr>
            <p:cNvPr id="20" name="Group 19">
              <a:extLst>
                <a:ext uri="{FF2B5EF4-FFF2-40B4-BE49-F238E27FC236}">
                  <a16:creationId xmlns:a16="http://schemas.microsoft.com/office/drawing/2014/main" id="{B882FD1E-F1A5-4041-AC52-E27299539E2F}"/>
                </a:ext>
              </a:extLst>
            </p:cNvPr>
            <p:cNvGrpSpPr/>
            <p:nvPr/>
          </p:nvGrpSpPr>
          <p:grpSpPr>
            <a:xfrm>
              <a:off x="7334670" y="2189205"/>
              <a:ext cx="465496" cy="465496"/>
              <a:chOff x="7334670" y="2189205"/>
              <a:chExt cx="465496" cy="465496"/>
            </a:xfrm>
          </p:grpSpPr>
          <p:grpSp>
            <p:nvGrpSpPr>
              <p:cNvPr id="265" name="Group 264">
                <a:extLst>
                  <a:ext uri="{FF2B5EF4-FFF2-40B4-BE49-F238E27FC236}">
                    <a16:creationId xmlns:a16="http://schemas.microsoft.com/office/drawing/2014/main" id="{013D3B14-226C-41F7-B9F7-B0488A265AFD}"/>
                  </a:ext>
                </a:extLst>
              </p:cNvPr>
              <p:cNvGrpSpPr>
                <a:grpSpLocks/>
              </p:cNvGrpSpPr>
              <p:nvPr/>
            </p:nvGrpSpPr>
            <p:grpSpPr>
              <a:xfrm>
                <a:off x="7334670" y="2189205"/>
                <a:ext cx="465496" cy="465496"/>
                <a:chOff x="8104818" y="-613599"/>
                <a:chExt cx="831086" cy="831086"/>
              </a:xfrm>
            </p:grpSpPr>
            <p:sp>
              <p:nvSpPr>
                <p:cNvPr id="273" name="Oval 272">
                  <a:extLst>
                    <a:ext uri="{FF2B5EF4-FFF2-40B4-BE49-F238E27FC236}">
                      <a16:creationId xmlns:a16="http://schemas.microsoft.com/office/drawing/2014/main" id="{2746C4EF-AA0F-4933-B1C4-7BCF229E7CEE}"/>
                    </a:ext>
                  </a:extLst>
                </p:cNvPr>
                <p:cNvSpPr>
                  <a:spLocks/>
                </p:cNvSpPr>
                <p:nvPr/>
              </p:nvSpPr>
              <p:spPr bwMode="auto">
                <a:xfrm>
                  <a:off x="8104818" y="-613599"/>
                  <a:ext cx="831086" cy="831086"/>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74" name="Oval 273">
                  <a:extLst>
                    <a:ext uri="{FF2B5EF4-FFF2-40B4-BE49-F238E27FC236}">
                      <a16:creationId xmlns:a16="http://schemas.microsoft.com/office/drawing/2014/main" id="{4F4F44E2-AC45-431C-8251-A1446C10F807}"/>
                    </a:ext>
                  </a:extLst>
                </p:cNvPr>
                <p:cNvSpPr>
                  <a:spLocks/>
                </p:cNvSpPr>
                <p:nvPr/>
              </p:nvSpPr>
              <p:spPr bwMode="auto">
                <a:xfrm>
                  <a:off x="8147126" y="-571291"/>
                  <a:ext cx="746470" cy="746470"/>
                </a:xfrm>
                <a:prstGeom prst="ellipse">
                  <a:avLst/>
                </a:prstGeom>
                <a:noFill/>
                <a:ln w="635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331" name="Group 330" descr="person">
                <a:extLst>
                  <a:ext uri="{FF2B5EF4-FFF2-40B4-BE49-F238E27FC236}">
                    <a16:creationId xmlns:a16="http://schemas.microsoft.com/office/drawing/2014/main" id="{76ED5F3D-240F-4525-9731-14B0CA27E517}"/>
                  </a:ext>
                </a:extLst>
              </p:cNvPr>
              <p:cNvGrpSpPr/>
              <p:nvPr/>
            </p:nvGrpSpPr>
            <p:grpSpPr>
              <a:xfrm>
                <a:off x="7471973" y="2306449"/>
                <a:ext cx="190890" cy="231008"/>
                <a:chOff x="5517875" y="3368919"/>
                <a:chExt cx="233375" cy="282423"/>
              </a:xfrm>
            </p:grpSpPr>
            <p:sp>
              <p:nvSpPr>
                <p:cNvPr id="332" name="Freeform: Shape 331">
                  <a:extLst>
                    <a:ext uri="{FF2B5EF4-FFF2-40B4-BE49-F238E27FC236}">
                      <a16:creationId xmlns:a16="http://schemas.microsoft.com/office/drawing/2014/main" id="{2AE2751D-A7AE-48FD-8EC6-29A57C5CD6F8}"/>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chemeClr val="accent3"/>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3" name="Freeform: Shape 332">
                  <a:extLst>
                    <a:ext uri="{FF2B5EF4-FFF2-40B4-BE49-F238E27FC236}">
                      <a16:creationId xmlns:a16="http://schemas.microsoft.com/office/drawing/2014/main" id="{662885CD-0EA1-464F-8C91-B3607547DB78}"/>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388" name="Group 387">
            <a:extLst>
              <a:ext uri="{FF2B5EF4-FFF2-40B4-BE49-F238E27FC236}">
                <a16:creationId xmlns:a16="http://schemas.microsoft.com/office/drawing/2014/main" id="{9D7A4C59-56FA-4CD3-A66F-815D976E7CAE}"/>
              </a:ext>
            </a:extLst>
          </p:cNvPr>
          <p:cNvGrpSpPr/>
          <p:nvPr/>
        </p:nvGrpSpPr>
        <p:grpSpPr>
          <a:xfrm>
            <a:off x="5705018" y="2816178"/>
            <a:ext cx="1494304" cy="490262"/>
            <a:chOff x="5705018" y="2816178"/>
            <a:chExt cx="1494304" cy="490262"/>
          </a:xfrm>
        </p:grpSpPr>
        <p:sp>
          <p:nvSpPr>
            <p:cNvPr id="315" name="Rectangle 314">
              <a:extLst>
                <a:ext uri="{FF2B5EF4-FFF2-40B4-BE49-F238E27FC236}">
                  <a16:creationId xmlns:a16="http://schemas.microsoft.com/office/drawing/2014/main" id="{5E0977C3-EEA8-4B15-B72A-CD4F58D9B600}"/>
                </a:ext>
              </a:extLst>
            </p:cNvPr>
            <p:cNvSpPr/>
            <p:nvPr/>
          </p:nvSpPr>
          <p:spPr bwMode="auto">
            <a:xfrm>
              <a:off x="5705018" y="2816178"/>
              <a:ext cx="950595" cy="4902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243A5E"/>
                  </a:solidFill>
                  <a:effectLst/>
                  <a:uLnTx/>
                  <a:uFillTx/>
                  <a:latin typeface="Segoe UI Semibold"/>
                  <a:ea typeface="Segoe UI" pitchFamily="34" charset="0"/>
                  <a:cs typeface="Segoe UI" pitchFamily="34" charset="0"/>
                </a:rPr>
                <a:t>Branch schema</a:t>
              </a:r>
            </a:p>
          </p:txBody>
        </p:sp>
        <p:grpSp>
          <p:nvGrpSpPr>
            <p:cNvPr id="21" name="Group 20">
              <a:extLst>
                <a:ext uri="{FF2B5EF4-FFF2-40B4-BE49-F238E27FC236}">
                  <a16:creationId xmlns:a16="http://schemas.microsoft.com/office/drawing/2014/main" id="{9F9C139D-E70B-4395-ACF9-D36817EE3D0E}"/>
                </a:ext>
              </a:extLst>
            </p:cNvPr>
            <p:cNvGrpSpPr/>
            <p:nvPr/>
          </p:nvGrpSpPr>
          <p:grpSpPr>
            <a:xfrm>
              <a:off x="6733826" y="2828561"/>
              <a:ext cx="465496" cy="465496"/>
              <a:chOff x="6733826" y="2828561"/>
              <a:chExt cx="465496" cy="465496"/>
            </a:xfrm>
          </p:grpSpPr>
          <p:grpSp>
            <p:nvGrpSpPr>
              <p:cNvPr id="302" name="Group 301">
                <a:extLst>
                  <a:ext uri="{FF2B5EF4-FFF2-40B4-BE49-F238E27FC236}">
                    <a16:creationId xmlns:a16="http://schemas.microsoft.com/office/drawing/2014/main" id="{ED7C29CC-18AF-4018-AA5B-58D1F51B47EE}"/>
                  </a:ext>
                </a:extLst>
              </p:cNvPr>
              <p:cNvGrpSpPr>
                <a:grpSpLocks/>
              </p:cNvGrpSpPr>
              <p:nvPr/>
            </p:nvGrpSpPr>
            <p:grpSpPr>
              <a:xfrm>
                <a:off x="6733826" y="2828561"/>
                <a:ext cx="465496" cy="465496"/>
                <a:chOff x="8104818" y="-613599"/>
                <a:chExt cx="831086" cy="831086"/>
              </a:xfrm>
            </p:grpSpPr>
            <p:sp>
              <p:nvSpPr>
                <p:cNvPr id="312" name="Oval 311">
                  <a:extLst>
                    <a:ext uri="{FF2B5EF4-FFF2-40B4-BE49-F238E27FC236}">
                      <a16:creationId xmlns:a16="http://schemas.microsoft.com/office/drawing/2014/main" id="{2E03A88A-B055-46D3-9266-8897F30BFB50}"/>
                    </a:ext>
                  </a:extLst>
                </p:cNvPr>
                <p:cNvSpPr>
                  <a:spLocks/>
                </p:cNvSpPr>
                <p:nvPr/>
              </p:nvSpPr>
              <p:spPr bwMode="auto">
                <a:xfrm>
                  <a:off x="8104818" y="-613599"/>
                  <a:ext cx="831086" cy="831086"/>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13" name="Oval 312">
                  <a:extLst>
                    <a:ext uri="{FF2B5EF4-FFF2-40B4-BE49-F238E27FC236}">
                      <a16:creationId xmlns:a16="http://schemas.microsoft.com/office/drawing/2014/main" id="{E730DEB8-2418-42DE-8F2E-EA6674D68831}"/>
                    </a:ext>
                  </a:extLst>
                </p:cNvPr>
                <p:cNvSpPr>
                  <a:spLocks/>
                </p:cNvSpPr>
                <p:nvPr/>
              </p:nvSpPr>
              <p:spPr bwMode="auto">
                <a:xfrm>
                  <a:off x="8147126" y="-571291"/>
                  <a:ext cx="746470" cy="746470"/>
                </a:xfrm>
                <a:prstGeom prst="ellipse">
                  <a:avLst/>
                </a:prstGeom>
                <a:noFill/>
                <a:ln w="635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334" name="Group 333" descr="simplify cost mgmt., track equipment usage">
                <a:extLst>
                  <a:ext uri="{FF2B5EF4-FFF2-40B4-BE49-F238E27FC236}">
                    <a16:creationId xmlns:a16="http://schemas.microsoft.com/office/drawing/2014/main" id="{1C6C9B70-A62C-4EB4-978A-A5D8F61138F2}"/>
                  </a:ext>
                </a:extLst>
              </p:cNvPr>
              <p:cNvGrpSpPr/>
              <p:nvPr/>
            </p:nvGrpSpPr>
            <p:grpSpPr>
              <a:xfrm>
                <a:off x="6855072" y="2949807"/>
                <a:ext cx="223004" cy="223004"/>
                <a:chOff x="8284140" y="3055620"/>
                <a:chExt cx="391720" cy="391720"/>
              </a:xfrm>
            </p:grpSpPr>
            <p:sp>
              <p:nvSpPr>
                <p:cNvPr id="335" name="Oval 191">
                  <a:extLst>
                    <a:ext uri="{FF2B5EF4-FFF2-40B4-BE49-F238E27FC236}">
                      <a16:creationId xmlns:a16="http://schemas.microsoft.com/office/drawing/2014/main" id="{4240A984-CD80-4984-ADF0-F9209F52D50F}"/>
                    </a:ext>
                  </a:extLst>
                </p:cNvPr>
                <p:cNvSpPr>
                  <a:spLocks noChangeArrowheads="1"/>
                </p:cNvSpPr>
                <p:nvPr/>
              </p:nvSpPr>
              <p:spPr bwMode="auto">
                <a:xfrm>
                  <a:off x="8284140" y="3364216"/>
                  <a:ext cx="82085" cy="8312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36" name="Oval 192">
                  <a:extLst>
                    <a:ext uri="{FF2B5EF4-FFF2-40B4-BE49-F238E27FC236}">
                      <a16:creationId xmlns:a16="http://schemas.microsoft.com/office/drawing/2014/main" id="{C6245667-4903-4746-B652-CF1F23C35259}"/>
                    </a:ext>
                  </a:extLst>
                </p:cNvPr>
                <p:cNvSpPr>
                  <a:spLocks noChangeArrowheads="1"/>
                </p:cNvSpPr>
                <p:nvPr/>
              </p:nvSpPr>
              <p:spPr bwMode="auto">
                <a:xfrm>
                  <a:off x="8387005" y="3364216"/>
                  <a:ext cx="82085" cy="8312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37" name="Oval 193">
                  <a:extLst>
                    <a:ext uri="{FF2B5EF4-FFF2-40B4-BE49-F238E27FC236}">
                      <a16:creationId xmlns:a16="http://schemas.microsoft.com/office/drawing/2014/main" id="{19D4D45B-2E7D-436E-8EA4-71CEB64EBD41}"/>
                    </a:ext>
                  </a:extLst>
                </p:cNvPr>
                <p:cNvSpPr>
                  <a:spLocks noChangeArrowheads="1"/>
                </p:cNvSpPr>
                <p:nvPr/>
              </p:nvSpPr>
              <p:spPr bwMode="auto">
                <a:xfrm>
                  <a:off x="8490909" y="3364216"/>
                  <a:ext cx="82085" cy="8312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38" name="Oval 194">
                  <a:extLst>
                    <a:ext uri="{FF2B5EF4-FFF2-40B4-BE49-F238E27FC236}">
                      <a16:creationId xmlns:a16="http://schemas.microsoft.com/office/drawing/2014/main" id="{C9C67A88-C8EF-45D0-BD5E-BF42DFE99A69}"/>
                    </a:ext>
                  </a:extLst>
                </p:cNvPr>
                <p:cNvSpPr>
                  <a:spLocks noChangeArrowheads="1"/>
                </p:cNvSpPr>
                <p:nvPr/>
              </p:nvSpPr>
              <p:spPr bwMode="auto">
                <a:xfrm>
                  <a:off x="8593775" y="3364216"/>
                  <a:ext cx="82085" cy="831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39" name="Rectangle 195">
                  <a:extLst>
                    <a:ext uri="{FF2B5EF4-FFF2-40B4-BE49-F238E27FC236}">
                      <a16:creationId xmlns:a16="http://schemas.microsoft.com/office/drawing/2014/main" id="{7FC2D62A-2906-40F4-B6EE-4CC4F2A6CD5E}"/>
                    </a:ext>
                  </a:extLst>
                </p:cNvPr>
                <p:cNvSpPr>
                  <a:spLocks noChangeArrowheads="1"/>
                </p:cNvSpPr>
                <p:nvPr/>
              </p:nvSpPr>
              <p:spPr bwMode="auto">
                <a:xfrm>
                  <a:off x="8284140" y="3158486"/>
                  <a:ext cx="82085" cy="18598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40" name="Rectangle 196">
                  <a:extLst>
                    <a:ext uri="{FF2B5EF4-FFF2-40B4-BE49-F238E27FC236}">
                      <a16:creationId xmlns:a16="http://schemas.microsoft.com/office/drawing/2014/main" id="{DD5668CE-E0BA-4086-8CF4-4F1C3E270C70}"/>
                    </a:ext>
                  </a:extLst>
                </p:cNvPr>
                <p:cNvSpPr>
                  <a:spLocks noChangeArrowheads="1"/>
                </p:cNvSpPr>
                <p:nvPr/>
              </p:nvSpPr>
              <p:spPr bwMode="auto">
                <a:xfrm>
                  <a:off x="8387005" y="3097182"/>
                  <a:ext cx="82085" cy="24729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41" name="Rectangle 197">
                  <a:extLst>
                    <a:ext uri="{FF2B5EF4-FFF2-40B4-BE49-F238E27FC236}">
                      <a16:creationId xmlns:a16="http://schemas.microsoft.com/office/drawing/2014/main" id="{8240C2DD-4F2D-44CB-BA27-AFEA3D610D5A}"/>
                    </a:ext>
                  </a:extLst>
                </p:cNvPr>
                <p:cNvSpPr>
                  <a:spLocks noChangeArrowheads="1"/>
                </p:cNvSpPr>
                <p:nvPr/>
              </p:nvSpPr>
              <p:spPr bwMode="auto">
                <a:xfrm>
                  <a:off x="8490909" y="3055620"/>
                  <a:ext cx="82085" cy="28885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42" name="Rectangle 198">
                  <a:extLst>
                    <a:ext uri="{FF2B5EF4-FFF2-40B4-BE49-F238E27FC236}">
                      <a16:creationId xmlns:a16="http://schemas.microsoft.com/office/drawing/2014/main" id="{B185AE4D-CB9B-4D03-B9F9-59AFD2793222}"/>
                    </a:ext>
                  </a:extLst>
                </p:cNvPr>
                <p:cNvSpPr>
                  <a:spLocks noChangeArrowheads="1"/>
                </p:cNvSpPr>
                <p:nvPr/>
              </p:nvSpPr>
              <p:spPr bwMode="auto">
                <a:xfrm>
                  <a:off x="8593775" y="3283171"/>
                  <a:ext cx="82085" cy="6130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43" name="Rectangle 199">
                  <a:extLst>
                    <a:ext uri="{FF2B5EF4-FFF2-40B4-BE49-F238E27FC236}">
                      <a16:creationId xmlns:a16="http://schemas.microsoft.com/office/drawing/2014/main" id="{169D2265-2518-4E77-9034-9CC48CA3FE34}"/>
                    </a:ext>
                  </a:extLst>
                </p:cNvPr>
                <p:cNvSpPr>
                  <a:spLocks noChangeArrowheads="1"/>
                </p:cNvSpPr>
                <p:nvPr/>
              </p:nvSpPr>
              <p:spPr bwMode="auto">
                <a:xfrm>
                  <a:off x="8284140" y="3230179"/>
                  <a:ext cx="391720" cy="218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31" name="Group 30">
            <a:extLst>
              <a:ext uri="{FF2B5EF4-FFF2-40B4-BE49-F238E27FC236}">
                <a16:creationId xmlns:a16="http://schemas.microsoft.com/office/drawing/2014/main" id="{7F2EAA5B-3378-4940-A2F2-0898029B53BA}"/>
              </a:ext>
            </a:extLst>
          </p:cNvPr>
          <p:cNvGrpSpPr/>
          <p:nvPr/>
        </p:nvGrpSpPr>
        <p:grpSpPr>
          <a:xfrm>
            <a:off x="5306184" y="4640039"/>
            <a:ext cx="1494304" cy="490262"/>
            <a:chOff x="5306184" y="4640039"/>
            <a:chExt cx="1494304" cy="490262"/>
          </a:xfrm>
        </p:grpSpPr>
        <p:sp>
          <p:nvSpPr>
            <p:cNvPr id="317" name="Rectangle 316">
              <a:extLst>
                <a:ext uri="{FF2B5EF4-FFF2-40B4-BE49-F238E27FC236}">
                  <a16:creationId xmlns:a16="http://schemas.microsoft.com/office/drawing/2014/main" id="{52A165F2-4A6F-457C-880C-F310BF5418DC}"/>
                </a:ext>
              </a:extLst>
            </p:cNvPr>
            <p:cNvSpPr/>
            <p:nvPr/>
          </p:nvSpPr>
          <p:spPr bwMode="auto">
            <a:xfrm>
              <a:off x="5306184" y="4640039"/>
              <a:ext cx="950595" cy="4902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243A5E"/>
                  </a:solidFill>
                  <a:effectLst/>
                  <a:uLnTx/>
                  <a:uFillTx/>
                  <a:latin typeface="Segoe UI Semibold"/>
                  <a:ea typeface="Segoe UI" pitchFamily="34" charset="0"/>
                  <a:cs typeface="Segoe UI" pitchFamily="34" charset="0"/>
                </a:rPr>
                <a:t>Groups and relationships schema</a:t>
              </a:r>
            </a:p>
          </p:txBody>
        </p:sp>
        <p:grpSp>
          <p:nvGrpSpPr>
            <p:cNvPr id="23" name="Group 22">
              <a:extLst>
                <a:ext uri="{FF2B5EF4-FFF2-40B4-BE49-F238E27FC236}">
                  <a16:creationId xmlns:a16="http://schemas.microsoft.com/office/drawing/2014/main" id="{14F8BDBD-168C-4EF5-93BB-537489E1ED43}"/>
                </a:ext>
              </a:extLst>
            </p:cNvPr>
            <p:cNvGrpSpPr/>
            <p:nvPr/>
          </p:nvGrpSpPr>
          <p:grpSpPr>
            <a:xfrm>
              <a:off x="6334992" y="4652422"/>
              <a:ext cx="465496" cy="465496"/>
              <a:chOff x="6334992" y="4652422"/>
              <a:chExt cx="465496" cy="465496"/>
            </a:xfrm>
          </p:grpSpPr>
          <p:grpSp>
            <p:nvGrpSpPr>
              <p:cNvPr id="275" name="Group 274">
                <a:extLst>
                  <a:ext uri="{FF2B5EF4-FFF2-40B4-BE49-F238E27FC236}">
                    <a16:creationId xmlns:a16="http://schemas.microsoft.com/office/drawing/2014/main" id="{3D280CDB-4E26-4CEE-9A9A-8A7B09FDC949}"/>
                  </a:ext>
                </a:extLst>
              </p:cNvPr>
              <p:cNvGrpSpPr>
                <a:grpSpLocks/>
              </p:cNvGrpSpPr>
              <p:nvPr/>
            </p:nvGrpSpPr>
            <p:grpSpPr>
              <a:xfrm>
                <a:off x="6334992" y="4652422"/>
                <a:ext cx="465496" cy="465496"/>
                <a:chOff x="8104818" y="-613599"/>
                <a:chExt cx="831086" cy="831086"/>
              </a:xfrm>
            </p:grpSpPr>
            <p:sp>
              <p:nvSpPr>
                <p:cNvPr id="285" name="Oval 284">
                  <a:extLst>
                    <a:ext uri="{FF2B5EF4-FFF2-40B4-BE49-F238E27FC236}">
                      <a16:creationId xmlns:a16="http://schemas.microsoft.com/office/drawing/2014/main" id="{99E1C831-F5B8-4CC8-804E-1A8B1AEAE3B4}"/>
                    </a:ext>
                  </a:extLst>
                </p:cNvPr>
                <p:cNvSpPr>
                  <a:spLocks/>
                </p:cNvSpPr>
                <p:nvPr/>
              </p:nvSpPr>
              <p:spPr bwMode="auto">
                <a:xfrm>
                  <a:off x="8104818" y="-613599"/>
                  <a:ext cx="831086" cy="831086"/>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86" name="Oval 285">
                  <a:extLst>
                    <a:ext uri="{FF2B5EF4-FFF2-40B4-BE49-F238E27FC236}">
                      <a16:creationId xmlns:a16="http://schemas.microsoft.com/office/drawing/2014/main" id="{99FE4D0B-6B9F-43BD-B2E1-E3280236436F}"/>
                    </a:ext>
                  </a:extLst>
                </p:cNvPr>
                <p:cNvSpPr>
                  <a:spLocks/>
                </p:cNvSpPr>
                <p:nvPr/>
              </p:nvSpPr>
              <p:spPr bwMode="auto">
                <a:xfrm>
                  <a:off x="8147126" y="-571291"/>
                  <a:ext cx="746470" cy="746470"/>
                </a:xfrm>
                <a:prstGeom prst="ellipse">
                  <a:avLst/>
                </a:prstGeom>
                <a:noFill/>
                <a:ln w="635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22" name="Group 21">
                <a:extLst>
                  <a:ext uri="{FF2B5EF4-FFF2-40B4-BE49-F238E27FC236}">
                    <a16:creationId xmlns:a16="http://schemas.microsoft.com/office/drawing/2014/main" id="{6A8BCFAD-D5F7-4BCB-B33C-9438396057F7}"/>
                  </a:ext>
                </a:extLst>
              </p:cNvPr>
              <p:cNvGrpSpPr/>
              <p:nvPr/>
            </p:nvGrpSpPr>
            <p:grpSpPr>
              <a:xfrm>
                <a:off x="6410818" y="4823945"/>
                <a:ext cx="313844" cy="122451"/>
                <a:chOff x="6443684" y="4872264"/>
                <a:chExt cx="233342" cy="91042"/>
              </a:xfrm>
            </p:grpSpPr>
            <p:sp>
              <p:nvSpPr>
                <p:cNvPr id="347" name="Oval 47">
                  <a:extLst>
                    <a:ext uri="{FF2B5EF4-FFF2-40B4-BE49-F238E27FC236}">
                      <a16:creationId xmlns:a16="http://schemas.microsoft.com/office/drawing/2014/main" id="{ABFE42CE-26E4-4874-86C8-007A56EE5CE3}"/>
                    </a:ext>
                  </a:extLst>
                </p:cNvPr>
                <p:cNvSpPr>
                  <a:spLocks noChangeArrowheads="1"/>
                </p:cNvSpPr>
                <p:nvPr/>
              </p:nvSpPr>
              <p:spPr bwMode="auto">
                <a:xfrm>
                  <a:off x="6455925" y="4872264"/>
                  <a:ext cx="45138" cy="47433"/>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8" name="Freeform 48">
                  <a:extLst>
                    <a:ext uri="{FF2B5EF4-FFF2-40B4-BE49-F238E27FC236}">
                      <a16:creationId xmlns:a16="http://schemas.microsoft.com/office/drawing/2014/main" id="{B238DD33-D0A8-4141-ABB4-587441208D24}"/>
                    </a:ext>
                  </a:extLst>
                </p:cNvPr>
                <p:cNvSpPr>
                  <a:spLocks/>
                </p:cNvSpPr>
                <p:nvPr/>
              </p:nvSpPr>
              <p:spPr bwMode="auto">
                <a:xfrm>
                  <a:off x="6443684" y="4928113"/>
                  <a:ext cx="69620" cy="35193"/>
                </a:xfrm>
                <a:custGeom>
                  <a:avLst/>
                  <a:gdLst>
                    <a:gd name="T0" fmla="*/ 26 w 52"/>
                    <a:gd name="T1" fmla="*/ 0 h 26"/>
                    <a:gd name="T2" fmla="*/ 0 w 52"/>
                    <a:gd name="T3" fmla="*/ 26 h 26"/>
                    <a:gd name="T4" fmla="*/ 52 w 52"/>
                    <a:gd name="T5" fmla="*/ 26 h 26"/>
                    <a:gd name="T6" fmla="*/ 26 w 52"/>
                    <a:gd name="T7" fmla="*/ 0 h 26"/>
                  </a:gdLst>
                  <a:ahLst/>
                  <a:cxnLst>
                    <a:cxn ang="0">
                      <a:pos x="T0" y="T1"/>
                    </a:cxn>
                    <a:cxn ang="0">
                      <a:pos x="T2" y="T3"/>
                    </a:cxn>
                    <a:cxn ang="0">
                      <a:pos x="T4" y="T5"/>
                    </a:cxn>
                    <a:cxn ang="0">
                      <a:pos x="T6" y="T7"/>
                    </a:cxn>
                  </a:cxnLst>
                  <a:rect l="0" t="0" r="r" b="b"/>
                  <a:pathLst>
                    <a:path w="52" h="26">
                      <a:moveTo>
                        <a:pt x="26" y="0"/>
                      </a:moveTo>
                      <a:cubicBezTo>
                        <a:pt x="11" y="0"/>
                        <a:pt x="0" y="11"/>
                        <a:pt x="0" y="26"/>
                      </a:cubicBezTo>
                      <a:cubicBezTo>
                        <a:pt x="52" y="26"/>
                        <a:pt x="52" y="26"/>
                        <a:pt x="52" y="26"/>
                      </a:cubicBezTo>
                      <a:cubicBezTo>
                        <a:pt x="52" y="11"/>
                        <a:pt x="40" y="0"/>
                        <a:pt x="26"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9" name="Oval 49">
                  <a:extLst>
                    <a:ext uri="{FF2B5EF4-FFF2-40B4-BE49-F238E27FC236}">
                      <a16:creationId xmlns:a16="http://schemas.microsoft.com/office/drawing/2014/main" id="{C0EC393A-B7D8-4009-B64F-20729F714976}"/>
                    </a:ext>
                  </a:extLst>
                </p:cNvPr>
                <p:cNvSpPr>
                  <a:spLocks noChangeArrowheads="1"/>
                </p:cNvSpPr>
                <p:nvPr/>
              </p:nvSpPr>
              <p:spPr bwMode="auto">
                <a:xfrm>
                  <a:off x="6538551" y="4872264"/>
                  <a:ext cx="45903" cy="4743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0" name="Freeform 50">
                  <a:extLst>
                    <a:ext uri="{FF2B5EF4-FFF2-40B4-BE49-F238E27FC236}">
                      <a16:creationId xmlns:a16="http://schemas.microsoft.com/office/drawing/2014/main" id="{BC5B3EE4-94C8-4284-924B-1428DAB94FDC}"/>
                    </a:ext>
                  </a:extLst>
                </p:cNvPr>
                <p:cNvSpPr>
                  <a:spLocks/>
                </p:cNvSpPr>
                <p:nvPr/>
              </p:nvSpPr>
              <p:spPr bwMode="auto">
                <a:xfrm>
                  <a:off x="6527075" y="4928113"/>
                  <a:ext cx="71150" cy="35193"/>
                </a:xfrm>
                <a:custGeom>
                  <a:avLst/>
                  <a:gdLst>
                    <a:gd name="T0" fmla="*/ 26 w 53"/>
                    <a:gd name="T1" fmla="*/ 0 h 26"/>
                    <a:gd name="T2" fmla="*/ 0 w 53"/>
                    <a:gd name="T3" fmla="*/ 26 h 26"/>
                    <a:gd name="T4" fmla="*/ 53 w 53"/>
                    <a:gd name="T5" fmla="*/ 26 h 26"/>
                    <a:gd name="T6" fmla="*/ 26 w 53"/>
                    <a:gd name="T7" fmla="*/ 0 h 26"/>
                  </a:gdLst>
                  <a:ahLst/>
                  <a:cxnLst>
                    <a:cxn ang="0">
                      <a:pos x="T0" y="T1"/>
                    </a:cxn>
                    <a:cxn ang="0">
                      <a:pos x="T2" y="T3"/>
                    </a:cxn>
                    <a:cxn ang="0">
                      <a:pos x="T4" y="T5"/>
                    </a:cxn>
                    <a:cxn ang="0">
                      <a:pos x="T6" y="T7"/>
                    </a:cxn>
                  </a:cxnLst>
                  <a:rect l="0" t="0" r="r" b="b"/>
                  <a:pathLst>
                    <a:path w="53" h="26">
                      <a:moveTo>
                        <a:pt x="26" y="0"/>
                      </a:moveTo>
                      <a:cubicBezTo>
                        <a:pt x="12" y="0"/>
                        <a:pt x="0" y="11"/>
                        <a:pt x="0" y="26"/>
                      </a:cubicBezTo>
                      <a:cubicBezTo>
                        <a:pt x="53" y="26"/>
                        <a:pt x="53" y="26"/>
                        <a:pt x="53" y="26"/>
                      </a:cubicBezTo>
                      <a:cubicBezTo>
                        <a:pt x="52" y="11"/>
                        <a:pt x="41" y="0"/>
                        <a:pt x="26"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1" name="Oval 51">
                  <a:extLst>
                    <a:ext uri="{FF2B5EF4-FFF2-40B4-BE49-F238E27FC236}">
                      <a16:creationId xmlns:a16="http://schemas.microsoft.com/office/drawing/2014/main" id="{CDDE3E64-6CD0-47EF-8538-AE1039B749FF}"/>
                    </a:ext>
                  </a:extLst>
                </p:cNvPr>
                <p:cNvSpPr>
                  <a:spLocks noChangeArrowheads="1"/>
                </p:cNvSpPr>
                <p:nvPr/>
              </p:nvSpPr>
              <p:spPr bwMode="auto">
                <a:xfrm>
                  <a:off x="6619647" y="4872264"/>
                  <a:ext cx="45138" cy="47433"/>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2" name="Freeform 52">
                  <a:extLst>
                    <a:ext uri="{FF2B5EF4-FFF2-40B4-BE49-F238E27FC236}">
                      <a16:creationId xmlns:a16="http://schemas.microsoft.com/office/drawing/2014/main" id="{908049D8-CD46-4A55-85DF-F86160D0CA5B}"/>
                    </a:ext>
                  </a:extLst>
                </p:cNvPr>
                <p:cNvSpPr>
                  <a:spLocks/>
                </p:cNvSpPr>
                <p:nvPr/>
              </p:nvSpPr>
              <p:spPr bwMode="auto">
                <a:xfrm>
                  <a:off x="6607406" y="4928113"/>
                  <a:ext cx="69620" cy="35193"/>
                </a:xfrm>
                <a:custGeom>
                  <a:avLst/>
                  <a:gdLst>
                    <a:gd name="T0" fmla="*/ 26 w 52"/>
                    <a:gd name="T1" fmla="*/ 0 h 26"/>
                    <a:gd name="T2" fmla="*/ 0 w 52"/>
                    <a:gd name="T3" fmla="*/ 26 h 26"/>
                    <a:gd name="T4" fmla="*/ 52 w 52"/>
                    <a:gd name="T5" fmla="*/ 26 h 26"/>
                    <a:gd name="T6" fmla="*/ 26 w 52"/>
                    <a:gd name="T7" fmla="*/ 0 h 26"/>
                  </a:gdLst>
                  <a:ahLst/>
                  <a:cxnLst>
                    <a:cxn ang="0">
                      <a:pos x="T0" y="T1"/>
                    </a:cxn>
                    <a:cxn ang="0">
                      <a:pos x="T2" y="T3"/>
                    </a:cxn>
                    <a:cxn ang="0">
                      <a:pos x="T4" y="T5"/>
                    </a:cxn>
                    <a:cxn ang="0">
                      <a:pos x="T6" y="T7"/>
                    </a:cxn>
                  </a:cxnLst>
                  <a:rect l="0" t="0" r="r" b="b"/>
                  <a:pathLst>
                    <a:path w="52" h="26">
                      <a:moveTo>
                        <a:pt x="26" y="0"/>
                      </a:moveTo>
                      <a:cubicBezTo>
                        <a:pt x="11" y="0"/>
                        <a:pt x="0" y="11"/>
                        <a:pt x="0" y="26"/>
                      </a:cubicBezTo>
                      <a:cubicBezTo>
                        <a:pt x="52" y="26"/>
                        <a:pt x="52" y="26"/>
                        <a:pt x="52" y="26"/>
                      </a:cubicBezTo>
                      <a:cubicBezTo>
                        <a:pt x="52" y="11"/>
                        <a:pt x="40" y="0"/>
                        <a:pt x="26"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37" name="Group 36">
            <a:extLst>
              <a:ext uri="{FF2B5EF4-FFF2-40B4-BE49-F238E27FC236}">
                <a16:creationId xmlns:a16="http://schemas.microsoft.com/office/drawing/2014/main" id="{88E0A2E8-E4CF-4B8C-BC8D-79849CDFA2A5}"/>
              </a:ext>
            </a:extLst>
          </p:cNvPr>
          <p:cNvGrpSpPr/>
          <p:nvPr/>
        </p:nvGrpSpPr>
        <p:grpSpPr>
          <a:xfrm>
            <a:off x="5306184" y="3607300"/>
            <a:ext cx="1494304" cy="490262"/>
            <a:chOff x="5306184" y="3607300"/>
            <a:chExt cx="1494304" cy="490262"/>
          </a:xfrm>
        </p:grpSpPr>
        <p:sp>
          <p:nvSpPr>
            <p:cNvPr id="319" name="Rectangle 318">
              <a:extLst>
                <a:ext uri="{FF2B5EF4-FFF2-40B4-BE49-F238E27FC236}">
                  <a16:creationId xmlns:a16="http://schemas.microsoft.com/office/drawing/2014/main" id="{00060411-50CC-4402-958A-1539626A22B8}"/>
                </a:ext>
              </a:extLst>
            </p:cNvPr>
            <p:cNvSpPr/>
            <p:nvPr/>
          </p:nvSpPr>
          <p:spPr bwMode="auto">
            <a:xfrm>
              <a:off x="5306184" y="3607300"/>
              <a:ext cx="950595" cy="4902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243A5E"/>
                  </a:solidFill>
                  <a:effectLst/>
                  <a:uLnTx/>
                  <a:uFillTx/>
                  <a:latin typeface="Segoe UI Semibold"/>
                  <a:ea typeface="Segoe UI" pitchFamily="34" charset="0"/>
                  <a:cs typeface="Segoe UI" pitchFamily="34" charset="0"/>
                </a:rPr>
                <a:t>Loan application schema</a:t>
              </a:r>
            </a:p>
          </p:txBody>
        </p:sp>
        <p:grpSp>
          <p:nvGrpSpPr>
            <p:cNvPr id="25" name="Group 24">
              <a:extLst>
                <a:ext uri="{FF2B5EF4-FFF2-40B4-BE49-F238E27FC236}">
                  <a16:creationId xmlns:a16="http://schemas.microsoft.com/office/drawing/2014/main" id="{06532CF1-4CB6-4D9A-B705-DF9E2EE3ABE4}"/>
                </a:ext>
              </a:extLst>
            </p:cNvPr>
            <p:cNvGrpSpPr/>
            <p:nvPr/>
          </p:nvGrpSpPr>
          <p:grpSpPr>
            <a:xfrm>
              <a:off x="6334992" y="3619683"/>
              <a:ext cx="465496" cy="465496"/>
              <a:chOff x="6334992" y="3619683"/>
              <a:chExt cx="465496" cy="465496"/>
            </a:xfrm>
          </p:grpSpPr>
          <p:grpSp>
            <p:nvGrpSpPr>
              <p:cNvPr id="287" name="Group 286">
                <a:extLst>
                  <a:ext uri="{FF2B5EF4-FFF2-40B4-BE49-F238E27FC236}">
                    <a16:creationId xmlns:a16="http://schemas.microsoft.com/office/drawing/2014/main" id="{F3C60716-483D-4A41-9D04-D70F4F48F6A1}"/>
                  </a:ext>
                </a:extLst>
              </p:cNvPr>
              <p:cNvGrpSpPr>
                <a:grpSpLocks/>
              </p:cNvGrpSpPr>
              <p:nvPr/>
            </p:nvGrpSpPr>
            <p:grpSpPr>
              <a:xfrm>
                <a:off x="6334992" y="3619683"/>
                <a:ext cx="465496" cy="465496"/>
                <a:chOff x="8104818" y="-613599"/>
                <a:chExt cx="831086" cy="831086"/>
              </a:xfrm>
            </p:grpSpPr>
            <p:sp>
              <p:nvSpPr>
                <p:cNvPr id="297" name="Oval 296">
                  <a:extLst>
                    <a:ext uri="{FF2B5EF4-FFF2-40B4-BE49-F238E27FC236}">
                      <a16:creationId xmlns:a16="http://schemas.microsoft.com/office/drawing/2014/main" id="{E17C9E68-CD21-4AA4-A7D5-C0BBDA34D253}"/>
                    </a:ext>
                  </a:extLst>
                </p:cNvPr>
                <p:cNvSpPr>
                  <a:spLocks/>
                </p:cNvSpPr>
                <p:nvPr/>
              </p:nvSpPr>
              <p:spPr bwMode="auto">
                <a:xfrm>
                  <a:off x="8104818" y="-613599"/>
                  <a:ext cx="831086" cy="831086"/>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98" name="Oval 297">
                  <a:extLst>
                    <a:ext uri="{FF2B5EF4-FFF2-40B4-BE49-F238E27FC236}">
                      <a16:creationId xmlns:a16="http://schemas.microsoft.com/office/drawing/2014/main" id="{7DDFE1FB-70E2-43EF-A82B-3A6455524B3A}"/>
                    </a:ext>
                  </a:extLst>
                </p:cNvPr>
                <p:cNvSpPr>
                  <a:spLocks/>
                </p:cNvSpPr>
                <p:nvPr/>
              </p:nvSpPr>
              <p:spPr bwMode="auto">
                <a:xfrm>
                  <a:off x="8147126" y="-571291"/>
                  <a:ext cx="746470" cy="746470"/>
                </a:xfrm>
                <a:prstGeom prst="ellipse">
                  <a:avLst/>
                </a:prstGeom>
                <a:noFill/>
                <a:ln w="635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353" name="Group 352" descr="server, data">
                <a:extLst>
                  <a:ext uri="{FF2B5EF4-FFF2-40B4-BE49-F238E27FC236}">
                    <a16:creationId xmlns:a16="http://schemas.microsoft.com/office/drawing/2014/main" id="{427285F7-F2F9-41BA-8B5F-2C337E2D1734}"/>
                  </a:ext>
                </a:extLst>
              </p:cNvPr>
              <p:cNvGrpSpPr/>
              <p:nvPr/>
            </p:nvGrpSpPr>
            <p:grpSpPr>
              <a:xfrm>
                <a:off x="6457519" y="3759758"/>
                <a:ext cx="229966" cy="185346"/>
                <a:chOff x="2589870" y="1219200"/>
                <a:chExt cx="528742" cy="426150"/>
              </a:xfrm>
            </p:grpSpPr>
            <p:sp>
              <p:nvSpPr>
                <p:cNvPr id="354" name="Freeform 13">
                  <a:extLst>
                    <a:ext uri="{FF2B5EF4-FFF2-40B4-BE49-F238E27FC236}">
                      <a16:creationId xmlns:a16="http://schemas.microsoft.com/office/drawing/2014/main" id="{A6296C0B-42BB-4045-A0D9-FD6B00C75BCA}"/>
                    </a:ext>
                  </a:extLst>
                </p:cNvPr>
                <p:cNvSpPr>
                  <a:spLocks/>
                </p:cNvSpPr>
                <p:nvPr/>
              </p:nvSpPr>
              <p:spPr bwMode="auto">
                <a:xfrm>
                  <a:off x="2589870" y="1219200"/>
                  <a:ext cx="455086" cy="386692"/>
                </a:xfrm>
                <a:custGeom>
                  <a:avLst/>
                  <a:gdLst>
                    <a:gd name="T0" fmla="*/ 452 w 466"/>
                    <a:gd name="T1" fmla="*/ 396 h 396"/>
                    <a:gd name="T2" fmla="*/ 14 w 466"/>
                    <a:gd name="T3" fmla="*/ 396 h 396"/>
                    <a:gd name="T4" fmla="*/ 0 w 466"/>
                    <a:gd name="T5" fmla="*/ 382 h 396"/>
                    <a:gd name="T6" fmla="*/ 0 w 466"/>
                    <a:gd name="T7" fmla="*/ 14 h 396"/>
                    <a:gd name="T8" fmla="*/ 14 w 466"/>
                    <a:gd name="T9" fmla="*/ 0 h 396"/>
                    <a:gd name="T10" fmla="*/ 452 w 466"/>
                    <a:gd name="T11" fmla="*/ 0 h 396"/>
                    <a:gd name="T12" fmla="*/ 466 w 466"/>
                    <a:gd name="T13" fmla="*/ 14 h 396"/>
                    <a:gd name="T14" fmla="*/ 466 w 466"/>
                    <a:gd name="T15" fmla="*/ 382 h 396"/>
                    <a:gd name="T16" fmla="*/ 452 w 466"/>
                    <a:gd name="T17" fmla="*/ 396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6" h="396">
                      <a:moveTo>
                        <a:pt x="452" y="396"/>
                      </a:moveTo>
                      <a:cubicBezTo>
                        <a:pt x="14" y="396"/>
                        <a:pt x="14" y="396"/>
                        <a:pt x="14" y="396"/>
                      </a:cubicBezTo>
                      <a:cubicBezTo>
                        <a:pt x="6" y="396"/>
                        <a:pt x="0" y="390"/>
                        <a:pt x="0" y="382"/>
                      </a:cubicBezTo>
                      <a:cubicBezTo>
                        <a:pt x="0" y="14"/>
                        <a:pt x="0" y="14"/>
                        <a:pt x="0" y="14"/>
                      </a:cubicBezTo>
                      <a:cubicBezTo>
                        <a:pt x="0" y="6"/>
                        <a:pt x="6" y="0"/>
                        <a:pt x="14" y="0"/>
                      </a:cubicBezTo>
                      <a:cubicBezTo>
                        <a:pt x="452" y="0"/>
                        <a:pt x="452" y="0"/>
                        <a:pt x="452" y="0"/>
                      </a:cubicBezTo>
                      <a:cubicBezTo>
                        <a:pt x="460" y="0"/>
                        <a:pt x="466" y="6"/>
                        <a:pt x="466" y="14"/>
                      </a:cubicBezTo>
                      <a:cubicBezTo>
                        <a:pt x="466" y="382"/>
                        <a:pt x="466" y="382"/>
                        <a:pt x="466" y="382"/>
                      </a:cubicBezTo>
                      <a:cubicBezTo>
                        <a:pt x="466" y="390"/>
                        <a:pt x="460" y="396"/>
                        <a:pt x="452" y="396"/>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55" name="Rectangle 14">
                  <a:extLst>
                    <a:ext uri="{FF2B5EF4-FFF2-40B4-BE49-F238E27FC236}">
                      <a16:creationId xmlns:a16="http://schemas.microsoft.com/office/drawing/2014/main" id="{410D448D-7783-4AF5-A9B6-81D83CB5E320}"/>
                    </a:ext>
                  </a:extLst>
                </p:cNvPr>
                <p:cNvSpPr>
                  <a:spLocks noChangeArrowheads="1"/>
                </p:cNvSpPr>
                <p:nvPr/>
              </p:nvSpPr>
              <p:spPr bwMode="auto">
                <a:xfrm>
                  <a:off x="2968670" y="1379664"/>
                  <a:ext cx="30251" cy="1894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56" name="Rectangle 15">
                  <a:extLst>
                    <a:ext uri="{FF2B5EF4-FFF2-40B4-BE49-F238E27FC236}">
                      <a16:creationId xmlns:a16="http://schemas.microsoft.com/office/drawing/2014/main" id="{B165F22E-9B33-4C4C-87D8-57599DAAEC60}"/>
                    </a:ext>
                  </a:extLst>
                </p:cNvPr>
                <p:cNvSpPr>
                  <a:spLocks noChangeArrowheads="1"/>
                </p:cNvSpPr>
                <p:nvPr/>
              </p:nvSpPr>
              <p:spPr bwMode="auto">
                <a:xfrm>
                  <a:off x="2926581" y="1424383"/>
                  <a:ext cx="30251" cy="14468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57" name="Rectangle 16">
                  <a:extLst>
                    <a:ext uri="{FF2B5EF4-FFF2-40B4-BE49-F238E27FC236}">
                      <a16:creationId xmlns:a16="http://schemas.microsoft.com/office/drawing/2014/main" id="{E9EE9FAC-DF4A-4E89-B225-58BBA2FC77F6}"/>
                    </a:ext>
                  </a:extLst>
                </p:cNvPr>
                <p:cNvSpPr>
                  <a:spLocks noChangeArrowheads="1"/>
                </p:cNvSpPr>
                <p:nvPr/>
              </p:nvSpPr>
              <p:spPr bwMode="auto">
                <a:xfrm>
                  <a:off x="2884492" y="1476994"/>
                  <a:ext cx="30251" cy="9206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58" name="Rectangle 17">
                  <a:extLst>
                    <a:ext uri="{FF2B5EF4-FFF2-40B4-BE49-F238E27FC236}">
                      <a16:creationId xmlns:a16="http://schemas.microsoft.com/office/drawing/2014/main" id="{D6633F14-8AB9-4745-A550-CE1B51E9ECB8}"/>
                    </a:ext>
                  </a:extLst>
                </p:cNvPr>
                <p:cNvSpPr>
                  <a:spLocks noChangeArrowheads="1"/>
                </p:cNvSpPr>
                <p:nvPr/>
              </p:nvSpPr>
              <p:spPr bwMode="auto">
                <a:xfrm>
                  <a:off x="2842403" y="1461211"/>
                  <a:ext cx="30251" cy="10785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59" name="Rectangle 18">
                  <a:extLst>
                    <a:ext uri="{FF2B5EF4-FFF2-40B4-BE49-F238E27FC236}">
                      <a16:creationId xmlns:a16="http://schemas.microsoft.com/office/drawing/2014/main" id="{CBDC050A-2239-4636-BCCE-DD539074C9C1}"/>
                    </a:ext>
                  </a:extLst>
                </p:cNvPr>
                <p:cNvSpPr>
                  <a:spLocks noChangeArrowheads="1"/>
                </p:cNvSpPr>
                <p:nvPr/>
              </p:nvSpPr>
              <p:spPr bwMode="auto">
                <a:xfrm>
                  <a:off x="2800315" y="1496724"/>
                  <a:ext cx="30251" cy="7234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60" name="Rectangle 19">
                  <a:extLst>
                    <a:ext uri="{FF2B5EF4-FFF2-40B4-BE49-F238E27FC236}">
                      <a16:creationId xmlns:a16="http://schemas.microsoft.com/office/drawing/2014/main" id="{4D3C7813-3AA1-4132-B54F-BE023986CE55}"/>
                    </a:ext>
                  </a:extLst>
                </p:cNvPr>
                <p:cNvSpPr>
                  <a:spLocks noChangeArrowheads="1"/>
                </p:cNvSpPr>
                <p:nvPr/>
              </p:nvSpPr>
              <p:spPr bwMode="auto">
                <a:xfrm>
                  <a:off x="2968670" y="1402024"/>
                  <a:ext cx="30251" cy="1670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61" name="Rectangle 20">
                  <a:extLst>
                    <a:ext uri="{FF2B5EF4-FFF2-40B4-BE49-F238E27FC236}">
                      <a16:creationId xmlns:a16="http://schemas.microsoft.com/office/drawing/2014/main" id="{BAF8E7E7-A83A-42AB-89F2-67DF98051117}"/>
                    </a:ext>
                  </a:extLst>
                </p:cNvPr>
                <p:cNvSpPr>
                  <a:spLocks noChangeArrowheads="1"/>
                </p:cNvSpPr>
                <p:nvPr/>
              </p:nvSpPr>
              <p:spPr bwMode="auto">
                <a:xfrm>
                  <a:off x="2926581" y="1448058"/>
                  <a:ext cx="30251" cy="12100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62" name="Rectangle 21">
                  <a:extLst>
                    <a:ext uri="{FF2B5EF4-FFF2-40B4-BE49-F238E27FC236}">
                      <a16:creationId xmlns:a16="http://schemas.microsoft.com/office/drawing/2014/main" id="{E44EE071-8029-4943-8758-F6395FE61EDD}"/>
                    </a:ext>
                  </a:extLst>
                </p:cNvPr>
                <p:cNvSpPr>
                  <a:spLocks noChangeArrowheads="1"/>
                </p:cNvSpPr>
                <p:nvPr/>
              </p:nvSpPr>
              <p:spPr bwMode="auto">
                <a:xfrm>
                  <a:off x="2884492" y="1496724"/>
                  <a:ext cx="30251" cy="723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63" name="Rectangle 22">
                  <a:extLst>
                    <a:ext uri="{FF2B5EF4-FFF2-40B4-BE49-F238E27FC236}">
                      <a16:creationId xmlns:a16="http://schemas.microsoft.com/office/drawing/2014/main" id="{F0173160-1D19-4C9E-9D02-1EC2A6A8E726}"/>
                    </a:ext>
                  </a:extLst>
                </p:cNvPr>
                <p:cNvSpPr>
                  <a:spLocks noChangeArrowheads="1"/>
                </p:cNvSpPr>
                <p:nvPr/>
              </p:nvSpPr>
              <p:spPr bwMode="auto">
                <a:xfrm>
                  <a:off x="2842403" y="1526975"/>
                  <a:ext cx="30251" cy="420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64" name="Rectangle 23">
                  <a:extLst>
                    <a:ext uri="{FF2B5EF4-FFF2-40B4-BE49-F238E27FC236}">
                      <a16:creationId xmlns:a16="http://schemas.microsoft.com/office/drawing/2014/main" id="{EC971C05-E73E-48A6-829C-FF4B3FB44D8D}"/>
                    </a:ext>
                  </a:extLst>
                </p:cNvPr>
                <p:cNvSpPr>
                  <a:spLocks noChangeArrowheads="1"/>
                </p:cNvSpPr>
                <p:nvPr/>
              </p:nvSpPr>
              <p:spPr bwMode="auto">
                <a:xfrm>
                  <a:off x="2800315" y="1544074"/>
                  <a:ext cx="30251" cy="249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65" name="Freeform 24">
                  <a:extLst>
                    <a:ext uri="{FF2B5EF4-FFF2-40B4-BE49-F238E27FC236}">
                      <a16:creationId xmlns:a16="http://schemas.microsoft.com/office/drawing/2014/main" id="{929D363B-5397-46D3-8DFC-BB8441D8452C}"/>
                    </a:ext>
                  </a:extLst>
                </p:cNvPr>
                <p:cNvSpPr>
                  <a:spLocks/>
                </p:cNvSpPr>
                <p:nvPr/>
              </p:nvSpPr>
              <p:spPr bwMode="auto">
                <a:xfrm>
                  <a:off x="2798999" y="1309954"/>
                  <a:ext cx="199922" cy="147311"/>
                </a:xfrm>
                <a:custGeom>
                  <a:avLst/>
                  <a:gdLst>
                    <a:gd name="T0" fmla="*/ 170 w 205"/>
                    <a:gd name="T1" fmla="*/ 0 h 152"/>
                    <a:gd name="T2" fmla="*/ 164 w 205"/>
                    <a:gd name="T3" fmla="*/ 6 h 152"/>
                    <a:gd name="T4" fmla="*/ 170 w 205"/>
                    <a:gd name="T5" fmla="*/ 12 h 152"/>
                    <a:gd name="T6" fmla="*/ 185 w 205"/>
                    <a:gd name="T7" fmla="*/ 12 h 152"/>
                    <a:gd name="T8" fmla="*/ 99 w 205"/>
                    <a:gd name="T9" fmla="*/ 98 h 152"/>
                    <a:gd name="T10" fmla="*/ 77 w 205"/>
                    <a:gd name="T11" fmla="*/ 75 h 152"/>
                    <a:gd name="T12" fmla="*/ 73 w 205"/>
                    <a:gd name="T13" fmla="*/ 73 h 152"/>
                    <a:gd name="T14" fmla="*/ 73 w 205"/>
                    <a:gd name="T15" fmla="*/ 73 h 152"/>
                    <a:gd name="T16" fmla="*/ 68 w 205"/>
                    <a:gd name="T17" fmla="*/ 75 h 152"/>
                    <a:gd name="T18" fmla="*/ 3 w 205"/>
                    <a:gd name="T19" fmla="*/ 142 h 152"/>
                    <a:gd name="T20" fmla="*/ 3 w 205"/>
                    <a:gd name="T21" fmla="*/ 150 h 152"/>
                    <a:gd name="T22" fmla="*/ 7 w 205"/>
                    <a:gd name="T23" fmla="*/ 152 h 152"/>
                    <a:gd name="T24" fmla="*/ 11 w 205"/>
                    <a:gd name="T25" fmla="*/ 150 h 152"/>
                    <a:gd name="T26" fmla="*/ 73 w 205"/>
                    <a:gd name="T27" fmla="*/ 88 h 152"/>
                    <a:gd name="T28" fmla="*/ 95 w 205"/>
                    <a:gd name="T29" fmla="*/ 111 h 152"/>
                    <a:gd name="T30" fmla="*/ 99 w 205"/>
                    <a:gd name="T31" fmla="*/ 113 h 152"/>
                    <a:gd name="T32" fmla="*/ 104 w 205"/>
                    <a:gd name="T33" fmla="*/ 111 h 152"/>
                    <a:gd name="T34" fmla="*/ 193 w 205"/>
                    <a:gd name="T35" fmla="*/ 21 h 152"/>
                    <a:gd name="T36" fmla="*/ 193 w 205"/>
                    <a:gd name="T37" fmla="*/ 35 h 152"/>
                    <a:gd name="T38" fmla="*/ 199 w 205"/>
                    <a:gd name="T39" fmla="*/ 41 h 152"/>
                    <a:gd name="T40" fmla="*/ 205 w 205"/>
                    <a:gd name="T41" fmla="*/ 35 h 152"/>
                    <a:gd name="T42" fmla="*/ 205 w 205"/>
                    <a:gd name="T43" fmla="*/ 0 h 152"/>
                    <a:gd name="T44" fmla="*/ 170 w 205"/>
                    <a:gd name="T4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5" h="152">
                      <a:moveTo>
                        <a:pt x="170" y="0"/>
                      </a:moveTo>
                      <a:cubicBezTo>
                        <a:pt x="167" y="0"/>
                        <a:pt x="164" y="3"/>
                        <a:pt x="164" y="6"/>
                      </a:cubicBezTo>
                      <a:cubicBezTo>
                        <a:pt x="164" y="9"/>
                        <a:pt x="167" y="12"/>
                        <a:pt x="170" y="12"/>
                      </a:cubicBezTo>
                      <a:cubicBezTo>
                        <a:pt x="185" y="12"/>
                        <a:pt x="185" y="12"/>
                        <a:pt x="185" y="12"/>
                      </a:cubicBezTo>
                      <a:cubicBezTo>
                        <a:pt x="99" y="98"/>
                        <a:pt x="99" y="98"/>
                        <a:pt x="99" y="98"/>
                      </a:cubicBezTo>
                      <a:cubicBezTo>
                        <a:pt x="77" y="75"/>
                        <a:pt x="77" y="75"/>
                        <a:pt x="77" y="75"/>
                      </a:cubicBezTo>
                      <a:cubicBezTo>
                        <a:pt x="76" y="74"/>
                        <a:pt x="74" y="73"/>
                        <a:pt x="73" y="73"/>
                      </a:cubicBezTo>
                      <a:cubicBezTo>
                        <a:pt x="73" y="73"/>
                        <a:pt x="73" y="73"/>
                        <a:pt x="73" y="73"/>
                      </a:cubicBezTo>
                      <a:cubicBezTo>
                        <a:pt x="71" y="73"/>
                        <a:pt x="70" y="74"/>
                        <a:pt x="68" y="75"/>
                      </a:cubicBezTo>
                      <a:cubicBezTo>
                        <a:pt x="3" y="142"/>
                        <a:pt x="3" y="142"/>
                        <a:pt x="3" y="142"/>
                      </a:cubicBezTo>
                      <a:cubicBezTo>
                        <a:pt x="0" y="144"/>
                        <a:pt x="0" y="148"/>
                        <a:pt x="3" y="150"/>
                      </a:cubicBezTo>
                      <a:cubicBezTo>
                        <a:pt x="4" y="151"/>
                        <a:pt x="5" y="152"/>
                        <a:pt x="7" y="152"/>
                      </a:cubicBezTo>
                      <a:cubicBezTo>
                        <a:pt x="9" y="152"/>
                        <a:pt x="10" y="151"/>
                        <a:pt x="11" y="150"/>
                      </a:cubicBezTo>
                      <a:cubicBezTo>
                        <a:pt x="73" y="88"/>
                        <a:pt x="73" y="88"/>
                        <a:pt x="73" y="88"/>
                      </a:cubicBezTo>
                      <a:cubicBezTo>
                        <a:pt x="95" y="111"/>
                        <a:pt x="95" y="111"/>
                        <a:pt x="95" y="111"/>
                      </a:cubicBezTo>
                      <a:cubicBezTo>
                        <a:pt x="96" y="112"/>
                        <a:pt x="98" y="113"/>
                        <a:pt x="99" y="113"/>
                      </a:cubicBezTo>
                      <a:cubicBezTo>
                        <a:pt x="101" y="113"/>
                        <a:pt x="103" y="112"/>
                        <a:pt x="104" y="111"/>
                      </a:cubicBezTo>
                      <a:cubicBezTo>
                        <a:pt x="193" y="21"/>
                        <a:pt x="193" y="21"/>
                        <a:pt x="193" y="21"/>
                      </a:cubicBezTo>
                      <a:cubicBezTo>
                        <a:pt x="193" y="35"/>
                        <a:pt x="193" y="35"/>
                        <a:pt x="193" y="35"/>
                      </a:cubicBezTo>
                      <a:cubicBezTo>
                        <a:pt x="193" y="38"/>
                        <a:pt x="196" y="41"/>
                        <a:pt x="199" y="41"/>
                      </a:cubicBezTo>
                      <a:cubicBezTo>
                        <a:pt x="202" y="41"/>
                        <a:pt x="205" y="38"/>
                        <a:pt x="205" y="35"/>
                      </a:cubicBezTo>
                      <a:cubicBezTo>
                        <a:pt x="205" y="0"/>
                        <a:pt x="205" y="0"/>
                        <a:pt x="205" y="0"/>
                      </a:cubicBezTo>
                      <a:lnTo>
                        <a:pt x="1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66" name="Freeform 25">
                  <a:extLst>
                    <a:ext uri="{FF2B5EF4-FFF2-40B4-BE49-F238E27FC236}">
                      <a16:creationId xmlns:a16="http://schemas.microsoft.com/office/drawing/2014/main" id="{7E27C0E6-7DD5-4A3F-8471-B177E11E9D1D}"/>
                    </a:ext>
                  </a:extLst>
                </p:cNvPr>
                <p:cNvSpPr>
                  <a:spLocks noEditPoints="1"/>
                </p:cNvSpPr>
                <p:nvPr/>
              </p:nvSpPr>
              <p:spPr bwMode="auto">
                <a:xfrm>
                  <a:off x="2798999" y="1308639"/>
                  <a:ext cx="201238" cy="149942"/>
                </a:xfrm>
                <a:custGeom>
                  <a:avLst/>
                  <a:gdLst>
                    <a:gd name="T0" fmla="*/ 73 w 206"/>
                    <a:gd name="T1" fmla="*/ 75 h 154"/>
                    <a:gd name="T2" fmla="*/ 69 w 206"/>
                    <a:gd name="T3" fmla="*/ 77 h 154"/>
                    <a:gd name="T4" fmla="*/ 3 w 206"/>
                    <a:gd name="T5" fmla="*/ 143 h 154"/>
                    <a:gd name="T6" fmla="*/ 2 w 206"/>
                    <a:gd name="T7" fmla="*/ 147 h 154"/>
                    <a:gd name="T8" fmla="*/ 3 w 206"/>
                    <a:gd name="T9" fmla="*/ 150 h 154"/>
                    <a:gd name="T10" fmla="*/ 11 w 206"/>
                    <a:gd name="T11" fmla="*/ 150 h 154"/>
                    <a:gd name="T12" fmla="*/ 73 w 206"/>
                    <a:gd name="T13" fmla="*/ 88 h 154"/>
                    <a:gd name="T14" fmla="*/ 96 w 206"/>
                    <a:gd name="T15" fmla="*/ 111 h 154"/>
                    <a:gd name="T16" fmla="*/ 100 w 206"/>
                    <a:gd name="T17" fmla="*/ 113 h 154"/>
                    <a:gd name="T18" fmla="*/ 103 w 206"/>
                    <a:gd name="T19" fmla="*/ 111 h 154"/>
                    <a:gd name="T20" fmla="*/ 194 w 206"/>
                    <a:gd name="T21" fmla="*/ 19 h 154"/>
                    <a:gd name="T22" fmla="*/ 194 w 206"/>
                    <a:gd name="T23" fmla="*/ 36 h 154"/>
                    <a:gd name="T24" fmla="*/ 199 w 206"/>
                    <a:gd name="T25" fmla="*/ 41 h 154"/>
                    <a:gd name="T26" fmla="*/ 204 w 206"/>
                    <a:gd name="T27" fmla="*/ 36 h 154"/>
                    <a:gd name="T28" fmla="*/ 204 w 206"/>
                    <a:gd name="T29" fmla="*/ 2 h 154"/>
                    <a:gd name="T30" fmla="*/ 170 w 206"/>
                    <a:gd name="T31" fmla="*/ 2 h 154"/>
                    <a:gd name="T32" fmla="*/ 165 w 206"/>
                    <a:gd name="T33" fmla="*/ 7 h 154"/>
                    <a:gd name="T34" fmla="*/ 170 w 206"/>
                    <a:gd name="T35" fmla="*/ 12 h 154"/>
                    <a:gd name="T36" fmla="*/ 187 w 206"/>
                    <a:gd name="T37" fmla="*/ 12 h 154"/>
                    <a:gd name="T38" fmla="*/ 99 w 206"/>
                    <a:gd name="T39" fmla="*/ 101 h 154"/>
                    <a:gd name="T40" fmla="*/ 76 w 206"/>
                    <a:gd name="T41" fmla="*/ 77 h 154"/>
                    <a:gd name="T42" fmla="*/ 73 w 206"/>
                    <a:gd name="T43" fmla="*/ 75 h 154"/>
                    <a:gd name="T44" fmla="*/ 7 w 206"/>
                    <a:gd name="T45" fmla="*/ 154 h 154"/>
                    <a:gd name="T46" fmla="*/ 2 w 206"/>
                    <a:gd name="T47" fmla="*/ 152 h 154"/>
                    <a:gd name="T48" fmla="*/ 0 w 206"/>
                    <a:gd name="T49" fmla="*/ 147 h 154"/>
                    <a:gd name="T50" fmla="*/ 2 w 206"/>
                    <a:gd name="T51" fmla="*/ 142 h 154"/>
                    <a:gd name="T52" fmla="*/ 68 w 206"/>
                    <a:gd name="T53" fmla="*/ 75 h 154"/>
                    <a:gd name="T54" fmla="*/ 78 w 206"/>
                    <a:gd name="T55" fmla="*/ 76 h 154"/>
                    <a:gd name="T56" fmla="*/ 99 w 206"/>
                    <a:gd name="T57" fmla="*/ 98 h 154"/>
                    <a:gd name="T58" fmla="*/ 182 w 206"/>
                    <a:gd name="T59" fmla="*/ 14 h 154"/>
                    <a:gd name="T60" fmla="*/ 170 w 206"/>
                    <a:gd name="T61" fmla="*/ 14 h 154"/>
                    <a:gd name="T62" fmla="*/ 163 w 206"/>
                    <a:gd name="T63" fmla="*/ 7 h 154"/>
                    <a:gd name="T64" fmla="*/ 170 w 206"/>
                    <a:gd name="T65" fmla="*/ 0 h 154"/>
                    <a:gd name="T66" fmla="*/ 206 w 206"/>
                    <a:gd name="T67" fmla="*/ 0 h 154"/>
                    <a:gd name="T68" fmla="*/ 206 w 206"/>
                    <a:gd name="T69" fmla="*/ 36 h 154"/>
                    <a:gd name="T70" fmla="*/ 199 w 206"/>
                    <a:gd name="T71" fmla="*/ 43 h 154"/>
                    <a:gd name="T72" fmla="*/ 192 w 206"/>
                    <a:gd name="T73" fmla="*/ 36 h 154"/>
                    <a:gd name="T74" fmla="*/ 192 w 206"/>
                    <a:gd name="T75" fmla="*/ 24 h 154"/>
                    <a:gd name="T76" fmla="*/ 104 w 206"/>
                    <a:gd name="T77" fmla="*/ 113 h 154"/>
                    <a:gd name="T78" fmla="*/ 99 w 206"/>
                    <a:gd name="T79" fmla="*/ 115 h 154"/>
                    <a:gd name="T80" fmla="*/ 94 w 206"/>
                    <a:gd name="T81" fmla="*/ 113 h 154"/>
                    <a:gd name="T82" fmla="*/ 73 w 206"/>
                    <a:gd name="T83" fmla="*/ 90 h 154"/>
                    <a:gd name="T84" fmla="*/ 12 w 206"/>
                    <a:gd name="T85" fmla="*/ 152 h 154"/>
                    <a:gd name="T86" fmla="*/ 7 w 206"/>
                    <a:gd name="T87"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6" h="154">
                      <a:moveTo>
                        <a:pt x="73" y="75"/>
                      </a:moveTo>
                      <a:cubicBezTo>
                        <a:pt x="71" y="75"/>
                        <a:pt x="70" y="76"/>
                        <a:pt x="69" y="77"/>
                      </a:cubicBezTo>
                      <a:cubicBezTo>
                        <a:pt x="3" y="143"/>
                        <a:pt x="3" y="143"/>
                        <a:pt x="3" y="143"/>
                      </a:cubicBezTo>
                      <a:cubicBezTo>
                        <a:pt x="2" y="144"/>
                        <a:pt x="2" y="145"/>
                        <a:pt x="2" y="147"/>
                      </a:cubicBezTo>
                      <a:cubicBezTo>
                        <a:pt x="2" y="148"/>
                        <a:pt x="2" y="149"/>
                        <a:pt x="3" y="150"/>
                      </a:cubicBezTo>
                      <a:cubicBezTo>
                        <a:pt x="5" y="152"/>
                        <a:pt x="9" y="152"/>
                        <a:pt x="11" y="150"/>
                      </a:cubicBezTo>
                      <a:cubicBezTo>
                        <a:pt x="73" y="88"/>
                        <a:pt x="73" y="88"/>
                        <a:pt x="73" y="88"/>
                      </a:cubicBezTo>
                      <a:cubicBezTo>
                        <a:pt x="96" y="111"/>
                        <a:pt x="96" y="111"/>
                        <a:pt x="96" y="111"/>
                      </a:cubicBezTo>
                      <a:cubicBezTo>
                        <a:pt x="97" y="112"/>
                        <a:pt x="98" y="113"/>
                        <a:pt x="100" y="113"/>
                      </a:cubicBezTo>
                      <a:cubicBezTo>
                        <a:pt x="101" y="113"/>
                        <a:pt x="102" y="112"/>
                        <a:pt x="103" y="111"/>
                      </a:cubicBezTo>
                      <a:cubicBezTo>
                        <a:pt x="194" y="19"/>
                        <a:pt x="194" y="19"/>
                        <a:pt x="194" y="19"/>
                      </a:cubicBezTo>
                      <a:cubicBezTo>
                        <a:pt x="194" y="36"/>
                        <a:pt x="194" y="36"/>
                        <a:pt x="194" y="36"/>
                      </a:cubicBezTo>
                      <a:cubicBezTo>
                        <a:pt x="194" y="38"/>
                        <a:pt x="196" y="41"/>
                        <a:pt x="199" y="41"/>
                      </a:cubicBezTo>
                      <a:cubicBezTo>
                        <a:pt x="202" y="41"/>
                        <a:pt x="204" y="38"/>
                        <a:pt x="204" y="36"/>
                      </a:cubicBezTo>
                      <a:cubicBezTo>
                        <a:pt x="204" y="2"/>
                        <a:pt x="204" y="2"/>
                        <a:pt x="204" y="2"/>
                      </a:cubicBezTo>
                      <a:cubicBezTo>
                        <a:pt x="170" y="2"/>
                        <a:pt x="170" y="2"/>
                        <a:pt x="170" y="2"/>
                      </a:cubicBezTo>
                      <a:cubicBezTo>
                        <a:pt x="168" y="2"/>
                        <a:pt x="165" y="4"/>
                        <a:pt x="165" y="7"/>
                      </a:cubicBezTo>
                      <a:cubicBezTo>
                        <a:pt x="165" y="10"/>
                        <a:pt x="168" y="12"/>
                        <a:pt x="170" y="12"/>
                      </a:cubicBezTo>
                      <a:cubicBezTo>
                        <a:pt x="187" y="12"/>
                        <a:pt x="187" y="12"/>
                        <a:pt x="187" y="12"/>
                      </a:cubicBezTo>
                      <a:cubicBezTo>
                        <a:pt x="99" y="101"/>
                        <a:pt x="99" y="101"/>
                        <a:pt x="99" y="101"/>
                      </a:cubicBezTo>
                      <a:cubicBezTo>
                        <a:pt x="76" y="77"/>
                        <a:pt x="76" y="77"/>
                        <a:pt x="76" y="77"/>
                      </a:cubicBezTo>
                      <a:cubicBezTo>
                        <a:pt x="75" y="76"/>
                        <a:pt x="74" y="75"/>
                        <a:pt x="73" y="75"/>
                      </a:cubicBezTo>
                      <a:close/>
                      <a:moveTo>
                        <a:pt x="7" y="154"/>
                      </a:moveTo>
                      <a:cubicBezTo>
                        <a:pt x="5" y="154"/>
                        <a:pt x="3" y="153"/>
                        <a:pt x="2" y="152"/>
                      </a:cubicBezTo>
                      <a:cubicBezTo>
                        <a:pt x="1" y="150"/>
                        <a:pt x="0" y="149"/>
                        <a:pt x="0" y="147"/>
                      </a:cubicBezTo>
                      <a:cubicBezTo>
                        <a:pt x="0" y="145"/>
                        <a:pt x="1" y="143"/>
                        <a:pt x="2" y="142"/>
                      </a:cubicBezTo>
                      <a:cubicBezTo>
                        <a:pt x="68" y="75"/>
                        <a:pt x="68" y="75"/>
                        <a:pt x="68" y="75"/>
                      </a:cubicBezTo>
                      <a:cubicBezTo>
                        <a:pt x="70" y="73"/>
                        <a:pt x="75" y="73"/>
                        <a:pt x="78" y="76"/>
                      </a:cubicBezTo>
                      <a:cubicBezTo>
                        <a:pt x="99" y="98"/>
                        <a:pt x="99" y="98"/>
                        <a:pt x="99" y="98"/>
                      </a:cubicBezTo>
                      <a:cubicBezTo>
                        <a:pt x="182" y="14"/>
                        <a:pt x="182" y="14"/>
                        <a:pt x="182" y="14"/>
                      </a:cubicBezTo>
                      <a:cubicBezTo>
                        <a:pt x="170" y="14"/>
                        <a:pt x="170" y="14"/>
                        <a:pt x="170" y="14"/>
                      </a:cubicBezTo>
                      <a:cubicBezTo>
                        <a:pt x="166" y="14"/>
                        <a:pt x="163" y="11"/>
                        <a:pt x="163" y="7"/>
                      </a:cubicBezTo>
                      <a:cubicBezTo>
                        <a:pt x="163" y="3"/>
                        <a:pt x="166" y="0"/>
                        <a:pt x="170" y="0"/>
                      </a:cubicBezTo>
                      <a:cubicBezTo>
                        <a:pt x="206" y="0"/>
                        <a:pt x="206" y="0"/>
                        <a:pt x="206" y="0"/>
                      </a:cubicBezTo>
                      <a:cubicBezTo>
                        <a:pt x="206" y="36"/>
                        <a:pt x="206" y="36"/>
                        <a:pt x="206" y="36"/>
                      </a:cubicBezTo>
                      <a:cubicBezTo>
                        <a:pt x="206" y="40"/>
                        <a:pt x="203" y="43"/>
                        <a:pt x="199" y="43"/>
                      </a:cubicBezTo>
                      <a:cubicBezTo>
                        <a:pt x="195" y="43"/>
                        <a:pt x="192" y="40"/>
                        <a:pt x="192" y="36"/>
                      </a:cubicBezTo>
                      <a:cubicBezTo>
                        <a:pt x="192" y="24"/>
                        <a:pt x="192" y="24"/>
                        <a:pt x="192" y="24"/>
                      </a:cubicBezTo>
                      <a:cubicBezTo>
                        <a:pt x="104" y="113"/>
                        <a:pt x="104" y="113"/>
                        <a:pt x="104" y="113"/>
                      </a:cubicBezTo>
                      <a:cubicBezTo>
                        <a:pt x="103" y="114"/>
                        <a:pt x="101" y="115"/>
                        <a:pt x="99" y="115"/>
                      </a:cubicBezTo>
                      <a:cubicBezTo>
                        <a:pt x="98" y="115"/>
                        <a:pt x="96" y="114"/>
                        <a:pt x="94" y="113"/>
                      </a:cubicBezTo>
                      <a:cubicBezTo>
                        <a:pt x="73" y="90"/>
                        <a:pt x="73" y="90"/>
                        <a:pt x="73" y="90"/>
                      </a:cubicBezTo>
                      <a:cubicBezTo>
                        <a:pt x="12" y="152"/>
                        <a:pt x="12" y="152"/>
                        <a:pt x="12" y="152"/>
                      </a:cubicBezTo>
                      <a:cubicBezTo>
                        <a:pt x="11" y="153"/>
                        <a:pt x="9" y="154"/>
                        <a:pt x="7" y="15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67" name="Rectangle 26">
                  <a:extLst>
                    <a:ext uri="{FF2B5EF4-FFF2-40B4-BE49-F238E27FC236}">
                      <a16:creationId xmlns:a16="http://schemas.microsoft.com/office/drawing/2014/main" id="{AA79B38A-6F2A-4521-8838-2D11FA43B410}"/>
                    </a:ext>
                  </a:extLst>
                </p:cNvPr>
                <p:cNvSpPr>
                  <a:spLocks noChangeArrowheads="1"/>
                </p:cNvSpPr>
                <p:nvPr/>
              </p:nvSpPr>
              <p:spPr bwMode="auto">
                <a:xfrm>
                  <a:off x="2625383" y="1519083"/>
                  <a:ext cx="142050" cy="170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68" name="Rectangle 27">
                  <a:extLst>
                    <a:ext uri="{FF2B5EF4-FFF2-40B4-BE49-F238E27FC236}">
                      <a16:creationId xmlns:a16="http://schemas.microsoft.com/office/drawing/2014/main" id="{D4964E30-C656-4805-BD3F-66EF76A8B79C}"/>
                    </a:ext>
                  </a:extLst>
                </p:cNvPr>
                <p:cNvSpPr>
                  <a:spLocks noChangeArrowheads="1"/>
                </p:cNvSpPr>
                <p:nvPr/>
              </p:nvSpPr>
              <p:spPr bwMode="auto">
                <a:xfrm>
                  <a:off x="2625383" y="1551965"/>
                  <a:ext cx="142050" cy="170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69" name="Freeform 28">
                  <a:extLst>
                    <a:ext uri="{FF2B5EF4-FFF2-40B4-BE49-F238E27FC236}">
                      <a16:creationId xmlns:a16="http://schemas.microsoft.com/office/drawing/2014/main" id="{75FCDA1B-1984-49CB-8A7C-0C497C714C13}"/>
                    </a:ext>
                  </a:extLst>
                </p:cNvPr>
                <p:cNvSpPr>
                  <a:spLocks noEditPoints="1"/>
                </p:cNvSpPr>
                <p:nvPr/>
              </p:nvSpPr>
              <p:spPr bwMode="auto">
                <a:xfrm>
                  <a:off x="2628013" y="1324422"/>
                  <a:ext cx="138104" cy="139419"/>
                </a:xfrm>
                <a:custGeom>
                  <a:avLst/>
                  <a:gdLst>
                    <a:gd name="T0" fmla="*/ 72 w 141"/>
                    <a:gd name="T1" fmla="*/ 92 h 142"/>
                    <a:gd name="T2" fmla="*/ 49 w 141"/>
                    <a:gd name="T3" fmla="*/ 69 h 142"/>
                    <a:gd name="T4" fmla="*/ 72 w 141"/>
                    <a:gd name="T5" fmla="*/ 46 h 142"/>
                    <a:gd name="T6" fmla="*/ 95 w 141"/>
                    <a:gd name="T7" fmla="*/ 69 h 142"/>
                    <a:gd name="T8" fmla="*/ 72 w 141"/>
                    <a:gd name="T9" fmla="*/ 92 h 142"/>
                    <a:gd name="T10" fmla="*/ 141 w 141"/>
                    <a:gd name="T11" fmla="*/ 77 h 142"/>
                    <a:gd name="T12" fmla="*/ 141 w 141"/>
                    <a:gd name="T13" fmla="*/ 61 h 142"/>
                    <a:gd name="T14" fmla="*/ 140 w 141"/>
                    <a:gd name="T15" fmla="*/ 60 h 142"/>
                    <a:gd name="T16" fmla="*/ 123 w 141"/>
                    <a:gd name="T17" fmla="*/ 54 h 142"/>
                    <a:gd name="T18" fmla="*/ 119 w 141"/>
                    <a:gd name="T19" fmla="*/ 43 h 142"/>
                    <a:gd name="T20" fmla="*/ 127 w 141"/>
                    <a:gd name="T21" fmla="*/ 26 h 142"/>
                    <a:gd name="T22" fmla="*/ 128 w 141"/>
                    <a:gd name="T23" fmla="*/ 24 h 142"/>
                    <a:gd name="T24" fmla="*/ 123 w 141"/>
                    <a:gd name="T25" fmla="*/ 19 h 142"/>
                    <a:gd name="T26" fmla="*/ 117 w 141"/>
                    <a:gd name="T27" fmla="*/ 12 h 142"/>
                    <a:gd name="T28" fmla="*/ 115 w 141"/>
                    <a:gd name="T29" fmla="*/ 13 h 142"/>
                    <a:gd name="T30" fmla="*/ 98 w 141"/>
                    <a:gd name="T31" fmla="*/ 22 h 142"/>
                    <a:gd name="T32" fmla="*/ 87 w 141"/>
                    <a:gd name="T33" fmla="*/ 19 h 142"/>
                    <a:gd name="T34" fmla="*/ 80 w 141"/>
                    <a:gd name="T35" fmla="*/ 0 h 142"/>
                    <a:gd name="T36" fmla="*/ 63 w 141"/>
                    <a:gd name="T37" fmla="*/ 0 h 142"/>
                    <a:gd name="T38" fmla="*/ 62 w 141"/>
                    <a:gd name="T39" fmla="*/ 1 h 142"/>
                    <a:gd name="T40" fmla="*/ 57 w 141"/>
                    <a:gd name="T41" fmla="*/ 18 h 142"/>
                    <a:gd name="T42" fmla="*/ 45 w 141"/>
                    <a:gd name="T43" fmla="*/ 22 h 142"/>
                    <a:gd name="T44" fmla="*/ 26 w 141"/>
                    <a:gd name="T45" fmla="*/ 13 h 142"/>
                    <a:gd name="T46" fmla="*/ 15 w 141"/>
                    <a:gd name="T47" fmla="*/ 24 h 142"/>
                    <a:gd name="T48" fmla="*/ 16 w 141"/>
                    <a:gd name="T49" fmla="*/ 27 h 142"/>
                    <a:gd name="T50" fmla="*/ 24 w 141"/>
                    <a:gd name="T51" fmla="*/ 43 h 142"/>
                    <a:gd name="T52" fmla="*/ 20 w 141"/>
                    <a:gd name="T53" fmla="*/ 54 h 142"/>
                    <a:gd name="T54" fmla="*/ 0 w 141"/>
                    <a:gd name="T55" fmla="*/ 61 h 142"/>
                    <a:gd name="T56" fmla="*/ 0 w 141"/>
                    <a:gd name="T57" fmla="*/ 78 h 142"/>
                    <a:gd name="T58" fmla="*/ 2 w 141"/>
                    <a:gd name="T59" fmla="*/ 79 h 142"/>
                    <a:gd name="T60" fmla="*/ 20 w 141"/>
                    <a:gd name="T61" fmla="*/ 84 h 142"/>
                    <a:gd name="T62" fmla="*/ 24 w 141"/>
                    <a:gd name="T63" fmla="*/ 96 h 142"/>
                    <a:gd name="T64" fmla="*/ 15 w 141"/>
                    <a:gd name="T65" fmla="*/ 115 h 142"/>
                    <a:gd name="T66" fmla="*/ 27 w 141"/>
                    <a:gd name="T67" fmla="*/ 126 h 142"/>
                    <a:gd name="T68" fmla="*/ 29 w 141"/>
                    <a:gd name="T69" fmla="*/ 125 h 142"/>
                    <a:gd name="T70" fmla="*/ 46 w 141"/>
                    <a:gd name="T71" fmla="*/ 117 h 142"/>
                    <a:gd name="T72" fmla="*/ 57 w 141"/>
                    <a:gd name="T73" fmla="*/ 122 h 142"/>
                    <a:gd name="T74" fmla="*/ 64 w 141"/>
                    <a:gd name="T75" fmla="*/ 142 h 142"/>
                    <a:gd name="T76" fmla="*/ 80 w 141"/>
                    <a:gd name="T77" fmla="*/ 142 h 142"/>
                    <a:gd name="T78" fmla="*/ 81 w 141"/>
                    <a:gd name="T79" fmla="*/ 139 h 142"/>
                    <a:gd name="T80" fmla="*/ 87 w 141"/>
                    <a:gd name="T81" fmla="*/ 122 h 142"/>
                    <a:gd name="T82" fmla="*/ 98 w 141"/>
                    <a:gd name="T83" fmla="*/ 117 h 142"/>
                    <a:gd name="T84" fmla="*/ 117 w 141"/>
                    <a:gd name="T85" fmla="*/ 126 h 142"/>
                    <a:gd name="T86" fmla="*/ 129 w 141"/>
                    <a:gd name="T87" fmla="*/ 114 h 142"/>
                    <a:gd name="T88" fmla="*/ 128 w 141"/>
                    <a:gd name="T89" fmla="*/ 112 h 142"/>
                    <a:gd name="T90" fmla="*/ 119 w 141"/>
                    <a:gd name="T91" fmla="*/ 96 h 142"/>
                    <a:gd name="T92" fmla="*/ 123 w 141"/>
                    <a:gd name="T93" fmla="*/ 84 h 142"/>
                    <a:gd name="T94" fmla="*/ 141 w 141"/>
                    <a:gd name="T9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1" h="142">
                      <a:moveTo>
                        <a:pt x="72" y="92"/>
                      </a:moveTo>
                      <a:cubicBezTo>
                        <a:pt x="59" y="92"/>
                        <a:pt x="49" y="82"/>
                        <a:pt x="49" y="69"/>
                      </a:cubicBezTo>
                      <a:cubicBezTo>
                        <a:pt x="49" y="57"/>
                        <a:pt x="59" y="46"/>
                        <a:pt x="72" y="46"/>
                      </a:cubicBezTo>
                      <a:cubicBezTo>
                        <a:pt x="85" y="46"/>
                        <a:pt x="95" y="57"/>
                        <a:pt x="95" y="69"/>
                      </a:cubicBezTo>
                      <a:cubicBezTo>
                        <a:pt x="95" y="82"/>
                        <a:pt x="85" y="92"/>
                        <a:pt x="72" y="92"/>
                      </a:cubicBezTo>
                      <a:close/>
                      <a:moveTo>
                        <a:pt x="141" y="77"/>
                      </a:moveTo>
                      <a:cubicBezTo>
                        <a:pt x="141" y="61"/>
                        <a:pt x="141" y="61"/>
                        <a:pt x="141" y="61"/>
                      </a:cubicBezTo>
                      <a:cubicBezTo>
                        <a:pt x="140" y="60"/>
                        <a:pt x="140" y="60"/>
                        <a:pt x="140" y="60"/>
                      </a:cubicBezTo>
                      <a:cubicBezTo>
                        <a:pt x="123" y="54"/>
                        <a:pt x="123" y="54"/>
                        <a:pt x="123" y="54"/>
                      </a:cubicBezTo>
                      <a:cubicBezTo>
                        <a:pt x="119" y="43"/>
                        <a:pt x="119" y="43"/>
                        <a:pt x="119" y="43"/>
                      </a:cubicBezTo>
                      <a:cubicBezTo>
                        <a:pt x="127" y="26"/>
                        <a:pt x="127" y="26"/>
                        <a:pt x="127" y="26"/>
                      </a:cubicBezTo>
                      <a:cubicBezTo>
                        <a:pt x="128" y="24"/>
                        <a:pt x="128" y="24"/>
                        <a:pt x="128" y="24"/>
                      </a:cubicBezTo>
                      <a:cubicBezTo>
                        <a:pt x="123" y="19"/>
                        <a:pt x="123" y="19"/>
                        <a:pt x="123" y="19"/>
                      </a:cubicBezTo>
                      <a:cubicBezTo>
                        <a:pt x="117" y="12"/>
                        <a:pt x="117" y="12"/>
                        <a:pt x="117" y="12"/>
                      </a:cubicBezTo>
                      <a:cubicBezTo>
                        <a:pt x="115" y="13"/>
                        <a:pt x="115" y="13"/>
                        <a:pt x="115" y="13"/>
                      </a:cubicBezTo>
                      <a:cubicBezTo>
                        <a:pt x="98" y="22"/>
                        <a:pt x="98" y="22"/>
                        <a:pt x="98" y="22"/>
                      </a:cubicBezTo>
                      <a:cubicBezTo>
                        <a:pt x="87" y="19"/>
                        <a:pt x="87" y="19"/>
                        <a:pt x="87" y="19"/>
                      </a:cubicBezTo>
                      <a:cubicBezTo>
                        <a:pt x="80" y="0"/>
                        <a:pt x="80" y="0"/>
                        <a:pt x="80" y="0"/>
                      </a:cubicBezTo>
                      <a:cubicBezTo>
                        <a:pt x="63" y="0"/>
                        <a:pt x="63" y="0"/>
                        <a:pt x="63" y="0"/>
                      </a:cubicBezTo>
                      <a:cubicBezTo>
                        <a:pt x="62" y="1"/>
                        <a:pt x="62" y="1"/>
                        <a:pt x="62" y="1"/>
                      </a:cubicBezTo>
                      <a:cubicBezTo>
                        <a:pt x="57" y="18"/>
                        <a:pt x="57" y="18"/>
                        <a:pt x="57" y="18"/>
                      </a:cubicBezTo>
                      <a:cubicBezTo>
                        <a:pt x="45" y="22"/>
                        <a:pt x="45" y="22"/>
                        <a:pt x="45" y="22"/>
                      </a:cubicBezTo>
                      <a:cubicBezTo>
                        <a:pt x="26" y="13"/>
                        <a:pt x="26" y="13"/>
                        <a:pt x="26" y="13"/>
                      </a:cubicBezTo>
                      <a:cubicBezTo>
                        <a:pt x="15" y="24"/>
                        <a:pt x="15" y="24"/>
                        <a:pt x="15" y="24"/>
                      </a:cubicBezTo>
                      <a:cubicBezTo>
                        <a:pt x="16" y="27"/>
                        <a:pt x="16" y="27"/>
                        <a:pt x="16" y="27"/>
                      </a:cubicBezTo>
                      <a:cubicBezTo>
                        <a:pt x="24" y="43"/>
                        <a:pt x="24" y="43"/>
                        <a:pt x="24" y="43"/>
                      </a:cubicBezTo>
                      <a:cubicBezTo>
                        <a:pt x="20" y="54"/>
                        <a:pt x="20" y="54"/>
                        <a:pt x="20" y="54"/>
                      </a:cubicBezTo>
                      <a:cubicBezTo>
                        <a:pt x="0" y="61"/>
                        <a:pt x="0" y="61"/>
                        <a:pt x="0" y="61"/>
                      </a:cubicBezTo>
                      <a:cubicBezTo>
                        <a:pt x="0" y="78"/>
                        <a:pt x="0" y="78"/>
                        <a:pt x="0" y="78"/>
                      </a:cubicBezTo>
                      <a:cubicBezTo>
                        <a:pt x="2" y="79"/>
                        <a:pt x="2" y="79"/>
                        <a:pt x="2" y="79"/>
                      </a:cubicBezTo>
                      <a:cubicBezTo>
                        <a:pt x="20" y="84"/>
                        <a:pt x="20" y="84"/>
                        <a:pt x="20" y="84"/>
                      </a:cubicBezTo>
                      <a:cubicBezTo>
                        <a:pt x="24" y="96"/>
                        <a:pt x="24" y="96"/>
                        <a:pt x="24" y="96"/>
                      </a:cubicBezTo>
                      <a:cubicBezTo>
                        <a:pt x="15" y="115"/>
                        <a:pt x="15" y="115"/>
                        <a:pt x="15" y="115"/>
                      </a:cubicBezTo>
                      <a:cubicBezTo>
                        <a:pt x="27" y="126"/>
                        <a:pt x="27" y="126"/>
                        <a:pt x="27" y="126"/>
                      </a:cubicBezTo>
                      <a:cubicBezTo>
                        <a:pt x="29" y="125"/>
                        <a:pt x="29" y="125"/>
                        <a:pt x="29" y="125"/>
                      </a:cubicBezTo>
                      <a:cubicBezTo>
                        <a:pt x="46" y="117"/>
                        <a:pt x="46" y="117"/>
                        <a:pt x="46" y="117"/>
                      </a:cubicBezTo>
                      <a:cubicBezTo>
                        <a:pt x="57" y="122"/>
                        <a:pt x="57" y="122"/>
                        <a:pt x="57" y="122"/>
                      </a:cubicBezTo>
                      <a:cubicBezTo>
                        <a:pt x="64" y="142"/>
                        <a:pt x="64" y="142"/>
                        <a:pt x="64" y="142"/>
                      </a:cubicBezTo>
                      <a:cubicBezTo>
                        <a:pt x="80" y="142"/>
                        <a:pt x="80" y="142"/>
                        <a:pt x="80" y="142"/>
                      </a:cubicBezTo>
                      <a:cubicBezTo>
                        <a:pt x="81" y="139"/>
                        <a:pt x="81" y="139"/>
                        <a:pt x="81" y="139"/>
                      </a:cubicBezTo>
                      <a:cubicBezTo>
                        <a:pt x="87" y="122"/>
                        <a:pt x="87" y="122"/>
                        <a:pt x="87" y="122"/>
                      </a:cubicBezTo>
                      <a:cubicBezTo>
                        <a:pt x="98" y="117"/>
                        <a:pt x="98" y="117"/>
                        <a:pt x="98" y="117"/>
                      </a:cubicBezTo>
                      <a:cubicBezTo>
                        <a:pt x="117" y="126"/>
                        <a:pt x="117" y="126"/>
                        <a:pt x="117" y="126"/>
                      </a:cubicBezTo>
                      <a:cubicBezTo>
                        <a:pt x="129" y="114"/>
                        <a:pt x="129" y="114"/>
                        <a:pt x="129" y="114"/>
                      </a:cubicBezTo>
                      <a:cubicBezTo>
                        <a:pt x="128" y="112"/>
                        <a:pt x="128" y="112"/>
                        <a:pt x="128" y="112"/>
                      </a:cubicBezTo>
                      <a:cubicBezTo>
                        <a:pt x="119" y="96"/>
                        <a:pt x="119" y="96"/>
                        <a:pt x="119" y="96"/>
                      </a:cubicBezTo>
                      <a:cubicBezTo>
                        <a:pt x="123" y="84"/>
                        <a:pt x="123" y="84"/>
                        <a:pt x="123" y="84"/>
                      </a:cubicBezTo>
                      <a:lnTo>
                        <a:pt x="141"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70" name="Oval 29">
                  <a:extLst>
                    <a:ext uri="{FF2B5EF4-FFF2-40B4-BE49-F238E27FC236}">
                      <a16:creationId xmlns:a16="http://schemas.microsoft.com/office/drawing/2014/main" id="{DF9DD894-3E3D-4DFD-BC40-8BDB5F341A50}"/>
                    </a:ext>
                  </a:extLst>
                </p:cNvPr>
                <p:cNvSpPr>
                  <a:spLocks noChangeArrowheads="1"/>
                </p:cNvSpPr>
                <p:nvPr/>
              </p:nvSpPr>
              <p:spPr bwMode="auto">
                <a:xfrm>
                  <a:off x="2955517" y="1482256"/>
                  <a:ext cx="163095" cy="163094"/>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71" name="Freeform 30">
                  <a:extLst>
                    <a:ext uri="{FF2B5EF4-FFF2-40B4-BE49-F238E27FC236}">
                      <a16:creationId xmlns:a16="http://schemas.microsoft.com/office/drawing/2014/main" id="{2F6786A5-6E58-4FF7-A90A-A86BBCBF6BB0}"/>
                    </a:ext>
                  </a:extLst>
                </p:cNvPr>
                <p:cNvSpPr>
                  <a:spLocks/>
                </p:cNvSpPr>
                <p:nvPr/>
              </p:nvSpPr>
              <p:spPr bwMode="auto">
                <a:xfrm>
                  <a:off x="2993661" y="1529606"/>
                  <a:ext cx="88124" cy="68394"/>
                </a:xfrm>
                <a:custGeom>
                  <a:avLst/>
                  <a:gdLst>
                    <a:gd name="T0" fmla="*/ 22 w 67"/>
                    <a:gd name="T1" fmla="*/ 52 h 52"/>
                    <a:gd name="T2" fmla="*/ 0 w 67"/>
                    <a:gd name="T3" fmla="*/ 29 h 52"/>
                    <a:gd name="T4" fmla="*/ 6 w 67"/>
                    <a:gd name="T5" fmla="*/ 23 h 52"/>
                    <a:gd name="T6" fmla="*/ 22 w 67"/>
                    <a:gd name="T7" fmla="*/ 39 h 52"/>
                    <a:gd name="T8" fmla="*/ 61 w 67"/>
                    <a:gd name="T9" fmla="*/ 0 h 52"/>
                    <a:gd name="T10" fmla="*/ 67 w 67"/>
                    <a:gd name="T11" fmla="*/ 6 h 52"/>
                    <a:gd name="T12" fmla="*/ 22 w 6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67" h="52">
                      <a:moveTo>
                        <a:pt x="22" y="52"/>
                      </a:moveTo>
                      <a:lnTo>
                        <a:pt x="0" y="29"/>
                      </a:lnTo>
                      <a:lnTo>
                        <a:pt x="6" y="23"/>
                      </a:lnTo>
                      <a:lnTo>
                        <a:pt x="22" y="39"/>
                      </a:lnTo>
                      <a:lnTo>
                        <a:pt x="61" y="0"/>
                      </a:lnTo>
                      <a:lnTo>
                        <a:pt x="67" y="6"/>
                      </a:lnTo>
                      <a:lnTo>
                        <a:pt x="22"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72" name="Freeform 31">
                  <a:extLst>
                    <a:ext uri="{FF2B5EF4-FFF2-40B4-BE49-F238E27FC236}">
                      <a16:creationId xmlns:a16="http://schemas.microsoft.com/office/drawing/2014/main" id="{0B520E60-C732-4DFA-8141-8877B4D7CBEF}"/>
                    </a:ext>
                  </a:extLst>
                </p:cNvPr>
                <p:cNvSpPr>
                  <a:spLocks/>
                </p:cNvSpPr>
                <p:nvPr/>
              </p:nvSpPr>
              <p:spPr bwMode="auto">
                <a:xfrm>
                  <a:off x="2589870" y="1219200"/>
                  <a:ext cx="455086" cy="60503"/>
                </a:xfrm>
                <a:custGeom>
                  <a:avLst/>
                  <a:gdLst>
                    <a:gd name="T0" fmla="*/ 452 w 466"/>
                    <a:gd name="T1" fmla="*/ 0 h 61"/>
                    <a:gd name="T2" fmla="*/ 14 w 466"/>
                    <a:gd name="T3" fmla="*/ 0 h 61"/>
                    <a:gd name="T4" fmla="*/ 0 w 466"/>
                    <a:gd name="T5" fmla="*/ 14 h 61"/>
                    <a:gd name="T6" fmla="*/ 0 w 466"/>
                    <a:gd name="T7" fmla="*/ 61 h 61"/>
                    <a:gd name="T8" fmla="*/ 466 w 466"/>
                    <a:gd name="T9" fmla="*/ 61 h 61"/>
                    <a:gd name="T10" fmla="*/ 466 w 466"/>
                    <a:gd name="T11" fmla="*/ 14 h 61"/>
                    <a:gd name="T12" fmla="*/ 452 w 466"/>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466" h="61">
                      <a:moveTo>
                        <a:pt x="452" y="0"/>
                      </a:moveTo>
                      <a:cubicBezTo>
                        <a:pt x="14" y="0"/>
                        <a:pt x="14" y="0"/>
                        <a:pt x="14" y="0"/>
                      </a:cubicBezTo>
                      <a:cubicBezTo>
                        <a:pt x="6" y="0"/>
                        <a:pt x="0" y="6"/>
                        <a:pt x="0" y="14"/>
                      </a:cubicBezTo>
                      <a:cubicBezTo>
                        <a:pt x="0" y="61"/>
                        <a:pt x="0" y="61"/>
                        <a:pt x="0" y="61"/>
                      </a:cubicBezTo>
                      <a:cubicBezTo>
                        <a:pt x="466" y="61"/>
                        <a:pt x="466" y="61"/>
                        <a:pt x="466" y="61"/>
                      </a:cubicBezTo>
                      <a:cubicBezTo>
                        <a:pt x="466" y="14"/>
                        <a:pt x="466" y="14"/>
                        <a:pt x="466" y="14"/>
                      </a:cubicBezTo>
                      <a:cubicBezTo>
                        <a:pt x="466" y="6"/>
                        <a:pt x="460" y="0"/>
                        <a:pt x="452"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30" name="Group 29">
            <a:extLst>
              <a:ext uri="{FF2B5EF4-FFF2-40B4-BE49-F238E27FC236}">
                <a16:creationId xmlns:a16="http://schemas.microsoft.com/office/drawing/2014/main" id="{CB60474E-9CDD-420D-8A84-97B1BABB6D84}"/>
              </a:ext>
            </a:extLst>
          </p:cNvPr>
          <p:cNvGrpSpPr/>
          <p:nvPr/>
        </p:nvGrpSpPr>
        <p:grpSpPr>
          <a:xfrm>
            <a:off x="5705018" y="5431161"/>
            <a:ext cx="1494304" cy="490262"/>
            <a:chOff x="5705018" y="5431161"/>
            <a:chExt cx="1494304" cy="490262"/>
          </a:xfrm>
        </p:grpSpPr>
        <p:sp>
          <p:nvSpPr>
            <p:cNvPr id="318" name="Rectangle 317">
              <a:extLst>
                <a:ext uri="{FF2B5EF4-FFF2-40B4-BE49-F238E27FC236}">
                  <a16:creationId xmlns:a16="http://schemas.microsoft.com/office/drawing/2014/main" id="{13D3362C-6E39-4AB4-B994-0CCE983B2155}"/>
                </a:ext>
              </a:extLst>
            </p:cNvPr>
            <p:cNvSpPr/>
            <p:nvPr/>
          </p:nvSpPr>
          <p:spPr bwMode="auto">
            <a:xfrm>
              <a:off x="5705018" y="5431161"/>
              <a:ext cx="950595" cy="4902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243A5E"/>
                  </a:solidFill>
                  <a:effectLst/>
                  <a:uLnTx/>
                  <a:uFillTx/>
                  <a:latin typeface="Segoe UI Semibold"/>
                  <a:ea typeface="Segoe UI" pitchFamily="34" charset="0"/>
                  <a:cs typeface="Segoe UI" pitchFamily="34" charset="0"/>
                </a:rPr>
                <a:t>Life events schema</a:t>
              </a:r>
            </a:p>
          </p:txBody>
        </p:sp>
        <p:grpSp>
          <p:nvGrpSpPr>
            <p:cNvPr id="27" name="Group 26">
              <a:extLst>
                <a:ext uri="{FF2B5EF4-FFF2-40B4-BE49-F238E27FC236}">
                  <a16:creationId xmlns:a16="http://schemas.microsoft.com/office/drawing/2014/main" id="{731362DE-75CC-4715-88D3-312F5DE3AB43}"/>
                </a:ext>
              </a:extLst>
            </p:cNvPr>
            <p:cNvGrpSpPr/>
            <p:nvPr/>
          </p:nvGrpSpPr>
          <p:grpSpPr>
            <a:xfrm>
              <a:off x="6733826" y="5443544"/>
              <a:ext cx="465496" cy="465496"/>
              <a:chOff x="6733826" y="5443544"/>
              <a:chExt cx="465496" cy="465496"/>
            </a:xfrm>
          </p:grpSpPr>
          <p:grpSp>
            <p:nvGrpSpPr>
              <p:cNvPr id="235" name="Group 234">
                <a:extLst>
                  <a:ext uri="{FF2B5EF4-FFF2-40B4-BE49-F238E27FC236}">
                    <a16:creationId xmlns:a16="http://schemas.microsoft.com/office/drawing/2014/main" id="{74442BBD-0FD5-422E-A8A6-1D991FF32540}"/>
                  </a:ext>
                </a:extLst>
              </p:cNvPr>
              <p:cNvGrpSpPr>
                <a:grpSpLocks/>
              </p:cNvGrpSpPr>
              <p:nvPr/>
            </p:nvGrpSpPr>
            <p:grpSpPr>
              <a:xfrm>
                <a:off x="6733826" y="5443544"/>
                <a:ext cx="465496" cy="465496"/>
                <a:chOff x="8104818" y="-613599"/>
                <a:chExt cx="831086" cy="831086"/>
              </a:xfrm>
            </p:grpSpPr>
            <p:sp>
              <p:nvSpPr>
                <p:cNvPr id="252" name="Oval 251">
                  <a:extLst>
                    <a:ext uri="{FF2B5EF4-FFF2-40B4-BE49-F238E27FC236}">
                      <a16:creationId xmlns:a16="http://schemas.microsoft.com/office/drawing/2014/main" id="{F62BDE7F-5ECC-4DF0-8EE7-4135C8745596}"/>
                    </a:ext>
                  </a:extLst>
                </p:cNvPr>
                <p:cNvSpPr>
                  <a:spLocks/>
                </p:cNvSpPr>
                <p:nvPr/>
              </p:nvSpPr>
              <p:spPr bwMode="auto">
                <a:xfrm>
                  <a:off x="8104818" y="-613599"/>
                  <a:ext cx="831086" cy="831086"/>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53" name="Oval 252">
                  <a:extLst>
                    <a:ext uri="{FF2B5EF4-FFF2-40B4-BE49-F238E27FC236}">
                      <a16:creationId xmlns:a16="http://schemas.microsoft.com/office/drawing/2014/main" id="{C69ABED7-6CEA-4FDF-9CA7-66841D7B63D9}"/>
                    </a:ext>
                  </a:extLst>
                </p:cNvPr>
                <p:cNvSpPr>
                  <a:spLocks/>
                </p:cNvSpPr>
                <p:nvPr/>
              </p:nvSpPr>
              <p:spPr bwMode="auto">
                <a:xfrm>
                  <a:off x="8147126" y="-571291"/>
                  <a:ext cx="746470" cy="746470"/>
                </a:xfrm>
                <a:prstGeom prst="ellipse">
                  <a:avLst/>
                </a:prstGeom>
                <a:noFill/>
                <a:ln w="635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26" name="Group 25">
                <a:extLst>
                  <a:ext uri="{FF2B5EF4-FFF2-40B4-BE49-F238E27FC236}">
                    <a16:creationId xmlns:a16="http://schemas.microsoft.com/office/drawing/2014/main" id="{2E605EA5-633A-4118-B166-2D3EDEA4B144}"/>
                  </a:ext>
                </a:extLst>
              </p:cNvPr>
              <p:cNvGrpSpPr/>
              <p:nvPr/>
            </p:nvGrpSpPr>
            <p:grpSpPr>
              <a:xfrm>
                <a:off x="6835706" y="5568440"/>
                <a:ext cx="261736" cy="215704"/>
                <a:chOff x="6828039" y="5550061"/>
                <a:chExt cx="261736" cy="215704"/>
              </a:xfrm>
            </p:grpSpPr>
            <p:sp>
              <p:nvSpPr>
                <p:cNvPr id="376" name="Freeform: Shape 375">
                  <a:extLst>
                    <a:ext uri="{FF2B5EF4-FFF2-40B4-BE49-F238E27FC236}">
                      <a16:creationId xmlns:a16="http://schemas.microsoft.com/office/drawing/2014/main" id="{EA7013FA-68A4-4428-A26A-4FB31FABF7C4}"/>
                    </a:ext>
                  </a:extLst>
                </p:cNvPr>
                <p:cNvSpPr/>
                <p:nvPr/>
              </p:nvSpPr>
              <p:spPr>
                <a:xfrm>
                  <a:off x="6897113" y="5550061"/>
                  <a:ext cx="192662" cy="113968"/>
                </a:xfrm>
                <a:custGeom>
                  <a:avLst/>
                  <a:gdLst>
                    <a:gd name="connsiteX0" fmla="*/ 246915 w 308112"/>
                    <a:gd name="connsiteY0" fmla="*/ 71737 h 182262"/>
                    <a:gd name="connsiteX1" fmla="*/ 176654 w 308112"/>
                    <a:gd name="connsiteY1" fmla="*/ 1476 h 182262"/>
                    <a:gd name="connsiteX2" fmla="*/ 108144 w 308112"/>
                    <a:gd name="connsiteY2" fmla="*/ 56269 h 182262"/>
                    <a:gd name="connsiteX3" fmla="*/ 80711 w 308112"/>
                    <a:gd name="connsiteY3" fmla="*/ 44596 h 182262"/>
                    <a:gd name="connsiteX4" fmla="*/ 42480 w 308112"/>
                    <a:gd name="connsiteY4" fmla="*/ 82827 h 182262"/>
                    <a:gd name="connsiteX5" fmla="*/ 42553 w 308112"/>
                    <a:gd name="connsiteY5" fmla="*/ 83775 h 182262"/>
                    <a:gd name="connsiteX6" fmla="*/ 1476 w 308112"/>
                    <a:gd name="connsiteY6" fmla="*/ 133753 h 182262"/>
                    <a:gd name="connsiteX7" fmla="*/ 52403 w 308112"/>
                    <a:gd name="connsiteY7" fmla="*/ 184679 h 182262"/>
                    <a:gd name="connsiteX8" fmla="*/ 261434 w 308112"/>
                    <a:gd name="connsiteY8" fmla="*/ 184679 h 182262"/>
                    <a:gd name="connsiteX9" fmla="*/ 307618 w 308112"/>
                    <a:gd name="connsiteY9" fmla="*/ 138495 h 182262"/>
                    <a:gd name="connsiteX10" fmla="*/ 261434 w 308112"/>
                    <a:gd name="connsiteY10" fmla="*/ 92311 h 182262"/>
                    <a:gd name="connsiteX11" fmla="*/ 242391 w 308112"/>
                    <a:gd name="connsiteY11" fmla="*/ 96470 h 182262"/>
                    <a:gd name="connsiteX12" fmla="*/ 246915 w 308112"/>
                    <a:gd name="connsiteY12" fmla="*/ 71737 h 18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8112" h="182262">
                      <a:moveTo>
                        <a:pt x="246915" y="71737"/>
                      </a:moveTo>
                      <a:cubicBezTo>
                        <a:pt x="246915" y="32922"/>
                        <a:pt x="215469" y="1476"/>
                        <a:pt x="176654" y="1476"/>
                      </a:cubicBezTo>
                      <a:cubicBezTo>
                        <a:pt x="143165" y="1476"/>
                        <a:pt x="115221" y="24897"/>
                        <a:pt x="108144" y="56269"/>
                      </a:cubicBezTo>
                      <a:cubicBezTo>
                        <a:pt x="101213" y="49119"/>
                        <a:pt x="91436" y="44596"/>
                        <a:pt x="80711" y="44596"/>
                      </a:cubicBezTo>
                      <a:cubicBezTo>
                        <a:pt x="59626" y="44596"/>
                        <a:pt x="42480" y="61741"/>
                        <a:pt x="42480" y="82827"/>
                      </a:cubicBezTo>
                      <a:cubicBezTo>
                        <a:pt x="42480" y="83118"/>
                        <a:pt x="42553" y="83483"/>
                        <a:pt x="42553" y="83775"/>
                      </a:cubicBezTo>
                      <a:cubicBezTo>
                        <a:pt x="19133" y="88371"/>
                        <a:pt x="1476" y="109019"/>
                        <a:pt x="1476" y="133753"/>
                      </a:cubicBezTo>
                      <a:cubicBezTo>
                        <a:pt x="1476" y="161915"/>
                        <a:pt x="24313" y="184679"/>
                        <a:pt x="52403" y="184679"/>
                      </a:cubicBezTo>
                      <a:lnTo>
                        <a:pt x="261434" y="184679"/>
                      </a:lnTo>
                      <a:cubicBezTo>
                        <a:pt x="286970" y="184679"/>
                        <a:pt x="307618" y="164031"/>
                        <a:pt x="307618" y="138495"/>
                      </a:cubicBezTo>
                      <a:cubicBezTo>
                        <a:pt x="307618" y="112959"/>
                        <a:pt x="286970" y="92311"/>
                        <a:pt x="261434" y="92311"/>
                      </a:cubicBezTo>
                      <a:cubicBezTo>
                        <a:pt x="254648" y="92311"/>
                        <a:pt x="248228" y="93844"/>
                        <a:pt x="242391" y="96470"/>
                      </a:cubicBezTo>
                      <a:cubicBezTo>
                        <a:pt x="245309" y="88809"/>
                        <a:pt x="246915" y="80492"/>
                        <a:pt x="246915" y="71737"/>
                      </a:cubicBezTo>
                      <a:close/>
                    </a:path>
                  </a:pathLst>
                </a:custGeom>
                <a:solidFill>
                  <a:srgbClr val="50E6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4" name="Freeform: Shape 373">
                  <a:extLst>
                    <a:ext uri="{FF2B5EF4-FFF2-40B4-BE49-F238E27FC236}">
                      <a16:creationId xmlns:a16="http://schemas.microsoft.com/office/drawing/2014/main" id="{C6D6975E-B876-490B-9050-FF68B0412543}"/>
                    </a:ext>
                  </a:extLst>
                </p:cNvPr>
                <p:cNvSpPr/>
                <p:nvPr/>
              </p:nvSpPr>
              <p:spPr>
                <a:xfrm>
                  <a:off x="6843054" y="5620274"/>
                  <a:ext cx="168240" cy="122108"/>
                </a:xfrm>
                <a:custGeom>
                  <a:avLst/>
                  <a:gdLst>
                    <a:gd name="connsiteX0" fmla="*/ 1476 w 269055"/>
                    <a:gd name="connsiteY0" fmla="*/ 1476 h 195281"/>
                    <a:gd name="connsiteX1" fmla="*/ 269708 w 269055"/>
                    <a:gd name="connsiteY1" fmla="*/ 1476 h 195281"/>
                    <a:gd name="connsiteX2" fmla="*/ 269708 w 269055"/>
                    <a:gd name="connsiteY2" fmla="*/ 196001 h 195281"/>
                    <a:gd name="connsiteX3" fmla="*/ 1476 w 269055"/>
                    <a:gd name="connsiteY3" fmla="*/ 196001 h 195281"/>
                  </a:gdLst>
                  <a:ahLst/>
                  <a:cxnLst>
                    <a:cxn ang="0">
                      <a:pos x="connsiteX0" y="connsiteY0"/>
                    </a:cxn>
                    <a:cxn ang="0">
                      <a:pos x="connsiteX1" y="connsiteY1"/>
                    </a:cxn>
                    <a:cxn ang="0">
                      <a:pos x="connsiteX2" y="connsiteY2"/>
                    </a:cxn>
                    <a:cxn ang="0">
                      <a:pos x="connsiteX3" y="connsiteY3"/>
                    </a:cxn>
                  </a:cxnLst>
                  <a:rect l="l" t="t" r="r" b="b"/>
                  <a:pathLst>
                    <a:path w="269055" h="195281">
                      <a:moveTo>
                        <a:pt x="1476" y="1476"/>
                      </a:moveTo>
                      <a:lnTo>
                        <a:pt x="269708" y="1476"/>
                      </a:lnTo>
                      <a:lnTo>
                        <a:pt x="269708" y="196001"/>
                      </a:lnTo>
                      <a:lnTo>
                        <a:pt x="1476" y="196001"/>
                      </a:lnTo>
                      <a:close/>
                    </a:path>
                  </a:pathLst>
                </a:custGeom>
                <a:solidFill>
                  <a:schemeClr val="tx2"/>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5" name="Freeform: Shape 374">
                  <a:extLst>
                    <a:ext uri="{FF2B5EF4-FFF2-40B4-BE49-F238E27FC236}">
                      <a16:creationId xmlns:a16="http://schemas.microsoft.com/office/drawing/2014/main" id="{33E9FC12-0330-451E-86F3-0320BF6ADA27}"/>
                    </a:ext>
                  </a:extLst>
                </p:cNvPr>
                <p:cNvSpPr/>
                <p:nvPr/>
              </p:nvSpPr>
              <p:spPr>
                <a:xfrm>
                  <a:off x="6836615" y="5664475"/>
                  <a:ext cx="89547" cy="54271"/>
                </a:xfrm>
                <a:custGeom>
                  <a:avLst/>
                  <a:gdLst>
                    <a:gd name="connsiteX0" fmla="*/ 96762 w 143207"/>
                    <a:gd name="connsiteY0" fmla="*/ 51964 h 86791"/>
                    <a:gd name="connsiteX1" fmla="*/ 96835 w 143207"/>
                    <a:gd name="connsiteY1" fmla="*/ 89101 h 86791"/>
                    <a:gd name="connsiteX2" fmla="*/ 143092 w 143207"/>
                    <a:gd name="connsiteY2" fmla="*/ 44085 h 86791"/>
                    <a:gd name="connsiteX3" fmla="*/ 96689 w 143207"/>
                    <a:gd name="connsiteY3" fmla="*/ 1476 h 86791"/>
                    <a:gd name="connsiteX4" fmla="*/ 96762 w 143207"/>
                    <a:gd name="connsiteY4" fmla="*/ 35913 h 86791"/>
                    <a:gd name="connsiteX5" fmla="*/ 1476 w 143207"/>
                    <a:gd name="connsiteY5" fmla="*/ 35913 h 86791"/>
                    <a:gd name="connsiteX6" fmla="*/ 1476 w 143207"/>
                    <a:gd name="connsiteY6" fmla="*/ 51964 h 86791"/>
                    <a:gd name="connsiteX7" fmla="*/ 96762 w 143207"/>
                    <a:gd name="connsiteY7" fmla="*/ 51964 h 86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207" h="86791">
                      <a:moveTo>
                        <a:pt x="96762" y="51964"/>
                      </a:moveTo>
                      <a:lnTo>
                        <a:pt x="96835" y="89101"/>
                      </a:lnTo>
                      <a:lnTo>
                        <a:pt x="143092" y="44085"/>
                      </a:lnTo>
                      <a:lnTo>
                        <a:pt x="96689" y="1476"/>
                      </a:lnTo>
                      <a:lnTo>
                        <a:pt x="96762" y="35913"/>
                      </a:lnTo>
                      <a:lnTo>
                        <a:pt x="1476" y="35913"/>
                      </a:lnTo>
                      <a:lnTo>
                        <a:pt x="1476" y="51964"/>
                      </a:lnTo>
                      <a:lnTo>
                        <a:pt x="96762" y="51964"/>
                      </a:lnTo>
                      <a:close/>
                    </a:path>
                  </a:pathLst>
                </a:custGeom>
                <a:solidFill>
                  <a:srgbClr val="0078D4"/>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7" name="Freeform: Shape 376">
                  <a:extLst>
                    <a:ext uri="{FF2B5EF4-FFF2-40B4-BE49-F238E27FC236}">
                      <a16:creationId xmlns:a16="http://schemas.microsoft.com/office/drawing/2014/main" id="{2DBEEC5A-E516-4D04-BD30-9B9EE6668AB1}"/>
                    </a:ext>
                  </a:extLst>
                </p:cNvPr>
                <p:cNvSpPr/>
                <p:nvPr/>
              </p:nvSpPr>
              <p:spPr>
                <a:xfrm>
                  <a:off x="6848296" y="5615207"/>
                  <a:ext cx="168240" cy="135676"/>
                </a:xfrm>
                <a:custGeom>
                  <a:avLst/>
                  <a:gdLst>
                    <a:gd name="connsiteX0" fmla="*/ 253772 w 269055"/>
                    <a:gd name="connsiteY0" fmla="*/ 1476 h 216979"/>
                    <a:gd name="connsiteX1" fmla="*/ 227215 w 269055"/>
                    <a:gd name="connsiteY1" fmla="*/ 24094 h 216979"/>
                    <a:gd name="connsiteX2" fmla="*/ 248446 w 269055"/>
                    <a:gd name="connsiteY2" fmla="*/ 24094 h 216979"/>
                    <a:gd name="connsiteX3" fmla="*/ 248446 w 269055"/>
                    <a:gd name="connsiteY3" fmla="*/ 194017 h 216979"/>
                    <a:gd name="connsiteX4" fmla="*/ 28034 w 269055"/>
                    <a:gd name="connsiteY4" fmla="*/ 194017 h 216979"/>
                    <a:gd name="connsiteX5" fmla="*/ 1476 w 269055"/>
                    <a:gd name="connsiteY5" fmla="*/ 216708 h 216979"/>
                    <a:gd name="connsiteX6" fmla="*/ 253627 w 269055"/>
                    <a:gd name="connsiteY6" fmla="*/ 216708 h 216979"/>
                    <a:gd name="connsiteX7" fmla="*/ 271283 w 269055"/>
                    <a:gd name="connsiteY7" fmla="*/ 200073 h 216979"/>
                    <a:gd name="connsiteX8" fmla="*/ 271283 w 269055"/>
                    <a:gd name="connsiteY8" fmla="*/ 18184 h 216979"/>
                    <a:gd name="connsiteX9" fmla="*/ 253772 w 269055"/>
                    <a:gd name="connsiteY9" fmla="*/ 1476 h 21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055" h="216979">
                      <a:moveTo>
                        <a:pt x="253772" y="1476"/>
                      </a:moveTo>
                      <a:lnTo>
                        <a:pt x="227215" y="24094"/>
                      </a:lnTo>
                      <a:lnTo>
                        <a:pt x="248446" y="24094"/>
                      </a:lnTo>
                      <a:lnTo>
                        <a:pt x="248446" y="194017"/>
                      </a:lnTo>
                      <a:lnTo>
                        <a:pt x="28034" y="194017"/>
                      </a:lnTo>
                      <a:lnTo>
                        <a:pt x="1476" y="216708"/>
                      </a:lnTo>
                      <a:lnTo>
                        <a:pt x="253627" y="216708"/>
                      </a:lnTo>
                      <a:cubicBezTo>
                        <a:pt x="262382" y="216708"/>
                        <a:pt x="271283" y="208901"/>
                        <a:pt x="271283" y="200073"/>
                      </a:cubicBezTo>
                      <a:lnTo>
                        <a:pt x="271283" y="18184"/>
                      </a:lnTo>
                      <a:cubicBezTo>
                        <a:pt x="271210" y="9356"/>
                        <a:pt x="262455" y="1549"/>
                        <a:pt x="253772" y="1476"/>
                      </a:cubicBezTo>
                      <a:close/>
                    </a:path>
                  </a:pathLst>
                </a:custGeom>
                <a:solidFill>
                  <a:srgbClr val="0078D4"/>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8" name="Freeform: Shape 377">
                  <a:extLst>
                    <a:ext uri="{FF2B5EF4-FFF2-40B4-BE49-F238E27FC236}">
                      <a16:creationId xmlns:a16="http://schemas.microsoft.com/office/drawing/2014/main" id="{0E74C857-9240-4C2F-825C-DF37C26270DC}"/>
                    </a:ext>
                  </a:extLst>
                </p:cNvPr>
                <p:cNvSpPr/>
                <p:nvPr/>
              </p:nvSpPr>
              <p:spPr>
                <a:xfrm>
                  <a:off x="6834516" y="5615207"/>
                  <a:ext cx="170953" cy="135676"/>
                </a:xfrm>
                <a:custGeom>
                  <a:avLst/>
                  <a:gdLst>
                    <a:gd name="connsiteX0" fmla="*/ 23583 w 273395"/>
                    <a:gd name="connsiteY0" fmla="*/ 194017 h 216979"/>
                    <a:gd name="connsiteX1" fmla="*/ 23583 w 273395"/>
                    <a:gd name="connsiteY1" fmla="*/ 24094 h 216979"/>
                    <a:gd name="connsiteX2" fmla="*/ 249249 w 273395"/>
                    <a:gd name="connsiteY2" fmla="*/ 24094 h 216979"/>
                    <a:gd name="connsiteX3" fmla="*/ 275806 w 273395"/>
                    <a:gd name="connsiteY3" fmla="*/ 1476 h 216979"/>
                    <a:gd name="connsiteX4" fmla="*/ 275734 w 273395"/>
                    <a:gd name="connsiteY4" fmla="*/ 1476 h 216979"/>
                    <a:gd name="connsiteX5" fmla="*/ 275588 w 273395"/>
                    <a:gd name="connsiteY5" fmla="*/ 1476 h 216979"/>
                    <a:gd name="connsiteX6" fmla="*/ 17309 w 273395"/>
                    <a:gd name="connsiteY6" fmla="*/ 1476 h 216979"/>
                    <a:gd name="connsiteX7" fmla="*/ 7386 w 273395"/>
                    <a:gd name="connsiteY7" fmla="*/ 5343 h 216979"/>
                    <a:gd name="connsiteX8" fmla="*/ 1476 w 273395"/>
                    <a:gd name="connsiteY8" fmla="*/ 18184 h 216979"/>
                    <a:gd name="connsiteX9" fmla="*/ 1476 w 273395"/>
                    <a:gd name="connsiteY9" fmla="*/ 200073 h 216979"/>
                    <a:gd name="connsiteX10" fmla="*/ 17309 w 273395"/>
                    <a:gd name="connsiteY10" fmla="*/ 216708 h 216979"/>
                    <a:gd name="connsiteX11" fmla="*/ 23437 w 273395"/>
                    <a:gd name="connsiteY11" fmla="*/ 216708 h 216979"/>
                    <a:gd name="connsiteX12" fmla="*/ 49995 w 273395"/>
                    <a:gd name="connsiteY12" fmla="*/ 194017 h 216979"/>
                    <a:gd name="connsiteX13" fmla="*/ 23583 w 273395"/>
                    <a:gd name="connsiteY13" fmla="*/ 194017 h 21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3395" h="216979">
                      <a:moveTo>
                        <a:pt x="23583" y="194017"/>
                      </a:moveTo>
                      <a:lnTo>
                        <a:pt x="23583" y="24094"/>
                      </a:lnTo>
                      <a:lnTo>
                        <a:pt x="249249" y="24094"/>
                      </a:lnTo>
                      <a:lnTo>
                        <a:pt x="275806" y="1476"/>
                      </a:lnTo>
                      <a:lnTo>
                        <a:pt x="275734" y="1476"/>
                      </a:lnTo>
                      <a:cubicBezTo>
                        <a:pt x="275661" y="1476"/>
                        <a:pt x="275661" y="1476"/>
                        <a:pt x="275588" y="1476"/>
                      </a:cubicBezTo>
                      <a:lnTo>
                        <a:pt x="17309" y="1476"/>
                      </a:lnTo>
                      <a:cubicBezTo>
                        <a:pt x="13515" y="1476"/>
                        <a:pt x="10086" y="3009"/>
                        <a:pt x="7386" y="5343"/>
                      </a:cubicBezTo>
                      <a:cubicBezTo>
                        <a:pt x="3811" y="8480"/>
                        <a:pt x="1476" y="13150"/>
                        <a:pt x="1476" y="18184"/>
                      </a:cubicBezTo>
                      <a:lnTo>
                        <a:pt x="1476" y="200073"/>
                      </a:lnTo>
                      <a:cubicBezTo>
                        <a:pt x="1476" y="208901"/>
                        <a:pt x="8553" y="216708"/>
                        <a:pt x="17309" y="216708"/>
                      </a:cubicBezTo>
                      <a:lnTo>
                        <a:pt x="23437" y="216708"/>
                      </a:lnTo>
                      <a:lnTo>
                        <a:pt x="49995" y="194017"/>
                      </a:lnTo>
                      <a:lnTo>
                        <a:pt x="23583" y="194017"/>
                      </a:lnTo>
                      <a:close/>
                    </a:path>
                  </a:pathLst>
                </a:custGeom>
                <a:solidFill>
                  <a:srgbClr val="0078D4"/>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9" name="Freeform: Shape 378">
                  <a:extLst>
                    <a:ext uri="{FF2B5EF4-FFF2-40B4-BE49-F238E27FC236}">
                      <a16:creationId xmlns:a16="http://schemas.microsoft.com/office/drawing/2014/main" id="{AD3606AF-CE5F-4BAF-93D8-799875571902}"/>
                    </a:ext>
                  </a:extLst>
                </p:cNvPr>
                <p:cNvSpPr/>
                <p:nvPr/>
              </p:nvSpPr>
              <p:spPr>
                <a:xfrm>
                  <a:off x="6828039" y="5749484"/>
                  <a:ext cx="192662" cy="16281"/>
                </a:xfrm>
                <a:custGeom>
                  <a:avLst/>
                  <a:gdLst>
                    <a:gd name="connsiteX0" fmla="*/ 1476 w 308112"/>
                    <a:gd name="connsiteY0" fmla="*/ 25115 h 26037"/>
                    <a:gd name="connsiteX1" fmla="*/ 308128 w 308112"/>
                    <a:gd name="connsiteY1" fmla="*/ 25115 h 26037"/>
                    <a:gd name="connsiteX2" fmla="*/ 308128 w 308112"/>
                    <a:gd name="connsiteY2" fmla="*/ 1476 h 26037"/>
                    <a:gd name="connsiteX3" fmla="*/ 1476 w 308112"/>
                    <a:gd name="connsiteY3" fmla="*/ 1476 h 26037"/>
                    <a:gd name="connsiteX4" fmla="*/ 1476 w 308112"/>
                    <a:gd name="connsiteY4" fmla="*/ 25115 h 26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112" h="26037">
                      <a:moveTo>
                        <a:pt x="1476" y="25115"/>
                      </a:moveTo>
                      <a:lnTo>
                        <a:pt x="308128" y="25115"/>
                      </a:lnTo>
                      <a:lnTo>
                        <a:pt x="308128" y="1476"/>
                      </a:lnTo>
                      <a:lnTo>
                        <a:pt x="1476" y="1476"/>
                      </a:lnTo>
                      <a:lnTo>
                        <a:pt x="1476" y="25115"/>
                      </a:lnTo>
                      <a:close/>
                    </a:path>
                  </a:pathLst>
                </a:custGeom>
                <a:solidFill>
                  <a:srgbClr val="50E6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0" name="Freeform: Shape 379">
                  <a:extLst>
                    <a:ext uri="{FF2B5EF4-FFF2-40B4-BE49-F238E27FC236}">
                      <a16:creationId xmlns:a16="http://schemas.microsoft.com/office/drawing/2014/main" id="{22B2F5C1-0F7A-45F2-B3F0-AC1EDFEC1ADA}"/>
                    </a:ext>
                  </a:extLst>
                </p:cNvPr>
                <p:cNvSpPr/>
                <p:nvPr/>
              </p:nvSpPr>
              <p:spPr>
                <a:xfrm>
                  <a:off x="6922431" y="5620274"/>
                  <a:ext cx="5427" cy="5427"/>
                </a:xfrm>
                <a:custGeom>
                  <a:avLst/>
                  <a:gdLst>
                    <a:gd name="connsiteX0" fmla="*/ 9794 w 8679"/>
                    <a:gd name="connsiteY0" fmla="*/ 5635 h 8679"/>
                    <a:gd name="connsiteX1" fmla="*/ 5635 w 8679"/>
                    <a:gd name="connsiteY1" fmla="*/ 9794 h 8679"/>
                    <a:gd name="connsiteX2" fmla="*/ 1476 w 8679"/>
                    <a:gd name="connsiteY2" fmla="*/ 5635 h 8679"/>
                    <a:gd name="connsiteX3" fmla="*/ 5635 w 8679"/>
                    <a:gd name="connsiteY3" fmla="*/ 1476 h 8679"/>
                    <a:gd name="connsiteX4" fmla="*/ 9794 w 8679"/>
                    <a:gd name="connsiteY4" fmla="*/ 5635 h 8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9" h="8679">
                      <a:moveTo>
                        <a:pt x="9794" y="5635"/>
                      </a:moveTo>
                      <a:cubicBezTo>
                        <a:pt x="9794" y="7970"/>
                        <a:pt x="7970" y="9794"/>
                        <a:pt x="5635" y="9794"/>
                      </a:cubicBezTo>
                      <a:cubicBezTo>
                        <a:pt x="3374" y="9794"/>
                        <a:pt x="1476" y="7897"/>
                        <a:pt x="1476" y="5635"/>
                      </a:cubicBezTo>
                      <a:cubicBezTo>
                        <a:pt x="1476" y="3300"/>
                        <a:pt x="3300" y="1476"/>
                        <a:pt x="5635" y="1476"/>
                      </a:cubicBezTo>
                      <a:cubicBezTo>
                        <a:pt x="7897" y="1476"/>
                        <a:pt x="9794" y="3373"/>
                        <a:pt x="9794" y="5635"/>
                      </a:cubicBezTo>
                      <a:close/>
                    </a:path>
                  </a:pathLst>
                </a:custGeom>
                <a:solidFill>
                  <a:srgbClr val="0078D4"/>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9" name="Group 28">
            <a:extLst>
              <a:ext uri="{FF2B5EF4-FFF2-40B4-BE49-F238E27FC236}">
                <a16:creationId xmlns:a16="http://schemas.microsoft.com/office/drawing/2014/main" id="{4194588A-9640-460A-AA0B-FC95B4CCACEA}"/>
              </a:ext>
            </a:extLst>
          </p:cNvPr>
          <p:cNvGrpSpPr/>
          <p:nvPr/>
        </p:nvGrpSpPr>
        <p:grpSpPr>
          <a:xfrm>
            <a:off x="6242051" y="6082901"/>
            <a:ext cx="1558115" cy="631711"/>
            <a:chOff x="6242051" y="6082901"/>
            <a:chExt cx="1558115" cy="631711"/>
          </a:xfrm>
        </p:grpSpPr>
        <p:sp>
          <p:nvSpPr>
            <p:cNvPr id="316" name="Rectangle 315">
              <a:extLst>
                <a:ext uri="{FF2B5EF4-FFF2-40B4-BE49-F238E27FC236}">
                  <a16:creationId xmlns:a16="http://schemas.microsoft.com/office/drawing/2014/main" id="{C4E460E4-8EB0-4FCB-8B4D-3377CB9A881D}"/>
                </a:ext>
              </a:extLst>
            </p:cNvPr>
            <p:cNvSpPr/>
            <p:nvPr/>
          </p:nvSpPr>
          <p:spPr bwMode="auto">
            <a:xfrm>
              <a:off x="6242051" y="6224350"/>
              <a:ext cx="1013380" cy="4902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243A5E"/>
                  </a:solidFill>
                  <a:effectLst/>
                  <a:uLnTx/>
                  <a:uFillTx/>
                  <a:latin typeface="Segoe UI Semibold"/>
                  <a:ea typeface="Segoe UI" pitchFamily="34" charset="0"/>
                  <a:cs typeface="Segoe UI" pitchFamily="34" charset="0"/>
                </a:rPr>
                <a:t>Financial holdings</a:t>
              </a:r>
              <a:br>
                <a:rPr kumimoji="0" lang="en-US" sz="1000" b="0" i="0" u="none" strike="noStrike" kern="1200" cap="none" spc="0" normalizeH="0" baseline="0" noProof="0">
                  <a:ln>
                    <a:noFill/>
                  </a:ln>
                  <a:solidFill>
                    <a:srgbClr val="243A5E"/>
                  </a:solidFill>
                  <a:effectLst/>
                  <a:uLnTx/>
                  <a:uFillTx/>
                  <a:latin typeface="Segoe UI Semibold"/>
                  <a:ea typeface="Segoe UI" pitchFamily="34" charset="0"/>
                  <a:cs typeface="Segoe UI" pitchFamily="34" charset="0"/>
                </a:rPr>
              </a:br>
              <a:r>
                <a:rPr kumimoji="0" lang="en-US" sz="1000" b="0" i="0" u="none" strike="noStrike" kern="1200" cap="none" spc="0" normalizeH="0" baseline="0" noProof="0">
                  <a:ln>
                    <a:noFill/>
                  </a:ln>
                  <a:solidFill>
                    <a:srgbClr val="243A5E"/>
                  </a:solidFill>
                  <a:effectLst/>
                  <a:uLnTx/>
                  <a:uFillTx/>
                  <a:latin typeface="Segoe UI Semibold"/>
                  <a:ea typeface="Segoe UI" pitchFamily="34" charset="0"/>
                  <a:cs typeface="Segoe UI" pitchFamily="34" charset="0"/>
                </a:rPr>
                <a:t>schema</a:t>
              </a:r>
            </a:p>
          </p:txBody>
        </p:sp>
        <p:grpSp>
          <p:nvGrpSpPr>
            <p:cNvPr id="28" name="Group 27">
              <a:extLst>
                <a:ext uri="{FF2B5EF4-FFF2-40B4-BE49-F238E27FC236}">
                  <a16:creationId xmlns:a16="http://schemas.microsoft.com/office/drawing/2014/main" id="{53D716E5-68DE-4827-9EB0-F1DE8C45D06F}"/>
                </a:ext>
              </a:extLst>
            </p:cNvPr>
            <p:cNvGrpSpPr/>
            <p:nvPr/>
          </p:nvGrpSpPr>
          <p:grpSpPr>
            <a:xfrm>
              <a:off x="7334670" y="6082901"/>
              <a:ext cx="465496" cy="465496"/>
              <a:chOff x="7334670" y="6082901"/>
              <a:chExt cx="465496" cy="465496"/>
            </a:xfrm>
          </p:grpSpPr>
          <p:grpSp>
            <p:nvGrpSpPr>
              <p:cNvPr id="254" name="Group 253">
                <a:extLst>
                  <a:ext uri="{FF2B5EF4-FFF2-40B4-BE49-F238E27FC236}">
                    <a16:creationId xmlns:a16="http://schemas.microsoft.com/office/drawing/2014/main" id="{172D2335-2C04-473A-80E2-40AED6FEF02A}"/>
                  </a:ext>
                </a:extLst>
              </p:cNvPr>
              <p:cNvGrpSpPr>
                <a:grpSpLocks/>
              </p:cNvGrpSpPr>
              <p:nvPr/>
            </p:nvGrpSpPr>
            <p:grpSpPr>
              <a:xfrm>
                <a:off x="7334670" y="6082901"/>
                <a:ext cx="465496" cy="465496"/>
                <a:chOff x="8104818" y="-613599"/>
                <a:chExt cx="831086" cy="831086"/>
              </a:xfrm>
            </p:grpSpPr>
            <p:sp>
              <p:nvSpPr>
                <p:cNvPr id="263" name="Oval 262">
                  <a:extLst>
                    <a:ext uri="{FF2B5EF4-FFF2-40B4-BE49-F238E27FC236}">
                      <a16:creationId xmlns:a16="http://schemas.microsoft.com/office/drawing/2014/main" id="{5430BB8E-D0BE-40AD-9297-07E3F1FE43BD}"/>
                    </a:ext>
                  </a:extLst>
                </p:cNvPr>
                <p:cNvSpPr>
                  <a:spLocks/>
                </p:cNvSpPr>
                <p:nvPr/>
              </p:nvSpPr>
              <p:spPr bwMode="auto">
                <a:xfrm>
                  <a:off x="8104818" y="-613599"/>
                  <a:ext cx="831086" cy="831086"/>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64" name="Oval 263">
                  <a:extLst>
                    <a:ext uri="{FF2B5EF4-FFF2-40B4-BE49-F238E27FC236}">
                      <a16:creationId xmlns:a16="http://schemas.microsoft.com/office/drawing/2014/main" id="{2343FF4A-D4E6-436F-B4A4-0E82B274CF3D}"/>
                    </a:ext>
                  </a:extLst>
                </p:cNvPr>
                <p:cNvSpPr>
                  <a:spLocks/>
                </p:cNvSpPr>
                <p:nvPr/>
              </p:nvSpPr>
              <p:spPr bwMode="auto">
                <a:xfrm>
                  <a:off x="8147126" y="-571291"/>
                  <a:ext cx="746470" cy="746470"/>
                </a:xfrm>
                <a:prstGeom prst="ellipse">
                  <a:avLst/>
                </a:prstGeom>
                <a:noFill/>
                <a:ln w="635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381" name="Group 70" descr="protection against unplanned costs">
                <a:extLst>
                  <a:ext uri="{FF2B5EF4-FFF2-40B4-BE49-F238E27FC236}">
                    <a16:creationId xmlns:a16="http://schemas.microsoft.com/office/drawing/2014/main" id="{610ED4AE-A21A-41EE-B8BB-A94B7E2794EA}"/>
                  </a:ext>
                </a:extLst>
              </p:cNvPr>
              <p:cNvGrpSpPr>
                <a:grpSpLocks noChangeAspect="1"/>
              </p:cNvGrpSpPr>
              <p:nvPr/>
            </p:nvGrpSpPr>
            <p:grpSpPr bwMode="auto">
              <a:xfrm>
                <a:off x="7431492" y="6179723"/>
                <a:ext cx="271852" cy="271852"/>
                <a:chOff x="4596" y="773"/>
                <a:chExt cx="260" cy="260"/>
              </a:xfrm>
            </p:grpSpPr>
            <p:sp>
              <p:nvSpPr>
                <p:cNvPr id="382" name="AutoShape 69">
                  <a:extLst>
                    <a:ext uri="{FF2B5EF4-FFF2-40B4-BE49-F238E27FC236}">
                      <a16:creationId xmlns:a16="http://schemas.microsoft.com/office/drawing/2014/main" id="{E79FF45D-4936-4372-B2B5-5C3EE9E2458F}"/>
                    </a:ext>
                  </a:extLst>
                </p:cNvPr>
                <p:cNvSpPr>
                  <a:spLocks noChangeAspect="1" noChangeArrowheads="1" noTextEdit="1"/>
                </p:cNvSpPr>
                <p:nvPr/>
              </p:nvSpPr>
              <p:spPr bwMode="auto">
                <a:xfrm>
                  <a:off x="4596" y="773"/>
                  <a:ext cx="26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3" name="Freeform 71">
                  <a:extLst>
                    <a:ext uri="{FF2B5EF4-FFF2-40B4-BE49-F238E27FC236}">
                      <a16:creationId xmlns:a16="http://schemas.microsoft.com/office/drawing/2014/main" id="{2D80D5ED-92E8-477A-9BEC-04CA66727189}"/>
                    </a:ext>
                  </a:extLst>
                </p:cNvPr>
                <p:cNvSpPr>
                  <a:spLocks/>
                </p:cNvSpPr>
                <p:nvPr/>
              </p:nvSpPr>
              <p:spPr bwMode="auto">
                <a:xfrm>
                  <a:off x="4596" y="773"/>
                  <a:ext cx="223" cy="260"/>
                </a:xfrm>
                <a:custGeom>
                  <a:avLst/>
                  <a:gdLst>
                    <a:gd name="T0" fmla="*/ 192 w 329"/>
                    <a:gd name="T1" fmla="*/ 302 h 384"/>
                    <a:gd name="T2" fmla="*/ 82 w 329"/>
                    <a:gd name="T3" fmla="*/ 192 h 384"/>
                    <a:gd name="T4" fmla="*/ 192 w 329"/>
                    <a:gd name="T5" fmla="*/ 82 h 384"/>
                    <a:gd name="T6" fmla="*/ 192 w 329"/>
                    <a:gd name="T7" fmla="*/ 0 h 384"/>
                    <a:gd name="T8" fmla="*/ 0 w 329"/>
                    <a:gd name="T9" fmla="*/ 192 h 384"/>
                    <a:gd name="T10" fmla="*/ 192 w 329"/>
                    <a:gd name="T11" fmla="*/ 384 h 384"/>
                    <a:gd name="T12" fmla="*/ 329 w 329"/>
                    <a:gd name="T13" fmla="*/ 326 h 384"/>
                    <a:gd name="T14" fmla="*/ 271 w 329"/>
                    <a:gd name="T15" fmla="*/ 268 h 384"/>
                    <a:gd name="T16" fmla="*/ 192 w 329"/>
                    <a:gd name="T17" fmla="*/ 30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384">
                      <a:moveTo>
                        <a:pt x="192" y="302"/>
                      </a:moveTo>
                      <a:cubicBezTo>
                        <a:pt x="131" y="302"/>
                        <a:pt x="82" y="253"/>
                        <a:pt x="82" y="192"/>
                      </a:cubicBezTo>
                      <a:cubicBezTo>
                        <a:pt x="82" y="131"/>
                        <a:pt x="131" y="82"/>
                        <a:pt x="192" y="82"/>
                      </a:cubicBezTo>
                      <a:cubicBezTo>
                        <a:pt x="192" y="0"/>
                        <a:pt x="192" y="0"/>
                        <a:pt x="192" y="0"/>
                      </a:cubicBezTo>
                      <a:cubicBezTo>
                        <a:pt x="86" y="0"/>
                        <a:pt x="0" y="86"/>
                        <a:pt x="0" y="192"/>
                      </a:cubicBezTo>
                      <a:cubicBezTo>
                        <a:pt x="0" y="298"/>
                        <a:pt x="86" y="384"/>
                        <a:pt x="192" y="384"/>
                      </a:cubicBezTo>
                      <a:cubicBezTo>
                        <a:pt x="246" y="384"/>
                        <a:pt x="294" y="362"/>
                        <a:pt x="329" y="326"/>
                      </a:cubicBezTo>
                      <a:cubicBezTo>
                        <a:pt x="271" y="268"/>
                        <a:pt x="271" y="268"/>
                        <a:pt x="271" y="268"/>
                      </a:cubicBezTo>
                      <a:cubicBezTo>
                        <a:pt x="251" y="289"/>
                        <a:pt x="223" y="302"/>
                        <a:pt x="192" y="30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4" name="Freeform 72">
                  <a:extLst>
                    <a:ext uri="{FF2B5EF4-FFF2-40B4-BE49-F238E27FC236}">
                      <a16:creationId xmlns:a16="http://schemas.microsoft.com/office/drawing/2014/main" id="{8E4A6313-EF6C-48C7-8563-1F919BC3641D}"/>
                    </a:ext>
                  </a:extLst>
                </p:cNvPr>
                <p:cNvSpPr>
                  <a:spLocks/>
                </p:cNvSpPr>
                <p:nvPr/>
              </p:nvSpPr>
              <p:spPr bwMode="auto">
                <a:xfrm>
                  <a:off x="4726" y="773"/>
                  <a:ext cx="130" cy="128"/>
                </a:xfrm>
                <a:custGeom>
                  <a:avLst/>
                  <a:gdLst>
                    <a:gd name="T0" fmla="*/ 110 w 192"/>
                    <a:gd name="T1" fmla="*/ 189 h 189"/>
                    <a:gd name="T2" fmla="*/ 192 w 192"/>
                    <a:gd name="T3" fmla="*/ 189 h 189"/>
                    <a:gd name="T4" fmla="*/ 0 w 192"/>
                    <a:gd name="T5" fmla="*/ 0 h 189"/>
                    <a:gd name="T6" fmla="*/ 0 w 192"/>
                    <a:gd name="T7" fmla="*/ 82 h 189"/>
                    <a:gd name="T8" fmla="*/ 110 w 192"/>
                    <a:gd name="T9" fmla="*/ 189 h 189"/>
                  </a:gdLst>
                  <a:ahLst/>
                  <a:cxnLst>
                    <a:cxn ang="0">
                      <a:pos x="T0" y="T1"/>
                    </a:cxn>
                    <a:cxn ang="0">
                      <a:pos x="T2" y="T3"/>
                    </a:cxn>
                    <a:cxn ang="0">
                      <a:pos x="T4" y="T5"/>
                    </a:cxn>
                    <a:cxn ang="0">
                      <a:pos x="T6" y="T7"/>
                    </a:cxn>
                    <a:cxn ang="0">
                      <a:pos x="T8" y="T9"/>
                    </a:cxn>
                  </a:cxnLst>
                  <a:rect l="0" t="0" r="r" b="b"/>
                  <a:pathLst>
                    <a:path w="192" h="189">
                      <a:moveTo>
                        <a:pt x="110" y="189"/>
                      </a:moveTo>
                      <a:cubicBezTo>
                        <a:pt x="192" y="189"/>
                        <a:pt x="192" y="189"/>
                        <a:pt x="192" y="189"/>
                      </a:cubicBezTo>
                      <a:cubicBezTo>
                        <a:pt x="190" y="84"/>
                        <a:pt x="105" y="0"/>
                        <a:pt x="0" y="0"/>
                      </a:cubicBezTo>
                      <a:cubicBezTo>
                        <a:pt x="0" y="82"/>
                        <a:pt x="0" y="82"/>
                        <a:pt x="0" y="82"/>
                      </a:cubicBezTo>
                      <a:cubicBezTo>
                        <a:pt x="60" y="82"/>
                        <a:pt x="108" y="130"/>
                        <a:pt x="110" y="18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5" name="Oval 73">
                  <a:extLst>
                    <a:ext uri="{FF2B5EF4-FFF2-40B4-BE49-F238E27FC236}">
                      <a16:creationId xmlns:a16="http://schemas.microsoft.com/office/drawing/2014/main" id="{944F662F-EBC1-4539-B1AF-80B33AD3A1B6}"/>
                    </a:ext>
                  </a:extLst>
                </p:cNvPr>
                <p:cNvSpPr>
                  <a:spLocks noChangeArrowheads="1"/>
                </p:cNvSpPr>
                <p:nvPr/>
              </p:nvSpPr>
              <p:spPr bwMode="auto">
                <a:xfrm>
                  <a:off x="4664" y="842"/>
                  <a:ext cx="124" cy="12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6" name="Freeform 74">
                  <a:extLst>
                    <a:ext uri="{FF2B5EF4-FFF2-40B4-BE49-F238E27FC236}">
                      <a16:creationId xmlns:a16="http://schemas.microsoft.com/office/drawing/2014/main" id="{5CF8E062-0E4A-4D5E-925A-15D77ECDC197}"/>
                    </a:ext>
                  </a:extLst>
                </p:cNvPr>
                <p:cNvSpPr>
                  <a:spLocks noEditPoints="1"/>
                </p:cNvSpPr>
                <p:nvPr/>
              </p:nvSpPr>
              <p:spPr bwMode="auto">
                <a:xfrm>
                  <a:off x="4707" y="865"/>
                  <a:ext cx="39" cy="74"/>
                </a:xfrm>
                <a:custGeom>
                  <a:avLst/>
                  <a:gdLst>
                    <a:gd name="T0" fmla="*/ 52 w 57"/>
                    <a:gd name="T1" fmla="*/ 59 h 109"/>
                    <a:gd name="T2" fmla="*/ 33 w 57"/>
                    <a:gd name="T3" fmla="*/ 48 h 109"/>
                    <a:gd name="T4" fmla="*/ 33 w 57"/>
                    <a:gd name="T5" fmla="*/ 25 h 109"/>
                    <a:gd name="T6" fmla="*/ 52 w 57"/>
                    <a:gd name="T7" fmla="*/ 31 h 109"/>
                    <a:gd name="T8" fmla="*/ 52 w 57"/>
                    <a:gd name="T9" fmla="*/ 15 h 109"/>
                    <a:gd name="T10" fmla="*/ 33 w 57"/>
                    <a:gd name="T11" fmla="*/ 11 h 109"/>
                    <a:gd name="T12" fmla="*/ 33 w 57"/>
                    <a:gd name="T13" fmla="*/ 0 h 109"/>
                    <a:gd name="T14" fmla="*/ 24 w 57"/>
                    <a:gd name="T15" fmla="*/ 0 h 109"/>
                    <a:gd name="T16" fmla="*/ 24 w 57"/>
                    <a:gd name="T17" fmla="*/ 11 h 109"/>
                    <a:gd name="T18" fmla="*/ 7 w 57"/>
                    <a:gd name="T19" fmla="*/ 19 h 109"/>
                    <a:gd name="T20" fmla="*/ 0 w 57"/>
                    <a:gd name="T21" fmla="*/ 35 h 109"/>
                    <a:gd name="T22" fmla="*/ 5 w 57"/>
                    <a:gd name="T23" fmla="*/ 50 h 109"/>
                    <a:gd name="T24" fmla="*/ 24 w 57"/>
                    <a:gd name="T25" fmla="*/ 61 h 109"/>
                    <a:gd name="T26" fmla="*/ 24 w 57"/>
                    <a:gd name="T27" fmla="*/ 83 h 109"/>
                    <a:gd name="T28" fmla="*/ 12 w 57"/>
                    <a:gd name="T29" fmla="*/ 80 h 109"/>
                    <a:gd name="T30" fmla="*/ 1 w 57"/>
                    <a:gd name="T31" fmla="*/ 75 h 109"/>
                    <a:gd name="T32" fmla="*/ 1 w 57"/>
                    <a:gd name="T33" fmla="*/ 91 h 109"/>
                    <a:gd name="T34" fmla="*/ 24 w 57"/>
                    <a:gd name="T35" fmla="*/ 97 h 109"/>
                    <a:gd name="T36" fmla="*/ 24 w 57"/>
                    <a:gd name="T37" fmla="*/ 109 h 109"/>
                    <a:gd name="T38" fmla="*/ 33 w 57"/>
                    <a:gd name="T39" fmla="*/ 109 h 109"/>
                    <a:gd name="T40" fmla="*/ 33 w 57"/>
                    <a:gd name="T41" fmla="*/ 97 h 109"/>
                    <a:gd name="T42" fmla="*/ 51 w 57"/>
                    <a:gd name="T43" fmla="*/ 89 h 109"/>
                    <a:gd name="T44" fmla="*/ 57 w 57"/>
                    <a:gd name="T45" fmla="*/ 73 h 109"/>
                    <a:gd name="T46" fmla="*/ 52 w 57"/>
                    <a:gd name="T47" fmla="*/ 59 h 109"/>
                    <a:gd name="T48" fmla="*/ 24 w 57"/>
                    <a:gd name="T49" fmla="*/ 44 h 109"/>
                    <a:gd name="T50" fmla="*/ 16 w 57"/>
                    <a:gd name="T51" fmla="*/ 34 h 109"/>
                    <a:gd name="T52" fmla="*/ 24 w 57"/>
                    <a:gd name="T53" fmla="*/ 25 h 109"/>
                    <a:gd name="T54" fmla="*/ 24 w 57"/>
                    <a:gd name="T55" fmla="*/ 44 h 109"/>
                    <a:gd name="T56" fmla="*/ 33 w 57"/>
                    <a:gd name="T57" fmla="*/ 83 h 109"/>
                    <a:gd name="T58" fmla="*/ 33 w 57"/>
                    <a:gd name="T59" fmla="*/ 64 h 109"/>
                    <a:gd name="T60" fmla="*/ 41 w 57"/>
                    <a:gd name="T61" fmla="*/ 74 h 109"/>
                    <a:gd name="T62" fmla="*/ 33 w 57"/>
                    <a:gd name="T63" fmla="*/ 8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09">
                      <a:moveTo>
                        <a:pt x="52" y="59"/>
                      </a:moveTo>
                      <a:cubicBezTo>
                        <a:pt x="48" y="55"/>
                        <a:pt x="42" y="51"/>
                        <a:pt x="33" y="48"/>
                      </a:cubicBezTo>
                      <a:cubicBezTo>
                        <a:pt x="33" y="25"/>
                        <a:pt x="33" y="25"/>
                        <a:pt x="33" y="25"/>
                      </a:cubicBezTo>
                      <a:cubicBezTo>
                        <a:pt x="40" y="26"/>
                        <a:pt x="46" y="28"/>
                        <a:pt x="52" y="31"/>
                      </a:cubicBezTo>
                      <a:cubicBezTo>
                        <a:pt x="52" y="15"/>
                        <a:pt x="52" y="15"/>
                        <a:pt x="52" y="15"/>
                      </a:cubicBezTo>
                      <a:cubicBezTo>
                        <a:pt x="48" y="13"/>
                        <a:pt x="41" y="11"/>
                        <a:pt x="33" y="11"/>
                      </a:cubicBezTo>
                      <a:cubicBezTo>
                        <a:pt x="33" y="0"/>
                        <a:pt x="33" y="0"/>
                        <a:pt x="33" y="0"/>
                      </a:cubicBezTo>
                      <a:cubicBezTo>
                        <a:pt x="24" y="0"/>
                        <a:pt x="24" y="0"/>
                        <a:pt x="24" y="0"/>
                      </a:cubicBezTo>
                      <a:cubicBezTo>
                        <a:pt x="24" y="11"/>
                        <a:pt x="24" y="11"/>
                        <a:pt x="24" y="11"/>
                      </a:cubicBezTo>
                      <a:cubicBezTo>
                        <a:pt x="17" y="12"/>
                        <a:pt x="11" y="14"/>
                        <a:pt x="7" y="19"/>
                      </a:cubicBezTo>
                      <a:cubicBezTo>
                        <a:pt x="2" y="23"/>
                        <a:pt x="0" y="29"/>
                        <a:pt x="0" y="35"/>
                      </a:cubicBezTo>
                      <a:cubicBezTo>
                        <a:pt x="0" y="41"/>
                        <a:pt x="2" y="46"/>
                        <a:pt x="5" y="50"/>
                      </a:cubicBezTo>
                      <a:cubicBezTo>
                        <a:pt x="9" y="54"/>
                        <a:pt x="15" y="58"/>
                        <a:pt x="24" y="61"/>
                      </a:cubicBezTo>
                      <a:cubicBezTo>
                        <a:pt x="24" y="83"/>
                        <a:pt x="24" y="83"/>
                        <a:pt x="24" y="83"/>
                      </a:cubicBezTo>
                      <a:cubicBezTo>
                        <a:pt x="20" y="83"/>
                        <a:pt x="16" y="82"/>
                        <a:pt x="12" y="80"/>
                      </a:cubicBezTo>
                      <a:cubicBezTo>
                        <a:pt x="7" y="78"/>
                        <a:pt x="3" y="77"/>
                        <a:pt x="1" y="75"/>
                      </a:cubicBezTo>
                      <a:cubicBezTo>
                        <a:pt x="1" y="91"/>
                        <a:pt x="1" y="91"/>
                        <a:pt x="1" y="91"/>
                      </a:cubicBezTo>
                      <a:cubicBezTo>
                        <a:pt x="8" y="95"/>
                        <a:pt x="16" y="97"/>
                        <a:pt x="24" y="97"/>
                      </a:cubicBezTo>
                      <a:cubicBezTo>
                        <a:pt x="24" y="109"/>
                        <a:pt x="24" y="109"/>
                        <a:pt x="24" y="109"/>
                      </a:cubicBezTo>
                      <a:cubicBezTo>
                        <a:pt x="33" y="109"/>
                        <a:pt x="33" y="109"/>
                        <a:pt x="33" y="109"/>
                      </a:cubicBezTo>
                      <a:cubicBezTo>
                        <a:pt x="33" y="97"/>
                        <a:pt x="33" y="97"/>
                        <a:pt x="33" y="97"/>
                      </a:cubicBezTo>
                      <a:cubicBezTo>
                        <a:pt x="41" y="96"/>
                        <a:pt x="47" y="93"/>
                        <a:pt x="51" y="89"/>
                      </a:cubicBezTo>
                      <a:cubicBezTo>
                        <a:pt x="55" y="85"/>
                        <a:pt x="57" y="80"/>
                        <a:pt x="57" y="73"/>
                      </a:cubicBezTo>
                      <a:cubicBezTo>
                        <a:pt x="57" y="67"/>
                        <a:pt x="56" y="62"/>
                        <a:pt x="52" y="59"/>
                      </a:cubicBezTo>
                      <a:close/>
                      <a:moveTo>
                        <a:pt x="24" y="44"/>
                      </a:moveTo>
                      <a:cubicBezTo>
                        <a:pt x="18" y="41"/>
                        <a:pt x="16" y="38"/>
                        <a:pt x="16" y="34"/>
                      </a:cubicBezTo>
                      <a:cubicBezTo>
                        <a:pt x="16" y="29"/>
                        <a:pt x="18" y="26"/>
                        <a:pt x="24" y="25"/>
                      </a:cubicBezTo>
                      <a:lnTo>
                        <a:pt x="24" y="44"/>
                      </a:lnTo>
                      <a:close/>
                      <a:moveTo>
                        <a:pt x="33" y="83"/>
                      </a:moveTo>
                      <a:cubicBezTo>
                        <a:pt x="33" y="64"/>
                        <a:pt x="33" y="64"/>
                        <a:pt x="33" y="64"/>
                      </a:cubicBezTo>
                      <a:cubicBezTo>
                        <a:pt x="38" y="67"/>
                        <a:pt x="41" y="70"/>
                        <a:pt x="41" y="74"/>
                      </a:cubicBezTo>
                      <a:cubicBezTo>
                        <a:pt x="41" y="79"/>
                        <a:pt x="38" y="82"/>
                        <a:pt x="33" y="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7" name="Freeform 75">
                  <a:extLst>
                    <a:ext uri="{FF2B5EF4-FFF2-40B4-BE49-F238E27FC236}">
                      <a16:creationId xmlns:a16="http://schemas.microsoft.com/office/drawing/2014/main" id="{C7224809-9969-4ABF-AD09-ECE529872BD0}"/>
                    </a:ext>
                  </a:extLst>
                </p:cNvPr>
                <p:cNvSpPr>
                  <a:spLocks/>
                </p:cNvSpPr>
                <p:nvPr/>
              </p:nvSpPr>
              <p:spPr bwMode="auto">
                <a:xfrm>
                  <a:off x="4780" y="901"/>
                  <a:ext cx="76" cy="93"/>
                </a:xfrm>
                <a:custGeom>
                  <a:avLst/>
                  <a:gdLst>
                    <a:gd name="T0" fmla="*/ 113 w 113"/>
                    <a:gd name="T1" fmla="*/ 3 h 137"/>
                    <a:gd name="T2" fmla="*/ 113 w 113"/>
                    <a:gd name="T3" fmla="*/ 0 h 137"/>
                    <a:gd name="T4" fmla="*/ 31 w 113"/>
                    <a:gd name="T5" fmla="*/ 0 h 137"/>
                    <a:gd name="T6" fmla="*/ 31 w 113"/>
                    <a:gd name="T7" fmla="*/ 3 h 137"/>
                    <a:gd name="T8" fmla="*/ 0 w 113"/>
                    <a:gd name="T9" fmla="*/ 79 h 137"/>
                    <a:gd name="T10" fmla="*/ 58 w 113"/>
                    <a:gd name="T11" fmla="*/ 137 h 137"/>
                    <a:gd name="T12" fmla="*/ 113 w 113"/>
                    <a:gd name="T13" fmla="*/ 3 h 137"/>
                  </a:gdLst>
                  <a:ahLst/>
                  <a:cxnLst>
                    <a:cxn ang="0">
                      <a:pos x="T0" y="T1"/>
                    </a:cxn>
                    <a:cxn ang="0">
                      <a:pos x="T2" y="T3"/>
                    </a:cxn>
                    <a:cxn ang="0">
                      <a:pos x="T4" y="T5"/>
                    </a:cxn>
                    <a:cxn ang="0">
                      <a:pos x="T6" y="T7"/>
                    </a:cxn>
                    <a:cxn ang="0">
                      <a:pos x="T8" y="T9"/>
                    </a:cxn>
                    <a:cxn ang="0">
                      <a:pos x="T10" y="T11"/>
                    </a:cxn>
                    <a:cxn ang="0">
                      <a:pos x="T12" y="T13"/>
                    </a:cxn>
                  </a:cxnLst>
                  <a:rect l="0" t="0" r="r" b="b"/>
                  <a:pathLst>
                    <a:path w="113" h="137">
                      <a:moveTo>
                        <a:pt x="113" y="3"/>
                      </a:moveTo>
                      <a:cubicBezTo>
                        <a:pt x="113" y="2"/>
                        <a:pt x="113" y="1"/>
                        <a:pt x="113" y="0"/>
                      </a:cubicBezTo>
                      <a:cubicBezTo>
                        <a:pt x="31" y="0"/>
                        <a:pt x="31" y="0"/>
                        <a:pt x="31" y="0"/>
                      </a:cubicBezTo>
                      <a:cubicBezTo>
                        <a:pt x="31" y="1"/>
                        <a:pt x="31" y="2"/>
                        <a:pt x="31" y="3"/>
                      </a:cubicBezTo>
                      <a:cubicBezTo>
                        <a:pt x="31" y="33"/>
                        <a:pt x="19" y="60"/>
                        <a:pt x="0" y="79"/>
                      </a:cubicBezTo>
                      <a:cubicBezTo>
                        <a:pt x="58" y="137"/>
                        <a:pt x="58" y="137"/>
                        <a:pt x="58" y="137"/>
                      </a:cubicBezTo>
                      <a:cubicBezTo>
                        <a:pt x="92" y="103"/>
                        <a:pt x="113" y="55"/>
                        <a:pt x="113" y="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38" name="Group 137">
            <a:extLst>
              <a:ext uri="{FF2B5EF4-FFF2-40B4-BE49-F238E27FC236}">
                <a16:creationId xmlns:a16="http://schemas.microsoft.com/office/drawing/2014/main" id="{E4D69CCF-357E-4E16-86B3-836FCDF43AB0}"/>
              </a:ext>
            </a:extLst>
          </p:cNvPr>
          <p:cNvGrpSpPr/>
          <p:nvPr/>
        </p:nvGrpSpPr>
        <p:grpSpPr>
          <a:xfrm>
            <a:off x="10915717" y="172480"/>
            <a:ext cx="969264" cy="969264"/>
            <a:chOff x="6811432" y="5470315"/>
            <a:chExt cx="491390" cy="491390"/>
          </a:xfrm>
        </p:grpSpPr>
        <p:sp>
          <p:nvSpPr>
            <p:cNvPr id="139" name="Oval 138">
              <a:extLst>
                <a:ext uri="{FF2B5EF4-FFF2-40B4-BE49-F238E27FC236}">
                  <a16:creationId xmlns:a16="http://schemas.microsoft.com/office/drawing/2014/main" id="{1132C448-BE61-4051-9F85-DF99AC847211}"/>
                </a:ext>
              </a:extLst>
            </p:cNvPr>
            <p:cNvSpPr>
              <a:spLocks/>
            </p:cNvSpPr>
            <p:nvPr/>
          </p:nvSpPr>
          <p:spPr bwMode="auto">
            <a:xfrm rot="10800000" flipV="1">
              <a:off x="6811432" y="5470315"/>
              <a:ext cx="491390" cy="491390"/>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40" name="Oval 139">
              <a:extLst>
                <a:ext uri="{FF2B5EF4-FFF2-40B4-BE49-F238E27FC236}">
                  <a16:creationId xmlns:a16="http://schemas.microsoft.com/office/drawing/2014/main" id="{5409605A-C61C-42D4-B749-9BE9E085AD46}"/>
                </a:ext>
              </a:extLst>
            </p:cNvPr>
            <p:cNvSpPr>
              <a:spLocks/>
            </p:cNvSpPr>
            <p:nvPr/>
          </p:nvSpPr>
          <p:spPr bwMode="auto">
            <a:xfrm rot="10800000" flipV="1">
              <a:off x="6836447" y="5495330"/>
              <a:ext cx="441360" cy="441360"/>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141" name="data2" descr="data">
              <a:extLst>
                <a:ext uri="{FF2B5EF4-FFF2-40B4-BE49-F238E27FC236}">
                  <a16:creationId xmlns:a16="http://schemas.microsoft.com/office/drawing/2014/main" id="{1146E20E-9D22-4D2E-B35B-BEFD3087D4D5}"/>
                </a:ext>
              </a:extLst>
            </p:cNvPr>
            <p:cNvGrpSpPr/>
            <p:nvPr/>
          </p:nvGrpSpPr>
          <p:grpSpPr>
            <a:xfrm rot="10800000" flipH="1" flipV="1">
              <a:off x="6933650" y="5610844"/>
              <a:ext cx="246886" cy="210310"/>
              <a:chOff x="6520827" y="1696554"/>
              <a:chExt cx="396483" cy="337694"/>
            </a:xfrm>
          </p:grpSpPr>
          <p:sp>
            <p:nvSpPr>
              <p:cNvPr id="142" name="Freeform: Shape 141">
                <a:extLst>
                  <a:ext uri="{FF2B5EF4-FFF2-40B4-BE49-F238E27FC236}">
                    <a16:creationId xmlns:a16="http://schemas.microsoft.com/office/drawing/2014/main" id="{58FF3D27-FFBB-49A9-99F8-00E8D2068BFE}"/>
                  </a:ext>
                </a:extLst>
              </p:cNvPr>
              <p:cNvSpPr/>
              <p:nvPr/>
            </p:nvSpPr>
            <p:spPr>
              <a:xfrm>
                <a:off x="6684538" y="1696554"/>
                <a:ext cx="69061" cy="96653"/>
              </a:xfrm>
              <a:custGeom>
                <a:avLst/>
                <a:gdLst>
                  <a:gd name="connsiteX0" fmla="*/ 68981 w 69061"/>
                  <a:gd name="connsiteY0" fmla="*/ 33127 h 96653"/>
                  <a:gd name="connsiteX1" fmla="*/ 34009 w 69061"/>
                  <a:gd name="connsiteY1" fmla="*/ 0 h 96653"/>
                  <a:gd name="connsiteX2" fmla="*/ 0 w 69061"/>
                  <a:gd name="connsiteY2" fmla="*/ 34009 h 96653"/>
                  <a:gd name="connsiteX3" fmla="*/ 0 w 69061"/>
                  <a:gd name="connsiteY3" fmla="*/ 61601 h 96653"/>
                  <a:gd name="connsiteX4" fmla="*/ 34009 w 69061"/>
                  <a:gd name="connsiteY4" fmla="*/ 96653 h 96653"/>
                  <a:gd name="connsiteX5" fmla="*/ 69061 w 69061"/>
                  <a:gd name="connsiteY5" fmla="*/ 61601 h 96653"/>
                  <a:gd name="connsiteX6" fmla="*/ 68981 w 69061"/>
                  <a:gd name="connsiteY6" fmla="*/ 33127 h 96653"/>
                  <a:gd name="connsiteX7" fmla="*/ 47725 w 69061"/>
                  <a:gd name="connsiteY7" fmla="*/ 61601 h 96653"/>
                  <a:gd name="connsiteX8" fmla="*/ 34811 w 69061"/>
                  <a:gd name="connsiteY8" fmla="*/ 75398 h 96653"/>
                  <a:gd name="connsiteX9" fmla="*/ 21175 w 69061"/>
                  <a:gd name="connsiteY9" fmla="*/ 61601 h 96653"/>
                  <a:gd name="connsiteX10" fmla="*/ 21175 w 69061"/>
                  <a:gd name="connsiteY10" fmla="*/ 34009 h 96653"/>
                  <a:gd name="connsiteX11" fmla="*/ 33929 w 69061"/>
                  <a:gd name="connsiteY11" fmla="*/ 21256 h 96653"/>
                  <a:gd name="connsiteX12" fmla="*/ 47725 w 69061"/>
                  <a:gd name="connsiteY12" fmla="*/ 34009 h 96653"/>
                  <a:gd name="connsiteX13" fmla="*/ 47725 w 69061"/>
                  <a:gd name="connsiteY13" fmla="*/ 61601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68981" y="33127"/>
                    </a:moveTo>
                    <a:cubicBezTo>
                      <a:pt x="67457" y="14598"/>
                      <a:pt x="52056" y="0"/>
                      <a:pt x="34009" y="0"/>
                    </a:cubicBezTo>
                    <a:cubicBezTo>
                      <a:pt x="15240" y="0"/>
                      <a:pt x="0" y="15240"/>
                      <a:pt x="0" y="34009"/>
                    </a:cubicBezTo>
                    <a:lnTo>
                      <a:pt x="0" y="61601"/>
                    </a:lnTo>
                    <a:cubicBezTo>
                      <a:pt x="0" y="79649"/>
                      <a:pt x="14518" y="95049"/>
                      <a:pt x="34009" y="96653"/>
                    </a:cubicBezTo>
                    <a:cubicBezTo>
                      <a:pt x="53019" y="96653"/>
                      <a:pt x="69061" y="80611"/>
                      <a:pt x="69061" y="61601"/>
                    </a:cubicBezTo>
                    <a:lnTo>
                      <a:pt x="68981" y="33127"/>
                    </a:lnTo>
                    <a:close/>
                    <a:moveTo>
                      <a:pt x="47725" y="61601"/>
                    </a:moveTo>
                    <a:cubicBezTo>
                      <a:pt x="47725" y="69703"/>
                      <a:pt x="40426" y="75398"/>
                      <a:pt x="34811" y="75398"/>
                    </a:cubicBezTo>
                    <a:cubicBezTo>
                      <a:pt x="27271" y="74756"/>
                      <a:pt x="21175" y="68580"/>
                      <a:pt x="21175" y="61601"/>
                    </a:cubicBezTo>
                    <a:lnTo>
                      <a:pt x="21175" y="34009"/>
                    </a:lnTo>
                    <a:cubicBezTo>
                      <a:pt x="21175" y="27111"/>
                      <a:pt x="27031" y="21256"/>
                      <a:pt x="33929" y="21256"/>
                    </a:cubicBezTo>
                    <a:cubicBezTo>
                      <a:pt x="40907" y="21256"/>
                      <a:pt x="47164" y="27352"/>
                      <a:pt x="47725" y="34009"/>
                    </a:cubicBezTo>
                    <a:lnTo>
                      <a:pt x="47725" y="61601"/>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B927C4CC-3158-4980-B825-11E83D109B50}"/>
                  </a:ext>
                </a:extLst>
              </p:cNvPr>
              <p:cNvSpPr/>
              <p:nvPr/>
            </p:nvSpPr>
            <p:spPr>
              <a:xfrm>
                <a:off x="6625258" y="1697186"/>
                <a:ext cx="23902" cy="96413"/>
              </a:xfrm>
              <a:custGeom>
                <a:avLst/>
                <a:gdLst>
                  <a:gd name="connsiteX0" fmla="*/ 11951 w 23902"/>
                  <a:gd name="connsiteY0" fmla="*/ 96413 h 96413"/>
                  <a:gd name="connsiteX1" fmla="*/ 0 w 23902"/>
                  <a:gd name="connsiteY1" fmla="*/ 84461 h 96413"/>
                  <a:gd name="connsiteX2" fmla="*/ 0 w 23902"/>
                  <a:gd name="connsiteY2" fmla="*/ 11951 h 96413"/>
                  <a:gd name="connsiteX3" fmla="*/ 11951 w 23902"/>
                  <a:gd name="connsiteY3" fmla="*/ 0 h 96413"/>
                  <a:gd name="connsiteX4" fmla="*/ 23902 w 23902"/>
                  <a:gd name="connsiteY4" fmla="*/ 11951 h 96413"/>
                  <a:gd name="connsiteX5" fmla="*/ 23902 w 23902"/>
                  <a:gd name="connsiteY5" fmla="*/ 84381 h 96413"/>
                  <a:gd name="connsiteX6" fmla="*/ 11951 w 23902"/>
                  <a:gd name="connsiteY6" fmla="*/ 96413 h 9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413">
                    <a:moveTo>
                      <a:pt x="11951" y="96413"/>
                    </a:moveTo>
                    <a:cubicBezTo>
                      <a:pt x="5374" y="96413"/>
                      <a:pt x="0" y="91039"/>
                      <a:pt x="0" y="84461"/>
                    </a:cubicBezTo>
                    <a:lnTo>
                      <a:pt x="0" y="11951"/>
                    </a:lnTo>
                    <a:cubicBezTo>
                      <a:pt x="0" y="5374"/>
                      <a:pt x="5374" y="0"/>
                      <a:pt x="11951" y="0"/>
                    </a:cubicBezTo>
                    <a:cubicBezTo>
                      <a:pt x="18528" y="0"/>
                      <a:pt x="23902" y="5374"/>
                      <a:pt x="23902" y="11951"/>
                    </a:cubicBezTo>
                    <a:lnTo>
                      <a:pt x="23902" y="84381"/>
                    </a:lnTo>
                    <a:cubicBezTo>
                      <a:pt x="23902" y="91039"/>
                      <a:pt x="18528" y="96413"/>
                      <a:pt x="11951" y="96413"/>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4346EC80-0CE0-4348-B139-6C888C5D5F90}"/>
                  </a:ext>
                </a:extLst>
              </p:cNvPr>
              <p:cNvSpPr/>
              <p:nvPr/>
            </p:nvSpPr>
            <p:spPr>
              <a:xfrm>
                <a:off x="6520827" y="1696554"/>
                <a:ext cx="69061" cy="96653"/>
              </a:xfrm>
              <a:custGeom>
                <a:avLst/>
                <a:gdLst>
                  <a:gd name="connsiteX0" fmla="*/ 68981 w 69061"/>
                  <a:gd name="connsiteY0" fmla="*/ 33127 h 96653"/>
                  <a:gd name="connsiteX1" fmla="*/ 34009 w 69061"/>
                  <a:gd name="connsiteY1" fmla="*/ 0 h 96653"/>
                  <a:gd name="connsiteX2" fmla="*/ 0 w 69061"/>
                  <a:gd name="connsiteY2" fmla="*/ 34009 h 96653"/>
                  <a:gd name="connsiteX3" fmla="*/ 0 w 69061"/>
                  <a:gd name="connsiteY3" fmla="*/ 61601 h 96653"/>
                  <a:gd name="connsiteX4" fmla="*/ 34009 w 69061"/>
                  <a:gd name="connsiteY4" fmla="*/ 96653 h 96653"/>
                  <a:gd name="connsiteX5" fmla="*/ 69061 w 69061"/>
                  <a:gd name="connsiteY5" fmla="*/ 61601 h 96653"/>
                  <a:gd name="connsiteX6" fmla="*/ 68981 w 69061"/>
                  <a:gd name="connsiteY6" fmla="*/ 33127 h 96653"/>
                  <a:gd name="connsiteX7" fmla="*/ 47805 w 69061"/>
                  <a:gd name="connsiteY7" fmla="*/ 61601 h 96653"/>
                  <a:gd name="connsiteX8" fmla="*/ 34891 w 69061"/>
                  <a:gd name="connsiteY8" fmla="*/ 75398 h 96653"/>
                  <a:gd name="connsiteX9" fmla="*/ 21256 w 69061"/>
                  <a:gd name="connsiteY9" fmla="*/ 61601 h 96653"/>
                  <a:gd name="connsiteX10" fmla="*/ 21256 w 69061"/>
                  <a:gd name="connsiteY10" fmla="*/ 34009 h 96653"/>
                  <a:gd name="connsiteX11" fmla="*/ 34009 w 69061"/>
                  <a:gd name="connsiteY11" fmla="*/ 21256 h 96653"/>
                  <a:gd name="connsiteX12" fmla="*/ 47805 w 69061"/>
                  <a:gd name="connsiteY12" fmla="*/ 34009 h 96653"/>
                  <a:gd name="connsiteX13" fmla="*/ 47805 w 69061"/>
                  <a:gd name="connsiteY13" fmla="*/ 61601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68981" y="33127"/>
                    </a:moveTo>
                    <a:cubicBezTo>
                      <a:pt x="67457" y="14598"/>
                      <a:pt x="52057" y="0"/>
                      <a:pt x="34009" y="0"/>
                    </a:cubicBezTo>
                    <a:cubicBezTo>
                      <a:pt x="15240" y="0"/>
                      <a:pt x="0" y="15240"/>
                      <a:pt x="0" y="34009"/>
                    </a:cubicBezTo>
                    <a:lnTo>
                      <a:pt x="0" y="61601"/>
                    </a:lnTo>
                    <a:cubicBezTo>
                      <a:pt x="0" y="79649"/>
                      <a:pt x="14518" y="95049"/>
                      <a:pt x="34009" y="96653"/>
                    </a:cubicBezTo>
                    <a:cubicBezTo>
                      <a:pt x="53019" y="96653"/>
                      <a:pt x="69061" y="80611"/>
                      <a:pt x="69061" y="61601"/>
                    </a:cubicBezTo>
                    <a:lnTo>
                      <a:pt x="68981" y="33127"/>
                    </a:lnTo>
                    <a:close/>
                    <a:moveTo>
                      <a:pt x="47805" y="61601"/>
                    </a:moveTo>
                    <a:cubicBezTo>
                      <a:pt x="47805" y="69703"/>
                      <a:pt x="40506" y="75398"/>
                      <a:pt x="34891" y="75398"/>
                    </a:cubicBezTo>
                    <a:cubicBezTo>
                      <a:pt x="27352" y="74756"/>
                      <a:pt x="21256" y="68580"/>
                      <a:pt x="21256" y="61601"/>
                    </a:cubicBezTo>
                    <a:lnTo>
                      <a:pt x="21256" y="34009"/>
                    </a:lnTo>
                    <a:cubicBezTo>
                      <a:pt x="21256" y="27111"/>
                      <a:pt x="27111" y="21256"/>
                      <a:pt x="34009" y="21256"/>
                    </a:cubicBezTo>
                    <a:cubicBezTo>
                      <a:pt x="40987" y="21256"/>
                      <a:pt x="47244" y="27352"/>
                      <a:pt x="47805" y="34009"/>
                    </a:cubicBezTo>
                    <a:lnTo>
                      <a:pt x="47805" y="61601"/>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69967EC0-D1B3-44EC-A88E-B9ABC6522999}"/>
                  </a:ext>
                </a:extLst>
              </p:cNvPr>
              <p:cNvSpPr/>
              <p:nvPr/>
            </p:nvSpPr>
            <p:spPr>
              <a:xfrm>
                <a:off x="6848250" y="1696554"/>
                <a:ext cx="69060" cy="96652"/>
              </a:xfrm>
              <a:custGeom>
                <a:avLst/>
                <a:gdLst>
                  <a:gd name="connsiteX0" fmla="*/ 68981 w 69061"/>
                  <a:gd name="connsiteY0" fmla="*/ 33127 h 96653"/>
                  <a:gd name="connsiteX1" fmla="*/ 34009 w 69061"/>
                  <a:gd name="connsiteY1" fmla="*/ 0 h 96653"/>
                  <a:gd name="connsiteX2" fmla="*/ 0 w 69061"/>
                  <a:gd name="connsiteY2" fmla="*/ 34009 h 96653"/>
                  <a:gd name="connsiteX3" fmla="*/ 0 w 69061"/>
                  <a:gd name="connsiteY3" fmla="*/ 61601 h 96653"/>
                  <a:gd name="connsiteX4" fmla="*/ 34009 w 69061"/>
                  <a:gd name="connsiteY4" fmla="*/ 96653 h 96653"/>
                  <a:gd name="connsiteX5" fmla="*/ 69061 w 69061"/>
                  <a:gd name="connsiteY5" fmla="*/ 61601 h 96653"/>
                  <a:gd name="connsiteX6" fmla="*/ 68981 w 69061"/>
                  <a:gd name="connsiteY6" fmla="*/ 33127 h 96653"/>
                  <a:gd name="connsiteX7" fmla="*/ 47725 w 69061"/>
                  <a:gd name="connsiteY7" fmla="*/ 61601 h 96653"/>
                  <a:gd name="connsiteX8" fmla="*/ 34811 w 69061"/>
                  <a:gd name="connsiteY8" fmla="*/ 75398 h 96653"/>
                  <a:gd name="connsiteX9" fmla="*/ 21175 w 69061"/>
                  <a:gd name="connsiteY9" fmla="*/ 61601 h 96653"/>
                  <a:gd name="connsiteX10" fmla="*/ 21175 w 69061"/>
                  <a:gd name="connsiteY10" fmla="*/ 34009 h 96653"/>
                  <a:gd name="connsiteX11" fmla="*/ 33929 w 69061"/>
                  <a:gd name="connsiteY11" fmla="*/ 21256 h 96653"/>
                  <a:gd name="connsiteX12" fmla="*/ 47725 w 69061"/>
                  <a:gd name="connsiteY12" fmla="*/ 34009 h 96653"/>
                  <a:gd name="connsiteX13" fmla="*/ 47725 w 69061"/>
                  <a:gd name="connsiteY13" fmla="*/ 61601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68981" y="33127"/>
                    </a:moveTo>
                    <a:cubicBezTo>
                      <a:pt x="67457" y="14598"/>
                      <a:pt x="52057" y="0"/>
                      <a:pt x="34009" y="0"/>
                    </a:cubicBezTo>
                    <a:cubicBezTo>
                      <a:pt x="15240" y="0"/>
                      <a:pt x="0" y="15240"/>
                      <a:pt x="0" y="34009"/>
                    </a:cubicBezTo>
                    <a:lnTo>
                      <a:pt x="0" y="61601"/>
                    </a:lnTo>
                    <a:cubicBezTo>
                      <a:pt x="0" y="79649"/>
                      <a:pt x="14518" y="95049"/>
                      <a:pt x="34009" y="96653"/>
                    </a:cubicBezTo>
                    <a:cubicBezTo>
                      <a:pt x="53019" y="96653"/>
                      <a:pt x="69061" y="80611"/>
                      <a:pt x="69061" y="61601"/>
                    </a:cubicBezTo>
                    <a:lnTo>
                      <a:pt x="68981" y="33127"/>
                    </a:lnTo>
                    <a:close/>
                    <a:moveTo>
                      <a:pt x="47725" y="61601"/>
                    </a:moveTo>
                    <a:cubicBezTo>
                      <a:pt x="47725" y="69703"/>
                      <a:pt x="40426" y="75398"/>
                      <a:pt x="34811" y="75398"/>
                    </a:cubicBezTo>
                    <a:cubicBezTo>
                      <a:pt x="27271" y="74756"/>
                      <a:pt x="21175" y="68580"/>
                      <a:pt x="21175" y="61601"/>
                    </a:cubicBezTo>
                    <a:lnTo>
                      <a:pt x="21175" y="34009"/>
                    </a:lnTo>
                    <a:cubicBezTo>
                      <a:pt x="21175" y="27111"/>
                      <a:pt x="27031" y="21256"/>
                      <a:pt x="33929" y="21256"/>
                    </a:cubicBezTo>
                    <a:cubicBezTo>
                      <a:pt x="40907" y="21256"/>
                      <a:pt x="47164" y="27352"/>
                      <a:pt x="47725" y="34009"/>
                    </a:cubicBezTo>
                    <a:lnTo>
                      <a:pt x="47725" y="61601"/>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D971D731-277D-44FE-ABE6-7BD0E4D7D986}"/>
                  </a:ext>
                </a:extLst>
              </p:cNvPr>
              <p:cNvSpPr/>
              <p:nvPr/>
            </p:nvSpPr>
            <p:spPr>
              <a:xfrm>
                <a:off x="6788890" y="1697186"/>
                <a:ext cx="23902" cy="96413"/>
              </a:xfrm>
              <a:custGeom>
                <a:avLst/>
                <a:gdLst>
                  <a:gd name="connsiteX0" fmla="*/ 11951 w 23902"/>
                  <a:gd name="connsiteY0" fmla="*/ 96413 h 96413"/>
                  <a:gd name="connsiteX1" fmla="*/ 0 w 23902"/>
                  <a:gd name="connsiteY1" fmla="*/ 84461 h 96413"/>
                  <a:gd name="connsiteX2" fmla="*/ 0 w 23902"/>
                  <a:gd name="connsiteY2" fmla="*/ 11951 h 96413"/>
                  <a:gd name="connsiteX3" fmla="*/ 11951 w 23902"/>
                  <a:gd name="connsiteY3" fmla="*/ 0 h 96413"/>
                  <a:gd name="connsiteX4" fmla="*/ 23902 w 23902"/>
                  <a:gd name="connsiteY4" fmla="*/ 11951 h 96413"/>
                  <a:gd name="connsiteX5" fmla="*/ 23902 w 23902"/>
                  <a:gd name="connsiteY5" fmla="*/ 84381 h 96413"/>
                  <a:gd name="connsiteX6" fmla="*/ 11951 w 23902"/>
                  <a:gd name="connsiteY6" fmla="*/ 96413 h 9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413">
                    <a:moveTo>
                      <a:pt x="11951" y="96413"/>
                    </a:moveTo>
                    <a:cubicBezTo>
                      <a:pt x="5374" y="96413"/>
                      <a:pt x="0" y="91039"/>
                      <a:pt x="0" y="84461"/>
                    </a:cubicBezTo>
                    <a:lnTo>
                      <a:pt x="0" y="11951"/>
                    </a:lnTo>
                    <a:cubicBezTo>
                      <a:pt x="0" y="5374"/>
                      <a:pt x="5374" y="0"/>
                      <a:pt x="11951" y="0"/>
                    </a:cubicBezTo>
                    <a:cubicBezTo>
                      <a:pt x="18528" y="0"/>
                      <a:pt x="23902" y="5374"/>
                      <a:pt x="23902" y="11951"/>
                    </a:cubicBezTo>
                    <a:lnTo>
                      <a:pt x="23902" y="84381"/>
                    </a:lnTo>
                    <a:cubicBezTo>
                      <a:pt x="23983" y="91039"/>
                      <a:pt x="18608" y="96413"/>
                      <a:pt x="11951" y="96413"/>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5CD085B3-4123-4E7A-887A-C7A1B5A6FAD1}"/>
                  </a:ext>
                </a:extLst>
              </p:cNvPr>
              <p:cNvSpPr/>
              <p:nvPr/>
            </p:nvSpPr>
            <p:spPr>
              <a:xfrm>
                <a:off x="6684538" y="1937209"/>
                <a:ext cx="69061" cy="96653"/>
              </a:xfrm>
              <a:custGeom>
                <a:avLst/>
                <a:gdLst>
                  <a:gd name="connsiteX0" fmla="*/ 68981 w 69061"/>
                  <a:gd name="connsiteY0" fmla="*/ 33127 h 96653"/>
                  <a:gd name="connsiteX1" fmla="*/ 34009 w 69061"/>
                  <a:gd name="connsiteY1" fmla="*/ 0 h 96653"/>
                  <a:gd name="connsiteX2" fmla="*/ 0 w 69061"/>
                  <a:gd name="connsiteY2" fmla="*/ 34009 h 96653"/>
                  <a:gd name="connsiteX3" fmla="*/ 0 w 69061"/>
                  <a:gd name="connsiteY3" fmla="*/ 61602 h 96653"/>
                  <a:gd name="connsiteX4" fmla="*/ 34009 w 69061"/>
                  <a:gd name="connsiteY4" fmla="*/ 96654 h 96653"/>
                  <a:gd name="connsiteX5" fmla="*/ 69061 w 69061"/>
                  <a:gd name="connsiteY5" fmla="*/ 61602 h 96653"/>
                  <a:gd name="connsiteX6" fmla="*/ 68981 w 69061"/>
                  <a:gd name="connsiteY6" fmla="*/ 33127 h 96653"/>
                  <a:gd name="connsiteX7" fmla="*/ 47725 w 69061"/>
                  <a:gd name="connsiteY7" fmla="*/ 61602 h 96653"/>
                  <a:gd name="connsiteX8" fmla="*/ 34811 w 69061"/>
                  <a:gd name="connsiteY8" fmla="*/ 75398 h 96653"/>
                  <a:gd name="connsiteX9" fmla="*/ 21175 w 69061"/>
                  <a:gd name="connsiteY9" fmla="*/ 61602 h 96653"/>
                  <a:gd name="connsiteX10" fmla="*/ 21175 w 69061"/>
                  <a:gd name="connsiteY10" fmla="*/ 34009 h 96653"/>
                  <a:gd name="connsiteX11" fmla="*/ 33929 w 69061"/>
                  <a:gd name="connsiteY11" fmla="*/ 21256 h 96653"/>
                  <a:gd name="connsiteX12" fmla="*/ 47725 w 69061"/>
                  <a:gd name="connsiteY12" fmla="*/ 34009 h 96653"/>
                  <a:gd name="connsiteX13" fmla="*/ 47725 w 69061"/>
                  <a:gd name="connsiteY13" fmla="*/ 61602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68981" y="33127"/>
                    </a:moveTo>
                    <a:cubicBezTo>
                      <a:pt x="67457" y="14598"/>
                      <a:pt x="52056" y="0"/>
                      <a:pt x="34009" y="0"/>
                    </a:cubicBezTo>
                    <a:cubicBezTo>
                      <a:pt x="15240" y="0"/>
                      <a:pt x="0" y="15240"/>
                      <a:pt x="0" y="34009"/>
                    </a:cubicBezTo>
                    <a:lnTo>
                      <a:pt x="0" y="61602"/>
                    </a:lnTo>
                    <a:cubicBezTo>
                      <a:pt x="0" y="79649"/>
                      <a:pt x="14518" y="95049"/>
                      <a:pt x="34009" y="96654"/>
                    </a:cubicBezTo>
                    <a:cubicBezTo>
                      <a:pt x="53019" y="96654"/>
                      <a:pt x="69061" y="80612"/>
                      <a:pt x="69061" y="61602"/>
                    </a:cubicBezTo>
                    <a:lnTo>
                      <a:pt x="68981" y="33127"/>
                    </a:lnTo>
                    <a:close/>
                    <a:moveTo>
                      <a:pt x="47725" y="61602"/>
                    </a:moveTo>
                    <a:cubicBezTo>
                      <a:pt x="47725" y="69703"/>
                      <a:pt x="40426" y="75398"/>
                      <a:pt x="34811" y="75398"/>
                    </a:cubicBezTo>
                    <a:cubicBezTo>
                      <a:pt x="27271" y="74756"/>
                      <a:pt x="21175" y="68580"/>
                      <a:pt x="21175" y="61602"/>
                    </a:cubicBezTo>
                    <a:lnTo>
                      <a:pt x="21175" y="34009"/>
                    </a:lnTo>
                    <a:cubicBezTo>
                      <a:pt x="21175" y="27111"/>
                      <a:pt x="27031" y="21256"/>
                      <a:pt x="33929" y="21256"/>
                    </a:cubicBezTo>
                    <a:cubicBezTo>
                      <a:pt x="40907" y="21256"/>
                      <a:pt x="47164" y="27352"/>
                      <a:pt x="47725" y="34009"/>
                    </a:cubicBezTo>
                    <a:lnTo>
                      <a:pt x="47725" y="61602"/>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00033029-296E-4FF0-A29C-18DFE76679C3}"/>
                  </a:ext>
                </a:extLst>
              </p:cNvPr>
              <p:cNvSpPr/>
              <p:nvPr/>
            </p:nvSpPr>
            <p:spPr>
              <a:xfrm>
                <a:off x="6625258" y="1937915"/>
                <a:ext cx="23902" cy="96333"/>
              </a:xfrm>
              <a:custGeom>
                <a:avLst/>
                <a:gdLst>
                  <a:gd name="connsiteX0" fmla="*/ 11951 w 23902"/>
                  <a:gd name="connsiteY0" fmla="*/ 96333 h 96333"/>
                  <a:gd name="connsiteX1" fmla="*/ 0 w 23902"/>
                  <a:gd name="connsiteY1" fmla="*/ 84382 h 96333"/>
                  <a:gd name="connsiteX2" fmla="*/ 0 w 23902"/>
                  <a:gd name="connsiteY2" fmla="*/ 11952 h 96333"/>
                  <a:gd name="connsiteX3" fmla="*/ 11951 w 23902"/>
                  <a:gd name="connsiteY3" fmla="*/ 0 h 96333"/>
                  <a:gd name="connsiteX4" fmla="*/ 23902 w 23902"/>
                  <a:gd name="connsiteY4" fmla="*/ 11952 h 96333"/>
                  <a:gd name="connsiteX5" fmla="*/ 23902 w 23902"/>
                  <a:gd name="connsiteY5" fmla="*/ 84382 h 96333"/>
                  <a:gd name="connsiteX6" fmla="*/ 11951 w 23902"/>
                  <a:gd name="connsiteY6" fmla="*/ 96333 h 9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333">
                    <a:moveTo>
                      <a:pt x="11951" y="96333"/>
                    </a:moveTo>
                    <a:cubicBezTo>
                      <a:pt x="5374" y="96333"/>
                      <a:pt x="0" y="90959"/>
                      <a:pt x="0" y="84382"/>
                    </a:cubicBezTo>
                    <a:lnTo>
                      <a:pt x="0" y="11952"/>
                    </a:lnTo>
                    <a:cubicBezTo>
                      <a:pt x="0" y="5374"/>
                      <a:pt x="5374" y="0"/>
                      <a:pt x="11951" y="0"/>
                    </a:cubicBezTo>
                    <a:cubicBezTo>
                      <a:pt x="18528" y="0"/>
                      <a:pt x="23902" y="5374"/>
                      <a:pt x="23902" y="11952"/>
                    </a:cubicBezTo>
                    <a:lnTo>
                      <a:pt x="23902" y="84382"/>
                    </a:lnTo>
                    <a:cubicBezTo>
                      <a:pt x="23902" y="90959"/>
                      <a:pt x="18528" y="96333"/>
                      <a:pt x="11951" y="96333"/>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04FCE7C5-299D-4C9A-85ED-7D940C54E74E}"/>
                  </a:ext>
                </a:extLst>
              </p:cNvPr>
              <p:cNvSpPr/>
              <p:nvPr/>
            </p:nvSpPr>
            <p:spPr>
              <a:xfrm>
                <a:off x="6520827" y="1937209"/>
                <a:ext cx="69061" cy="96653"/>
              </a:xfrm>
              <a:custGeom>
                <a:avLst/>
                <a:gdLst>
                  <a:gd name="connsiteX0" fmla="*/ 68981 w 69061"/>
                  <a:gd name="connsiteY0" fmla="*/ 33127 h 96653"/>
                  <a:gd name="connsiteX1" fmla="*/ 34009 w 69061"/>
                  <a:gd name="connsiteY1" fmla="*/ 0 h 96653"/>
                  <a:gd name="connsiteX2" fmla="*/ 0 w 69061"/>
                  <a:gd name="connsiteY2" fmla="*/ 34009 h 96653"/>
                  <a:gd name="connsiteX3" fmla="*/ 0 w 69061"/>
                  <a:gd name="connsiteY3" fmla="*/ 61602 h 96653"/>
                  <a:gd name="connsiteX4" fmla="*/ 34009 w 69061"/>
                  <a:gd name="connsiteY4" fmla="*/ 96654 h 96653"/>
                  <a:gd name="connsiteX5" fmla="*/ 69061 w 69061"/>
                  <a:gd name="connsiteY5" fmla="*/ 61602 h 96653"/>
                  <a:gd name="connsiteX6" fmla="*/ 68981 w 69061"/>
                  <a:gd name="connsiteY6" fmla="*/ 33127 h 96653"/>
                  <a:gd name="connsiteX7" fmla="*/ 47805 w 69061"/>
                  <a:gd name="connsiteY7" fmla="*/ 61602 h 96653"/>
                  <a:gd name="connsiteX8" fmla="*/ 34891 w 69061"/>
                  <a:gd name="connsiteY8" fmla="*/ 75398 h 96653"/>
                  <a:gd name="connsiteX9" fmla="*/ 21256 w 69061"/>
                  <a:gd name="connsiteY9" fmla="*/ 61602 h 96653"/>
                  <a:gd name="connsiteX10" fmla="*/ 21256 w 69061"/>
                  <a:gd name="connsiteY10" fmla="*/ 34009 h 96653"/>
                  <a:gd name="connsiteX11" fmla="*/ 34009 w 69061"/>
                  <a:gd name="connsiteY11" fmla="*/ 21256 h 96653"/>
                  <a:gd name="connsiteX12" fmla="*/ 47805 w 69061"/>
                  <a:gd name="connsiteY12" fmla="*/ 34009 h 96653"/>
                  <a:gd name="connsiteX13" fmla="*/ 47805 w 69061"/>
                  <a:gd name="connsiteY13" fmla="*/ 61602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68981" y="33127"/>
                    </a:moveTo>
                    <a:cubicBezTo>
                      <a:pt x="67457" y="14598"/>
                      <a:pt x="52057" y="0"/>
                      <a:pt x="34009" y="0"/>
                    </a:cubicBezTo>
                    <a:cubicBezTo>
                      <a:pt x="15240" y="0"/>
                      <a:pt x="0" y="15240"/>
                      <a:pt x="0" y="34009"/>
                    </a:cubicBezTo>
                    <a:lnTo>
                      <a:pt x="0" y="61602"/>
                    </a:lnTo>
                    <a:cubicBezTo>
                      <a:pt x="0" y="79649"/>
                      <a:pt x="14518" y="95049"/>
                      <a:pt x="34009" y="96654"/>
                    </a:cubicBezTo>
                    <a:cubicBezTo>
                      <a:pt x="53019" y="96654"/>
                      <a:pt x="69061" y="80612"/>
                      <a:pt x="69061" y="61602"/>
                    </a:cubicBezTo>
                    <a:lnTo>
                      <a:pt x="68981" y="33127"/>
                    </a:lnTo>
                    <a:close/>
                    <a:moveTo>
                      <a:pt x="47805" y="61602"/>
                    </a:moveTo>
                    <a:cubicBezTo>
                      <a:pt x="47805" y="69703"/>
                      <a:pt x="40506" y="75398"/>
                      <a:pt x="34891" y="75398"/>
                    </a:cubicBezTo>
                    <a:cubicBezTo>
                      <a:pt x="27352" y="74756"/>
                      <a:pt x="21256" y="68580"/>
                      <a:pt x="21256" y="61602"/>
                    </a:cubicBezTo>
                    <a:lnTo>
                      <a:pt x="21256" y="34009"/>
                    </a:lnTo>
                    <a:cubicBezTo>
                      <a:pt x="21256" y="27111"/>
                      <a:pt x="27111" y="21256"/>
                      <a:pt x="34009" y="21256"/>
                    </a:cubicBezTo>
                    <a:cubicBezTo>
                      <a:pt x="40987" y="21256"/>
                      <a:pt x="47244" y="27352"/>
                      <a:pt x="47805" y="34009"/>
                    </a:cubicBezTo>
                    <a:lnTo>
                      <a:pt x="47805" y="61602"/>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54487320-743E-4E43-8300-448E1A060093}"/>
                  </a:ext>
                </a:extLst>
              </p:cNvPr>
              <p:cNvSpPr/>
              <p:nvPr/>
            </p:nvSpPr>
            <p:spPr>
              <a:xfrm>
                <a:off x="6848249" y="1937209"/>
                <a:ext cx="69061" cy="96653"/>
              </a:xfrm>
              <a:custGeom>
                <a:avLst/>
                <a:gdLst>
                  <a:gd name="connsiteX0" fmla="*/ 68981 w 69061"/>
                  <a:gd name="connsiteY0" fmla="*/ 33127 h 96653"/>
                  <a:gd name="connsiteX1" fmla="*/ 34009 w 69061"/>
                  <a:gd name="connsiteY1" fmla="*/ 0 h 96653"/>
                  <a:gd name="connsiteX2" fmla="*/ 0 w 69061"/>
                  <a:gd name="connsiteY2" fmla="*/ 34009 h 96653"/>
                  <a:gd name="connsiteX3" fmla="*/ 0 w 69061"/>
                  <a:gd name="connsiteY3" fmla="*/ 61602 h 96653"/>
                  <a:gd name="connsiteX4" fmla="*/ 34009 w 69061"/>
                  <a:gd name="connsiteY4" fmla="*/ 96654 h 96653"/>
                  <a:gd name="connsiteX5" fmla="*/ 69061 w 69061"/>
                  <a:gd name="connsiteY5" fmla="*/ 61602 h 96653"/>
                  <a:gd name="connsiteX6" fmla="*/ 68981 w 69061"/>
                  <a:gd name="connsiteY6" fmla="*/ 33127 h 96653"/>
                  <a:gd name="connsiteX7" fmla="*/ 47725 w 69061"/>
                  <a:gd name="connsiteY7" fmla="*/ 61602 h 96653"/>
                  <a:gd name="connsiteX8" fmla="*/ 34811 w 69061"/>
                  <a:gd name="connsiteY8" fmla="*/ 75398 h 96653"/>
                  <a:gd name="connsiteX9" fmla="*/ 21175 w 69061"/>
                  <a:gd name="connsiteY9" fmla="*/ 61602 h 96653"/>
                  <a:gd name="connsiteX10" fmla="*/ 21175 w 69061"/>
                  <a:gd name="connsiteY10" fmla="*/ 34009 h 96653"/>
                  <a:gd name="connsiteX11" fmla="*/ 33929 w 69061"/>
                  <a:gd name="connsiteY11" fmla="*/ 21256 h 96653"/>
                  <a:gd name="connsiteX12" fmla="*/ 47725 w 69061"/>
                  <a:gd name="connsiteY12" fmla="*/ 34009 h 96653"/>
                  <a:gd name="connsiteX13" fmla="*/ 47725 w 69061"/>
                  <a:gd name="connsiteY13" fmla="*/ 61602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68981" y="33127"/>
                    </a:moveTo>
                    <a:cubicBezTo>
                      <a:pt x="67457" y="14598"/>
                      <a:pt x="52057" y="0"/>
                      <a:pt x="34009" y="0"/>
                    </a:cubicBezTo>
                    <a:cubicBezTo>
                      <a:pt x="15240" y="0"/>
                      <a:pt x="0" y="15240"/>
                      <a:pt x="0" y="34009"/>
                    </a:cubicBezTo>
                    <a:lnTo>
                      <a:pt x="0" y="61602"/>
                    </a:lnTo>
                    <a:cubicBezTo>
                      <a:pt x="0" y="79649"/>
                      <a:pt x="14518" y="95049"/>
                      <a:pt x="34009" y="96654"/>
                    </a:cubicBezTo>
                    <a:cubicBezTo>
                      <a:pt x="53019" y="96654"/>
                      <a:pt x="69061" y="80612"/>
                      <a:pt x="69061" y="61602"/>
                    </a:cubicBezTo>
                    <a:lnTo>
                      <a:pt x="68981" y="33127"/>
                    </a:lnTo>
                    <a:close/>
                    <a:moveTo>
                      <a:pt x="47725" y="61602"/>
                    </a:moveTo>
                    <a:cubicBezTo>
                      <a:pt x="47725" y="69703"/>
                      <a:pt x="40426" y="75398"/>
                      <a:pt x="34811" y="75398"/>
                    </a:cubicBezTo>
                    <a:cubicBezTo>
                      <a:pt x="27271" y="74756"/>
                      <a:pt x="21175" y="68580"/>
                      <a:pt x="21175" y="61602"/>
                    </a:cubicBezTo>
                    <a:lnTo>
                      <a:pt x="21175" y="34009"/>
                    </a:lnTo>
                    <a:cubicBezTo>
                      <a:pt x="21175" y="27111"/>
                      <a:pt x="27031" y="21256"/>
                      <a:pt x="33929" y="21256"/>
                    </a:cubicBezTo>
                    <a:cubicBezTo>
                      <a:pt x="40907" y="21256"/>
                      <a:pt x="47164" y="27352"/>
                      <a:pt x="47725" y="34009"/>
                    </a:cubicBezTo>
                    <a:lnTo>
                      <a:pt x="47725" y="61602"/>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2B2A4AD2-1DC1-4145-85CC-12BC33B15E2A}"/>
                  </a:ext>
                </a:extLst>
              </p:cNvPr>
              <p:cNvSpPr/>
              <p:nvPr/>
            </p:nvSpPr>
            <p:spPr>
              <a:xfrm>
                <a:off x="6788890" y="1937915"/>
                <a:ext cx="23902" cy="96333"/>
              </a:xfrm>
              <a:custGeom>
                <a:avLst/>
                <a:gdLst>
                  <a:gd name="connsiteX0" fmla="*/ 11951 w 23902"/>
                  <a:gd name="connsiteY0" fmla="*/ 96333 h 96333"/>
                  <a:gd name="connsiteX1" fmla="*/ 0 w 23902"/>
                  <a:gd name="connsiteY1" fmla="*/ 84382 h 96333"/>
                  <a:gd name="connsiteX2" fmla="*/ 0 w 23902"/>
                  <a:gd name="connsiteY2" fmla="*/ 11952 h 96333"/>
                  <a:gd name="connsiteX3" fmla="*/ 11951 w 23902"/>
                  <a:gd name="connsiteY3" fmla="*/ 0 h 96333"/>
                  <a:gd name="connsiteX4" fmla="*/ 23902 w 23902"/>
                  <a:gd name="connsiteY4" fmla="*/ 11952 h 96333"/>
                  <a:gd name="connsiteX5" fmla="*/ 23902 w 23902"/>
                  <a:gd name="connsiteY5" fmla="*/ 84382 h 96333"/>
                  <a:gd name="connsiteX6" fmla="*/ 11951 w 23902"/>
                  <a:gd name="connsiteY6" fmla="*/ 96333 h 9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333">
                    <a:moveTo>
                      <a:pt x="11951" y="96333"/>
                    </a:moveTo>
                    <a:cubicBezTo>
                      <a:pt x="5374" y="96333"/>
                      <a:pt x="0" y="90959"/>
                      <a:pt x="0" y="84382"/>
                    </a:cubicBezTo>
                    <a:lnTo>
                      <a:pt x="0" y="11952"/>
                    </a:lnTo>
                    <a:cubicBezTo>
                      <a:pt x="0" y="5374"/>
                      <a:pt x="5374" y="0"/>
                      <a:pt x="11951" y="0"/>
                    </a:cubicBezTo>
                    <a:cubicBezTo>
                      <a:pt x="18528" y="0"/>
                      <a:pt x="23902" y="5374"/>
                      <a:pt x="23902" y="11952"/>
                    </a:cubicBezTo>
                    <a:lnTo>
                      <a:pt x="23902" y="84382"/>
                    </a:lnTo>
                    <a:cubicBezTo>
                      <a:pt x="23983" y="90959"/>
                      <a:pt x="18608" y="96333"/>
                      <a:pt x="11951" y="96333"/>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7136955C-A26B-4207-AE13-96D3624C7C81}"/>
                  </a:ext>
                </a:extLst>
              </p:cNvPr>
              <p:cNvSpPr/>
              <p:nvPr/>
            </p:nvSpPr>
            <p:spPr>
              <a:xfrm>
                <a:off x="6603969" y="1818072"/>
                <a:ext cx="69061" cy="96653"/>
              </a:xfrm>
              <a:custGeom>
                <a:avLst/>
                <a:gdLst>
                  <a:gd name="connsiteX0" fmla="*/ 81 w 69061"/>
                  <a:gd name="connsiteY0" fmla="*/ 63527 h 96653"/>
                  <a:gd name="connsiteX1" fmla="*/ 35052 w 69061"/>
                  <a:gd name="connsiteY1" fmla="*/ 96654 h 96653"/>
                  <a:gd name="connsiteX2" fmla="*/ 69062 w 69061"/>
                  <a:gd name="connsiteY2" fmla="*/ 62644 h 96653"/>
                  <a:gd name="connsiteX3" fmla="*/ 69062 w 69061"/>
                  <a:gd name="connsiteY3" fmla="*/ 35052 h 96653"/>
                  <a:gd name="connsiteX4" fmla="*/ 35052 w 69061"/>
                  <a:gd name="connsiteY4" fmla="*/ 0 h 96653"/>
                  <a:gd name="connsiteX5" fmla="*/ 0 w 69061"/>
                  <a:gd name="connsiteY5" fmla="*/ 35052 h 96653"/>
                  <a:gd name="connsiteX6" fmla="*/ 81 w 69061"/>
                  <a:gd name="connsiteY6" fmla="*/ 63527 h 96653"/>
                  <a:gd name="connsiteX7" fmla="*/ 21256 w 69061"/>
                  <a:gd name="connsiteY7" fmla="*/ 35052 h 96653"/>
                  <a:gd name="connsiteX8" fmla="*/ 34170 w 69061"/>
                  <a:gd name="connsiteY8" fmla="*/ 21256 h 96653"/>
                  <a:gd name="connsiteX9" fmla="*/ 47806 w 69061"/>
                  <a:gd name="connsiteY9" fmla="*/ 35052 h 96653"/>
                  <a:gd name="connsiteX10" fmla="*/ 47806 w 69061"/>
                  <a:gd name="connsiteY10" fmla="*/ 62644 h 96653"/>
                  <a:gd name="connsiteX11" fmla="*/ 35052 w 69061"/>
                  <a:gd name="connsiteY11" fmla="*/ 75398 h 96653"/>
                  <a:gd name="connsiteX12" fmla="*/ 21256 w 69061"/>
                  <a:gd name="connsiteY12" fmla="*/ 62644 h 96653"/>
                  <a:gd name="connsiteX13" fmla="*/ 21256 w 69061"/>
                  <a:gd name="connsiteY13" fmla="*/ 35052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81" y="63527"/>
                    </a:moveTo>
                    <a:cubicBezTo>
                      <a:pt x="1605" y="82055"/>
                      <a:pt x="17005" y="96654"/>
                      <a:pt x="35052" y="96654"/>
                    </a:cubicBezTo>
                    <a:cubicBezTo>
                      <a:pt x="53822" y="96654"/>
                      <a:pt x="69062" y="81414"/>
                      <a:pt x="69062" y="62644"/>
                    </a:cubicBezTo>
                    <a:lnTo>
                      <a:pt x="69062" y="35052"/>
                    </a:lnTo>
                    <a:cubicBezTo>
                      <a:pt x="69062" y="17005"/>
                      <a:pt x="54544" y="1604"/>
                      <a:pt x="35052" y="0"/>
                    </a:cubicBezTo>
                    <a:cubicBezTo>
                      <a:pt x="16043" y="0"/>
                      <a:pt x="0" y="16042"/>
                      <a:pt x="0" y="35052"/>
                    </a:cubicBezTo>
                    <a:lnTo>
                      <a:pt x="81" y="63527"/>
                    </a:lnTo>
                    <a:close/>
                    <a:moveTo>
                      <a:pt x="21256" y="35052"/>
                    </a:moveTo>
                    <a:cubicBezTo>
                      <a:pt x="21256" y="26951"/>
                      <a:pt x="28555" y="21256"/>
                      <a:pt x="34170" y="21256"/>
                    </a:cubicBezTo>
                    <a:cubicBezTo>
                      <a:pt x="41710" y="21897"/>
                      <a:pt x="47806" y="28074"/>
                      <a:pt x="47806" y="35052"/>
                    </a:cubicBezTo>
                    <a:lnTo>
                      <a:pt x="47806" y="62644"/>
                    </a:lnTo>
                    <a:cubicBezTo>
                      <a:pt x="47806" y="69542"/>
                      <a:pt x="41951" y="75398"/>
                      <a:pt x="35052" y="75398"/>
                    </a:cubicBezTo>
                    <a:cubicBezTo>
                      <a:pt x="28074" y="75398"/>
                      <a:pt x="21818" y="69302"/>
                      <a:pt x="21256" y="62644"/>
                    </a:cubicBezTo>
                    <a:lnTo>
                      <a:pt x="21256" y="35052"/>
                    </a:ln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F59ACE0E-52A3-4CF5-8AEC-E46EE4DD264D}"/>
                  </a:ext>
                </a:extLst>
              </p:cNvPr>
              <p:cNvSpPr/>
              <p:nvPr/>
            </p:nvSpPr>
            <p:spPr>
              <a:xfrm>
                <a:off x="6715474" y="1817662"/>
                <a:ext cx="23902" cy="96333"/>
              </a:xfrm>
              <a:custGeom>
                <a:avLst/>
                <a:gdLst>
                  <a:gd name="connsiteX0" fmla="*/ 11951 w 23902"/>
                  <a:gd name="connsiteY0" fmla="*/ 0 h 96333"/>
                  <a:gd name="connsiteX1" fmla="*/ 23903 w 23902"/>
                  <a:gd name="connsiteY1" fmla="*/ 11952 h 96333"/>
                  <a:gd name="connsiteX2" fmla="*/ 23903 w 23902"/>
                  <a:gd name="connsiteY2" fmla="*/ 84382 h 96333"/>
                  <a:gd name="connsiteX3" fmla="*/ 11951 w 23902"/>
                  <a:gd name="connsiteY3" fmla="*/ 96333 h 96333"/>
                  <a:gd name="connsiteX4" fmla="*/ 0 w 23902"/>
                  <a:gd name="connsiteY4" fmla="*/ 84382 h 96333"/>
                  <a:gd name="connsiteX5" fmla="*/ 0 w 23902"/>
                  <a:gd name="connsiteY5" fmla="*/ 11952 h 96333"/>
                  <a:gd name="connsiteX6" fmla="*/ 11951 w 23902"/>
                  <a:gd name="connsiteY6" fmla="*/ 0 h 9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333">
                    <a:moveTo>
                      <a:pt x="11951" y="0"/>
                    </a:moveTo>
                    <a:cubicBezTo>
                      <a:pt x="18529" y="0"/>
                      <a:pt x="23903" y="5374"/>
                      <a:pt x="23903" y="11952"/>
                    </a:cubicBezTo>
                    <a:lnTo>
                      <a:pt x="23903" y="84382"/>
                    </a:lnTo>
                    <a:cubicBezTo>
                      <a:pt x="23903" y="90959"/>
                      <a:pt x="18529" y="96333"/>
                      <a:pt x="11951" y="96333"/>
                    </a:cubicBezTo>
                    <a:cubicBezTo>
                      <a:pt x="5374" y="96333"/>
                      <a:pt x="0" y="90959"/>
                      <a:pt x="0" y="84382"/>
                    </a:cubicBezTo>
                    <a:lnTo>
                      <a:pt x="0" y="11952"/>
                    </a:lnTo>
                    <a:cubicBezTo>
                      <a:pt x="0" y="5374"/>
                      <a:pt x="5374" y="0"/>
                      <a:pt x="11951" y="0"/>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C2AFEBDC-C7BF-4383-AD2A-D352E7F5594A}"/>
                  </a:ext>
                </a:extLst>
              </p:cNvPr>
              <p:cNvSpPr/>
              <p:nvPr/>
            </p:nvSpPr>
            <p:spPr>
              <a:xfrm>
                <a:off x="6781820" y="1818072"/>
                <a:ext cx="69061" cy="96653"/>
              </a:xfrm>
              <a:custGeom>
                <a:avLst/>
                <a:gdLst>
                  <a:gd name="connsiteX0" fmla="*/ 80 w 69061"/>
                  <a:gd name="connsiteY0" fmla="*/ 63527 h 96653"/>
                  <a:gd name="connsiteX1" fmla="*/ 35052 w 69061"/>
                  <a:gd name="connsiteY1" fmla="*/ 96654 h 96653"/>
                  <a:gd name="connsiteX2" fmla="*/ 69061 w 69061"/>
                  <a:gd name="connsiteY2" fmla="*/ 62644 h 96653"/>
                  <a:gd name="connsiteX3" fmla="*/ 69061 w 69061"/>
                  <a:gd name="connsiteY3" fmla="*/ 35052 h 96653"/>
                  <a:gd name="connsiteX4" fmla="*/ 35052 w 69061"/>
                  <a:gd name="connsiteY4" fmla="*/ 0 h 96653"/>
                  <a:gd name="connsiteX5" fmla="*/ 0 w 69061"/>
                  <a:gd name="connsiteY5" fmla="*/ 35052 h 96653"/>
                  <a:gd name="connsiteX6" fmla="*/ 80 w 69061"/>
                  <a:gd name="connsiteY6" fmla="*/ 63527 h 96653"/>
                  <a:gd name="connsiteX7" fmla="*/ 21255 w 69061"/>
                  <a:gd name="connsiteY7" fmla="*/ 35052 h 96653"/>
                  <a:gd name="connsiteX8" fmla="*/ 34169 w 69061"/>
                  <a:gd name="connsiteY8" fmla="*/ 21256 h 96653"/>
                  <a:gd name="connsiteX9" fmla="*/ 47805 w 69061"/>
                  <a:gd name="connsiteY9" fmla="*/ 35052 h 96653"/>
                  <a:gd name="connsiteX10" fmla="*/ 47805 w 69061"/>
                  <a:gd name="connsiteY10" fmla="*/ 62644 h 96653"/>
                  <a:gd name="connsiteX11" fmla="*/ 35052 w 69061"/>
                  <a:gd name="connsiteY11" fmla="*/ 75398 h 96653"/>
                  <a:gd name="connsiteX12" fmla="*/ 21255 w 69061"/>
                  <a:gd name="connsiteY12" fmla="*/ 62644 h 96653"/>
                  <a:gd name="connsiteX13" fmla="*/ 21255 w 69061"/>
                  <a:gd name="connsiteY13" fmla="*/ 35052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80" y="63527"/>
                    </a:moveTo>
                    <a:cubicBezTo>
                      <a:pt x="1604" y="82055"/>
                      <a:pt x="17004" y="96654"/>
                      <a:pt x="35052" y="96654"/>
                    </a:cubicBezTo>
                    <a:cubicBezTo>
                      <a:pt x="53821" y="96654"/>
                      <a:pt x="69061" y="81414"/>
                      <a:pt x="69061" y="62644"/>
                    </a:cubicBezTo>
                    <a:lnTo>
                      <a:pt x="69061" y="35052"/>
                    </a:lnTo>
                    <a:cubicBezTo>
                      <a:pt x="69061" y="17005"/>
                      <a:pt x="54543" y="1604"/>
                      <a:pt x="35052" y="0"/>
                    </a:cubicBezTo>
                    <a:cubicBezTo>
                      <a:pt x="16042" y="0"/>
                      <a:pt x="0" y="16042"/>
                      <a:pt x="0" y="35052"/>
                    </a:cubicBezTo>
                    <a:lnTo>
                      <a:pt x="80" y="63527"/>
                    </a:lnTo>
                    <a:close/>
                    <a:moveTo>
                      <a:pt x="21255" y="35052"/>
                    </a:moveTo>
                    <a:cubicBezTo>
                      <a:pt x="21255" y="26951"/>
                      <a:pt x="28554" y="21256"/>
                      <a:pt x="34169" y="21256"/>
                    </a:cubicBezTo>
                    <a:cubicBezTo>
                      <a:pt x="41709" y="21897"/>
                      <a:pt x="47805" y="28074"/>
                      <a:pt x="47805" y="35052"/>
                    </a:cubicBezTo>
                    <a:lnTo>
                      <a:pt x="47805" y="62644"/>
                    </a:lnTo>
                    <a:cubicBezTo>
                      <a:pt x="47805" y="69542"/>
                      <a:pt x="41950" y="75398"/>
                      <a:pt x="35052" y="75398"/>
                    </a:cubicBezTo>
                    <a:cubicBezTo>
                      <a:pt x="28073" y="75398"/>
                      <a:pt x="21817" y="69302"/>
                      <a:pt x="21255" y="62644"/>
                    </a:cubicBezTo>
                    <a:lnTo>
                      <a:pt x="21255" y="35052"/>
                    </a:ln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68351BFC-8FE2-4197-AE2D-4111B038DF25}"/>
                  </a:ext>
                </a:extLst>
              </p:cNvPr>
              <p:cNvSpPr/>
              <p:nvPr/>
            </p:nvSpPr>
            <p:spPr>
              <a:xfrm>
                <a:off x="6893325" y="1817662"/>
                <a:ext cx="23902" cy="96333"/>
              </a:xfrm>
              <a:custGeom>
                <a:avLst/>
                <a:gdLst>
                  <a:gd name="connsiteX0" fmla="*/ 11951 w 23902"/>
                  <a:gd name="connsiteY0" fmla="*/ 0 h 96333"/>
                  <a:gd name="connsiteX1" fmla="*/ 23903 w 23902"/>
                  <a:gd name="connsiteY1" fmla="*/ 11952 h 96333"/>
                  <a:gd name="connsiteX2" fmla="*/ 23903 w 23902"/>
                  <a:gd name="connsiteY2" fmla="*/ 84382 h 96333"/>
                  <a:gd name="connsiteX3" fmla="*/ 11951 w 23902"/>
                  <a:gd name="connsiteY3" fmla="*/ 96333 h 96333"/>
                  <a:gd name="connsiteX4" fmla="*/ 0 w 23902"/>
                  <a:gd name="connsiteY4" fmla="*/ 84382 h 96333"/>
                  <a:gd name="connsiteX5" fmla="*/ 0 w 23902"/>
                  <a:gd name="connsiteY5" fmla="*/ 11952 h 96333"/>
                  <a:gd name="connsiteX6" fmla="*/ 11951 w 23902"/>
                  <a:gd name="connsiteY6" fmla="*/ 0 h 9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333">
                    <a:moveTo>
                      <a:pt x="11951" y="0"/>
                    </a:moveTo>
                    <a:cubicBezTo>
                      <a:pt x="18529" y="0"/>
                      <a:pt x="23903" y="5374"/>
                      <a:pt x="23903" y="11952"/>
                    </a:cubicBezTo>
                    <a:lnTo>
                      <a:pt x="23903" y="84382"/>
                    </a:lnTo>
                    <a:cubicBezTo>
                      <a:pt x="23903" y="90959"/>
                      <a:pt x="18529" y="96333"/>
                      <a:pt x="11951" y="96333"/>
                    </a:cubicBezTo>
                    <a:cubicBezTo>
                      <a:pt x="5374" y="96333"/>
                      <a:pt x="0" y="90959"/>
                      <a:pt x="0" y="84382"/>
                    </a:cubicBezTo>
                    <a:lnTo>
                      <a:pt x="0" y="11952"/>
                    </a:lnTo>
                    <a:cubicBezTo>
                      <a:pt x="0" y="5374"/>
                      <a:pt x="5374" y="0"/>
                      <a:pt x="11951" y="0"/>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B99F22ED-83C2-46F0-8D7C-1115C9114CB4}"/>
                  </a:ext>
                </a:extLst>
              </p:cNvPr>
              <p:cNvSpPr/>
              <p:nvPr/>
            </p:nvSpPr>
            <p:spPr>
              <a:xfrm>
                <a:off x="6537625" y="1817662"/>
                <a:ext cx="23902" cy="96333"/>
              </a:xfrm>
              <a:custGeom>
                <a:avLst/>
                <a:gdLst>
                  <a:gd name="connsiteX0" fmla="*/ 11951 w 23902"/>
                  <a:gd name="connsiteY0" fmla="*/ 0 h 96333"/>
                  <a:gd name="connsiteX1" fmla="*/ 23903 w 23902"/>
                  <a:gd name="connsiteY1" fmla="*/ 11952 h 96333"/>
                  <a:gd name="connsiteX2" fmla="*/ 23903 w 23902"/>
                  <a:gd name="connsiteY2" fmla="*/ 84382 h 96333"/>
                  <a:gd name="connsiteX3" fmla="*/ 11951 w 23902"/>
                  <a:gd name="connsiteY3" fmla="*/ 96333 h 96333"/>
                  <a:gd name="connsiteX4" fmla="*/ 0 w 23902"/>
                  <a:gd name="connsiteY4" fmla="*/ 84382 h 96333"/>
                  <a:gd name="connsiteX5" fmla="*/ 0 w 23902"/>
                  <a:gd name="connsiteY5" fmla="*/ 11952 h 96333"/>
                  <a:gd name="connsiteX6" fmla="*/ 11951 w 23902"/>
                  <a:gd name="connsiteY6" fmla="*/ 0 h 9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333">
                    <a:moveTo>
                      <a:pt x="11951" y="0"/>
                    </a:moveTo>
                    <a:cubicBezTo>
                      <a:pt x="18529" y="0"/>
                      <a:pt x="23903" y="5374"/>
                      <a:pt x="23903" y="11952"/>
                    </a:cubicBezTo>
                    <a:lnTo>
                      <a:pt x="23903" y="84382"/>
                    </a:lnTo>
                    <a:cubicBezTo>
                      <a:pt x="23903" y="90959"/>
                      <a:pt x="18529" y="96333"/>
                      <a:pt x="11951" y="96333"/>
                    </a:cubicBezTo>
                    <a:cubicBezTo>
                      <a:pt x="5374" y="96333"/>
                      <a:pt x="0" y="90959"/>
                      <a:pt x="0" y="84382"/>
                    </a:cubicBezTo>
                    <a:lnTo>
                      <a:pt x="0" y="11952"/>
                    </a:lnTo>
                    <a:cubicBezTo>
                      <a:pt x="0" y="5374"/>
                      <a:pt x="5374" y="0"/>
                      <a:pt x="11951" y="0"/>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 name="TextBox 1">
            <a:extLst>
              <a:ext uri="{FF2B5EF4-FFF2-40B4-BE49-F238E27FC236}">
                <a16:creationId xmlns:a16="http://schemas.microsoft.com/office/drawing/2014/main" id="{A21CE6DC-D13C-4A81-BE3C-ECE7568D153A}"/>
              </a:ext>
            </a:extLst>
          </p:cNvPr>
          <p:cNvSpPr txBox="1"/>
          <p:nvPr/>
        </p:nvSpPr>
        <p:spPr>
          <a:xfrm>
            <a:off x="9862377" y="2418131"/>
            <a:ext cx="2022604" cy="553998"/>
          </a:xfrm>
          <a:prstGeom prst="rect">
            <a:avLst/>
          </a:prstGeom>
          <a:solidFill>
            <a:schemeClr val="bg1"/>
          </a:solid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Example retail </a:t>
            </a:r>
            <a:br>
              <a:rPr kumimoji="0" lang="en-US" sz="1800" b="0" i="0" u="none" strike="noStrike" kern="0" cap="none" spc="0" normalizeH="0" baseline="0" noProof="0">
                <a:ln>
                  <a:noFill/>
                </a:ln>
                <a:solidFill>
                  <a:srgbClr val="0078D4"/>
                </a:solidFill>
                <a:effectLst/>
                <a:uLnTx/>
                <a:uFillTx/>
                <a:latin typeface="Segoe UI Semibold"/>
                <a:ea typeface="+mn-ea"/>
                <a:cs typeface="+mn-cs"/>
              </a:rPr>
            </a:br>
            <a:r>
              <a:rPr kumimoji="0" lang="en-US" sz="1800" b="0" i="0" u="none" strike="noStrike" kern="0" cap="none" spc="0" normalizeH="0" baseline="0" noProof="0">
                <a:ln>
                  <a:noFill/>
                </a:ln>
                <a:solidFill>
                  <a:srgbClr val="0078D4"/>
                </a:solidFill>
                <a:effectLst/>
                <a:uLnTx/>
                <a:uFillTx/>
                <a:latin typeface="Segoe UI Semibold"/>
                <a:ea typeface="+mn-ea"/>
                <a:cs typeface="+mn-cs"/>
              </a:rPr>
              <a:t>banking schemas</a:t>
            </a:r>
          </a:p>
        </p:txBody>
      </p:sp>
    </p:spTree>
    <p:extLst>
      <p:ext uri="{BB962C8B-B14F-4D97-AF65-F5344CB8AC3E}">
        <p14:creationId xmlns:p14="http://schemas.microsoft.com/office/powerpoint/2010/main" val="117769631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20DF9-1540-4EBC-A261-19FC90C1EC77}"/>
              </a:ext>
            </a:extLst>
          </p:cNvPr>
          <p:cNvSpPr>
            <a:spLocks noGrp="1"/>
          </p:cNvSpPr>
          <p:nvPr>
            <p:ph type="title"/>
          </p:nvPr>
        </p:nvSpPr>
        <p:spPr>
          <a:xfrm>
            <a:off x="588263" y="457200"/>
            <a:ext cx="11018520" cy="430887"/>
          </a:xfrm>
        </p:spPr>
        <p:txBody>
          <a:bodyPr/>
          <a:lstStyle/>
          <a:p>
            <a:r>
              <a:rPr lang="en-US" sz="2800">
                <a:solidFill>
                  <a:srgbClr val="0070C0"/>
                </a:solidFill>
              </a:rPr>
              <a:t>Data Model layers</a:t>
            </a:r>
          </a:p>
        </p:txBody>
      </p:sp>
      <p:sp>
        <p:nvSpPr>
          <p:cNvPr id="8" name="Rectangle 7">
            <a:extLst>
              <a:ext uri="{FF2B5EF4-FFF2-40B4-BE49-F238E27FC236}">
                <a16:creationId xmlns:a16="http://schemas.microsoft.com/office/drawing/2014/main" id="{03B59B1F-C08E-442D-B883-6284598A0947}"/>
              </a:ext>
            </a:extLst>
          </p:cNvPr>
          <p:cNvSpPr/>
          <p:nvPr/>
        </p:nvSpPr>
        <p:spPr bwMode="auto">
          <a:xfrm>
            <a:off x="588264" y="2292618"/>
            <a:ext cx="2242485" cy="11887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a:solidFill>
                  <a:srgbClr val="FFFFFF"/>
                </a:solidFill>
                <a:latin typeface="Segoe UI"/>
                <a:cs typeface="Segoe UI" pitchFamily="34" charset="0"/>
              </a:rPr>
              <a:t>Financial services common data model</a:t>
            </a:r>
          </a:p>
        </p:txBody>
      </p:sp>
      <p:sp>
        <p:nvSpPr>
          <p:cNvPr id="10" name="Rectangle 9">
            <a:extLst>
              <a:ext uri="{FF2B5EF4-FFF2-40B4-BE49-F238E27FC236}">
                <a16:creationId xmlns:a16="http://schemas.microsoft.com/office/drawing/2014/main" id="{9B0030AB-14B7-44FD-A0E8-85B06DA99069}"/>
              </a:ext>
            </a:extLst>
          </p:cNvPr>
          <p:cNvSpPr/>
          <p:nvPr/>
        </p:nvSpPr>
        <p:spPr bwMode="auto">
          <a:xfrm>
            <a:off x="588264" y="3589555"/>
            <a:ext cx="2242485" cy="11887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a:solidFill>
                  <a:srgbClr val="FFFFFF"/>
                </a:solidFill>
                <a:latin typeface="Segoe UI"/>
                <a:cs typeface="Segoe UI" pitchFamily="34" charset="0"/>
              </a:rPr>
              <a:t>Retail banking core data model</a:t>
            </a:r>
          </a:p>
        </p:txBody>
      </p:sp>
      <p:sp>
        <p:nvSpPr>
          <p:cNvPr id="12" name="Rectangle 11">
            <a:extLst>
              <a:ext uri="{FF2B5EF4-FFF2-40B4-BE49-F238E27FC236}">
                <a16:creationId xmlns:a16="http://schemas.microsoft.com/office/drawing/2014/main" id="{E63FEF09-8D1A-4B57-AD4C-AFD50A1861D1}"/>
              </a:ext>
            </a:extLst>
          </p:cNvPr>
          <p:cNvSpPr/>
          <p:nvPr/>
        </p:nvSpPr>
        <p:spPr bwMode="auto">
          <a:xfrm>
            <a:off x="588264" y="4886492"/>
            <a:ext cx="2242485" cy="11887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a:solidFill>
                  <a:srgbClr val="FFFFFF"/>
                </a:solidFill>
                <a:latin typeface="Segoe UI"/>
                <a:cs typeface="Segoe UI" pitchFamily="34" charset="0"/>
              </a:rPr>
              <a:t>Loan onboarding data model</a:t>
            </a:r>
          </a:p>
        </p:txBody>
      </p:sp>
      <p:cxnSp>
        <p:nvCxnSpPr>
          <p:cNvPr id="14" name="Straight Connector 13">
            <a:extLst>
              <a:ext uri="{FF2B5EF4-FFF2-40B4-BE49-F238E27FC236}">
                <a16:creationId xmlns:a16="http://schemas.microsoft.com/office/drawing/2014/main" id="{8963B249-6EF0-4553-A6D2-FBA24AE3897A}"/>
              </a:ext>
            </a:extLst>
          </p:cNvPr>
          <p:cNvCxnSpPr>
            <a:cxnSpLocks/>
          </p:cNvCxnSpPr>
          <p:nvPr/>
        </p:nvCxnSpPr>
        <p:spPr>
          <a:xfrm>
            <a:off x="588263" y="1945536"/>
            <a:ext cx="224248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9D287B7-8D5F-4D5F-AF61-A704C44E56D1}"/>
              </a:ext>
            </a:extLst>
          </p:cNvPr>
          <p:cNvSpPr txBox="1"/>
          <p:nvPr/>
        </p:nvSpPr>
        <p:spPr>
          <a:xfrm>
            <a:off x="588264" y="1588067"/>
            <a:ext cx="2242486" cy="307777"/>
          </a:xfrm>
          <a:prstGeom prst="rect">
            <a:avLst/>
          </a:prstGeom>
          <a:noFill/>
        </p:spPr>
        <p:txBody>
          <a:bodyPr wrap="square">
            <a:spAutoFit/>
          </a:bodyPr>
          <a:lstStyle/>
          <a:p>
            <a:r>
              <a:rPr lang="en-US" sz="1400" b="1"/>
              <a:t>Model layer</a:t>
            </a:r>
          </a:p>
        </p:txBody>
      </p:sp>
      <p:sp>
        <p:nvSpPr>
          <p:cNvPr id="17" name="TextBox 16">
            <a:extLst>
              <a:ext uri="{FF2B5EF4-FFF2-40B4-BE49-F238E27FC236}">
                <a16:creationId xmlns:a16="http://schemas.microsoft.com/office/drawing/2014/main" id="{9890B53E-AB3B-4CC2-966C-8660F5C81DCF}"/>
              </a:ext>
            </a:extLst>
          </p:cNvPr>
          <p:cNvSpPr txBox="1"/>
          <p:nvPr/>
        </p:nvSpPr>
        <p:spPr>
          <a:xfrm>
            <a:off x="3072091" y="1588067"/>
            <a:ext cx="3225185" cy="307777"/>
          </a:xfrm>
          <a:prstGeom prst="rect">
            <a:avLst/>
          </a:prstGeom>
          <a:noFill/>
        </p:spPr>
        <p:txBody>
          <a:bodyPr wrap="square">
            <a:spAutoFit/>
          </a:bodyPr>
          <a:lstStyle/>
          <a:p>
            <a:r>
              <a:rPr lang="en-US" sz="1400" b="1"/>
              <a:t>Key tables</a:t>
            </a:r>
          </a:p>
        </p:txBody>
      </p:sp>
      <p:cxnSp>
        <p:nvCxnSpPr>
          <p:cNvPr id="18" name="Straight Connector 17">
            <a:extLst>
              <a:ext uri="{FF2B5EF4-FFF2-40B4-BE49-F238E27FC236}">
                <a16:creationId xmlns:a16="http://schemas.microsoft.com/office/drawing/2014/main" id="{1E39A937-3B5F-46EE-868B-287DD999DDD8}"/>
              </a:ext>
            </a:extLst>
          </p:cNvPr>
          <p:cNvCxnSpPr>
            <a:cxnSpLocks/>
          </p:cNvCxnSpPr>
          <p:nvPr/>
        </p:nvCxnSpPr>
        <p:spPr>
          <a:xfrm>
            <a:off x="2939351" y="1945536"/>
            <a:ext cx="253103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514B7BE-F428-4985-B8C3-BD7772B04820}"/>
              </a:ext>
            </a:extLst>
          </p:cNvPr>
          <p:cNvSpPr txBox="1"/>
          <p:nvPr/>
        </p:nvSpPr>
        <p:spPr>
          <a:xfrm>
            <a:off x="2939351" y="2332980"/>
            <a:ext cx="2514601" cy="1107996"/>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1200"/>
              <a:t>Contact</a:t>
            </a:r>
          </a:p>
          <a:p>
            <a:pPr marL="342900" indent="-342900" algn="l">
              <a:buFont typeface="Arial" panose="020B0604020202020204" pitchFamily="34" charset="0"/>
              <a:buChar char="•"/>
            </a:pPr>
            <a:r>
              <a:rPr lang="en-US" sz="1200"/>
              <a:t>Bank</a:t>
            </a:r>
          </a:p>
          <a:p>
            <a:pPr marL="342900" indent="-342900" algn="l">
              <a:buFont typeface="Arial" panose="020B0604020202020204" pitchFamily="34" charset="0"/>
              <a:buChar char="•"/>
            </a:pPr>
            <a:r>
              <a:rPr lang="en-US" sz="1200"/>
              <a:t>Branch</a:t>
            </a:r>
          </a:p>
          <a:p>
            <a:pPr marL="342900" indent="-342900" algn="l">
              <a:buFont typeface="Arial" panose="020B0604020202020204" pitchFamily="34" charset="0"/>
              <a:buChar char="•"/>
            </a:pPr>
            <a:r>
              <a:rPr lang="en-US" sz="1200"/>
              <a:t>Group</a:t>
            </a:r>
          </a:p>
          <a:p>
            <a:pPr marL="342900" indent="-342900" algn="l">
              <a:buFont typeface="Arial" panose="020B0604020202020204" pitchFamily="34" charset="0"/>
              <a:buChar char="•"/>
            </a:pPr>
            <a:r>
              <a:rPr lang="en-US" sz="1200"/>
              <a:t>Group Member</a:t>
            </a:r>
          </a:p>
          <a:p>
            <a:pPr marL="342900" indent="-342900" algn="l">
              <a:buFont typeface="Arial" panose="020B0604020202020204" pitchFamily="34" charset="0"/>
              <a:buChar char="•"/>
            </a:pPr>
            <a:r>
              <a:rPr lang="en-US" sz="1200"/>
              <a:t>Application/custom document</a:t>
            </a:r>
          </a:p>
        </p:txBody>
      </p:sp>
      <p:sp>
        <p:nvSpPr>
          <p:cNvPr id="23" name="TextBox 22">
            <a:extLst>
              <a:ext uri="{FF2B5EF4-FFF2-40B4-BE49-F238E27FC236}">
                <a16:creationId xmlns:a16="http://schemas.microsoft.com/office/drawing/2014/main" id="{C85F75F2-202A-4D10-AA96-9EE49D8AE8FE}"/>
              </a:ext>
            </a:extLst>
          </p:cNvPr>
          <p:cNvSpPr txBox="1"/>
          <p:nvPr/>
        </p:nvSpPr>
        <p:spPr>
          <a:xfrm>
            <a:off x="2939351" y="3715934"/>
            <a:ext cx="2514601" cy="923330"/>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1200"/>
              <a:t>Financial holdings</a:t>
            </a:r>
          </a:p>
          <a:p>
            <a:pPr marL="342900" indent="-342900" algn="l">
              <a:buFont typeface="Arial" panose="020B0604020202020204" pitchFamily="34" charset="0"/>
              <a:buChar char="•"/>
            </a:pPr>
            <a:r>
              <a:rPr lang="en-US" sz="1200"/>
              <a:t>Financial holding instruments</a:t>
            </a:r>
          </a:p>
          <a:p>
            <a:pPr marL="342900" indent="-342900" algn="l">
              <a:buFont typeface="Arial" panose="020B0604020202020204" pitchFamily="34" charset="0"/>
              <a:buChar char="•"/>
            </a:pPr>
            <a:r>
              <a:rPr lang="en-US" sz="1200"/>
              <a:t>Customer financial holding</a:t>
            </a:r>
          </a:p>
          <a:p>
            <a:pPr marL="342900" indent="-342900" algn="l">
              <a:buFont typeface="Arial" panose="020B0604020202020204" pitchFamily="34" charset="0"/>
              <a:buChar char="•"/>
            </a:pPr>
            <a:r>
              <a:rPr lang="en-US" sz="1200"/>
              <a:t>Life events</a:t>
            </a:r>
          </a:p>
          <a:p>
            <a:pPr marL="342900" indent="-342900" algn="l">
              <a:buFont typeface="Arial" panose="020B0604020202020204" pitchFamily="34" charset="0"/>
              <a:buChar char="•"/>
            </a:pPr>
            <a:r>
              <a:rPr lang="en-US" sz="1200"/>
              <a:t>Group financial holdings</a:t>
            </a:r>
          </a:p>
        </p:txBody>
      </p:sp>
      <p:sp>
        <p:nvSpPr>
          <p:cNvPr id="24" name="TextBox 23">
            <a:extLst>
              <a:ext uri="{FF2B5EF4-FFF2-40B4-BE49-F238E27FC236}">
                <a16:creationId xmlns:a16="http://schemas.microsoft.com/office/drawing/2014/main" id="{D21E7C28-2C5E-433B-B97E-F19F011C5102}"/>
              </a:ext>
            </a:extLst>
          </p:cNvPr>
          <p:cNvSpPr txBox="1"/>
          <p:nvPr/>
        </p:nvSpPr>
        <p:spPr>
          <a:xfrm>
            <a:off x="2939351" y="4967216"/>
            <a:ext cx="2461104" cy="1107996"/>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1200"/>
              <a:t>Loan application</a:t>
            </a:r>
          </a:p>
          <a:p>
            <a:pPr marL="342900" indent="-342900" algn="l">
              <a:buFont typeface="Arial" panose="020B0604020202020204" pitchFamily="34" charset="0"/>
              <a:buChar char="•"/>
            </a:pPr>
            <a:r>
              <a:rPr lang="en-US" sz="1200"/>
              <a:t>Loan application contact</a:t>
            </a:r>
          </a:p>
          <a:p>
            <a:pPr marL="342900" indent="-342900" algn="l">
              <a:buFont typeface="Arial" panose="020B0604020202020204" pitchFamily="34" charset="0"/>
              <a:buChar char="•"/>
            </a:pPr>
            <a:r>
              <a:rPr lang="en-US" sz="1200"/>
              <a:t>Collateral</a:t>
            </a:r>
          </a:p>
          <a:p>
            <a:pPr marL="342900" indent="-342900" algn="l">
              <a:buFont typeface="Arial" panose="020B0604020202020204" pitchFamily="34" charset="0"/>
              <a:buChar char="•"/>
            </a:pPr>
            <a:r>
              <a:rPr lang="en-US" sz="1200"/>
              <a:t>Credit check</a:t>
            </a:r>
          </a:p>
          <a:p>
            <a:pPr marL="342900" indent="-342900" algn="l">
              <a:buFont typeface="Arial" panose="020B0604020202020204" pitchFamily="34" charset="0"/>
              <a:buChar char="•"/>
            </a:pPr>
            <a:r>
              <a:rPr lang="en-US" sz="1200"/>
              <a:t>Employment</a:t>
            </a:r>
          </a:p>
          <a:p>
            <a:pPr marL="342900" indent="-342900" algn="l">
              <a:buFont typeface="Arial" panose="020B0604020202020204" pitchFamily="34" charset="0"/>
              <a:buChar char="•"/>
            </a:pPr>
            <a:r>
              <a:rPr lang="en-US" sz="1200"/>
              <a:t>KYC</a:t>
            </a:r>
          </a:p>
        </p:txBody>
      </p:sp>
      <p:sp>
        <p:nvSpPr>
          <p:cNvPr id="25" name="TextBox 24">
            <a:extLst>
              <a:ext uri="{FF2B5EF4-FFF2-40B4-BE49-F238E27FC236}">
                <a16:creationId xmlns:a16="http://schemas.microsoft.com/office/drawing/2014/main" id="{9B2ABD1C-1E4F-430D-A547-250A0ED73E86}"/>
              </a:ext>
            </a:extLst>
          </p:cNvPr>
          <p:cNvSpPr txBox="1"/>
          <p:nvPr/>
        </p:nvSpPr>
        <p:spPr>
          <a:xfrm>
            <a:off x="5741794" y="1557289"/>
            <a:ext cx="1302414" cy="369332"/>
          </a:xfrm>
          <a:prstGeom prst="rect">
            <a:avLst/>
          </a:prstGeom>
          <a:noFill/>
        </p:spPr>
        <p:txBody>
          <a:bodyPr wrap="square" lIns="0" tIns="0" rIns="0" bIns="0" rtlCol="0">
            <a:spAutoFit/>
          </a:bodyPr>
          <a:lstStyle/>
          <a:p>
            <a:pPr algn="l"/>
            <a:r>
              <a:rPr lang="en-US" sz="1200" b="1"/>
              <a:t>Unified customer profile</a:t>
            </a:r>
          </a:p>
        </p:txBody>
      </p:sp>
      <p:sp>
        <p:nvSpPr>
          <p:cNvPr id="26" name="TextBox 25">
            <a:extLst>
              <a:ext uri="{FF2B5EF4-FFF2-40B4-BE49-F238E27FC236}">
                <a16:creationId xmlns:a16="http://schemas.microsoft.com/office/drawing/2014/main" id="{354F2EDC-9AEF-42F1-9217-1152602E81F5}"/>
              </a:ext>
            </a:extLst>
          </p:cNvPr>
          <p:cNvSpPr txBox="1"/>
          <p:nvPr/>
        </p:nvSpPr>
        <p:spPr>
          <a:xfrm>
            <a:off x="7280247" y="1557289"/>
            <a:ext cx="1206498" cy="369332"/>
          </a:xfrm>
          <a:prstGeom prst="rect">
            <a:avLst/>
          </a:prstGeom>
          <a:noFill/>
        </p:spPr>
        <p:txBody>
          <a:bodyPr wrap="square" lIns="0" tIns="0" rIns="0" bIns="0" rtlCol="0">
            <a:spAutoFit/>
          </a:bodyPr>
          <a:lstStyle/>
          <a:p>
            <a:pPr algn="l"/>
            <a:r>
              <a:rPr lang="en-US" sz="1200" b="1"/>
              <a:t>Customer onboarding</a:t>
            </a:r>
          </a:p>
        </p:txBody>
      </p:sp>
      <p:sp>
        <p:nvSpPr>
          <p:cNvPr id="27" name="TextBox 26">
            <a:extLst>
              <a:ext uri="{FF2B5EF4-FFF2-40B4-BE49-F238E27FC236}">
                <a16:creationId xmlns:a16="http://schemas.microsoft.com/office/drawing/2014/main" id="{25B6958D-2726-44D5-805E-94C3E87F0F3E}"/>
              </a:ext>
            </a:extLst>
          </p:cNvPr>
          <p:cNvSpPr txBox="1"/>
          <p:nvPr/>
        </p:nvSpPr>
        <p:spPr>
          <a:xfrm>
            <a:off x="8768647" y="1557289"/>
            <a:ext cx="1423196" cy="369332"/>
          </a:xfrm>
          <a:prstGeom prst="rect">
            <a:avLst/>
          </a:prstGeom>
          <a:noFill/>
        </p:spPr>
        <p:txBody>
          <a:bodyPr wrap="square" lIns="0" tIns="0" rIns="0" bIns="0" rtlCol="0">
            <a:spAutoFit/>
          </a:bodyPr>
          <a:lstStyle/>
          <a:p>
            <a:pPr algn="l"/>
            <a:r>
              <a:rPr lang="en-US" sz="1200" b="1"/>
              <a:t>Collaboration manager</a:t>
            </a:r>
          </a:p>
        </p:txBody>
      </p:sp>
      <p:cxnSp>
        <p:nvCxnSpPr>
          <p:cNvPr id="29" name="Straight Connector 28">
            <a:extLst>
              <a:ext uri="{FF2B5EF4-FFF2-40B4-BE49-F238E27FC236}">
                <a16:creationId xmlns:a16="http://schemas.microsoft.com/office/drawing/2014/main" id="{1DCB53BF-FA05-40B7-96A5-FBE9D833BBEB}"/>
              </a:ext>
            </a:extLst>
          </p:cNvPr>
          <p:cNvCxnSpPr>
            <a:cxnSpLocks/>
          </p:cNvCxnSpPr>
          <p:nvPr/>
        </p:nvCxnSpPr>
        <p:spPr>
          <a:xfrm>
            <a:off x="5578991" y="1945536"/>
            <a:ext cx="146521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AA13-C521-4DAA-AD9F-8BF6FEFB94F0}"/>
              </a:ext>
            </a:extLst>
          </p:cNvPr>
          <p:cNvCxnSpPr>
            <a:cxnSpLocks/>
          </p:cNvCxnSpPr>
          <p:nvPr/>
        </p:nvCxnSpPr>
        <p:spPr>
          <a:xfrm>
            <a:off x="8726627" y="1945536"/>
            <a:ext cx="146521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906E939-076E-41D6-86BC-9DC1372D1330}"/>
              </a:ext>
            </a:extLst>
          </p:cNvPr>
          <p:cNvCxnSpPr>
            <a:cxnSpLocks/>
          </p:cNvCxnSpPr>
          <p:nvPr/>
        </p:nvCxnSpPr>
        <p:spPr>
          <a:xfrm>
            <a:off x="10300446" y="1945536"/>
            <a:ext cx="146521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0D3E620-6381-45BB-B8AC-B9EE72A0E6C2}"/>
              </a:ext>
            </a:extLst>
          </p:cNvPr>
          <p:cNvSpPr txBox="1"/>
          <p:nvPr/>
        </p:nvSpPr>
        <p:spPr>
          <a:xfrm>
            <a:off x="6874153" y="1172003"/>
            <a:ext cx="3225185" cy="307777"/>
          </a:xfrm>
          <a:prstGeom prst="rect">
            <a:avLst/>
          </a:prstGeom>
          <a:noFill/>
        </p:spPr>
        <p:txBody>
          <a:bodyPr wrap="square">
            <a:spAutoFit/>
          </a:bodyPr>
          <a:lstStyle/>
          <a:p>
            <a:pPr algn="ctr"/>
            <a:r>
              <a:rPr lang="en-US" sz="1400"/>
              <a:t>Solutions using the layer</a:t>
            </a:r>
          </a:p>
        </p:txBody>
      </p:sp>
      <p:grpSp>
        <p:nvGrpSpPr>
          <p:cNvPr id="13" name="Group 12">
            <a:extLst>
              <a:ext uri="{FF2B5EF4-FFF2-40B4-BE49-F238E27FC236}">
                <a16:creationId xmlns:a16="http://schemas.microsoft.com/office/drawing/2014/main" id="{70A30CE8-A8AB-45A2-B852-CB217E15D7BD}"/>
              </a:ext>
            </a:extLst>
          </p:cNvPr>
          <p:cNvGrpSpPr/>
          <p:nvPr/>
        </p:nvGrpSpPr>
        <p:grpSpPr>
          <a:xfrm>
            <a:off x="6129799" y="2574924"/>
            <a:ext cx="381000" cy="381000"/>
            <a:chOff x="7702944" y="2574924"/>
            <a:chExt cx="381000" cy="381000"/>
          </a:xfrm>
        </p:grpSpPr>
        <p:pic>
          <p:nvPicPr>
            <p:cNvPr id="34" name="Graphic 33" descr="Checkmark with solid fill">
              <a:extLst>
                <a:ext uri="{FF2B5EF4-FFF2-40B4-BE49-F238E27FC236}">
                  <a16:creationId xmlns:a16="http://schemas.microsoft.com/office/drawing/2014/main" id="{439FDF4B-53B1-4F74-95D9-64375235DDC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8419" y="2650399"/>
              <a:ext cx="230050" cy="230050"/>
            </a:xfrm>
            <a:prstGeom prst="rect">
              <a:avLst/>
            </a:prstGeom>
          </p:spPr>
        </p:pic>
        <p:sp>
          <p:nvSpPr>
            <p:cNvPr id="11" name="Oval 10">
              <a:extLst>
                <a:ext uri="{FF2B5EF4-FFF2-40B4-BE49-F238E27FC236}">
                  <a16:creationId xmlns:a16="http://schemas.microsoft.com/office/drawing/2014/main" id="{E6589FE3-E476-4935-A99C-DB01983FA39C}"/>
                </a:ext>
              </a:extLst>
            </p:cNvPr>
            <p:cNvSpPr/>
            <p:nvPr/>
          </p:nvSpPr>
          <p:spPr bwMode="auto">
            <a:xfrm>
              <a:off x="7702944" y="2574924"/>
              <a:ext cx="381000" cy="381000"/>
            </a:xfrm>
            <a:prstGeom prst="ellipse">
              <a:avLst/>
            </a:prstGeom>
            <a:no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100">
                <a:solidFill>
                  <a:schemeClr val="tx1"/>
                </a:solidFill>
                <a:ea typeface="Segoe UI" pitchFamily="34" charset="0"/>
                <a:cs typeface="Segoe UI" pitchFamily="34" charset="0"/>
              </a:endParaRPr>
            </a:p>
          </p:txBody>
        </p:sp>
      </p:grpSp>
      <p:grpSp>
        <p:nvGrpSpPr>
          <p:cNvPr id="38" name="Group 37">
            <a:extLst>
              <a:ext uri="{FF2B5EF4-FFF2-40B4-BE49-F238E27FC236}">
                <a16:creationId xmlns:a16="http://schemas.microsoft.com/office/drawing/2014/main" id="{B7F5CA7D-46B8-4F4A-8F82-EFBB42DD0D77}"/>
              </a:ext>
            </a:extLst>
          </p:cNvPr>
          <p:cNvGrpSpPr/>
          <p:nvPr/>
        </p:nvGrpSpPr>
        <p:grpSpPr>
          <a:xfrm>
            <a:off x="7723516" y="2574924"/>
            <a:ext cx="381000" cy="381000"/>
            <a:chOff x="7702944" y="2574924"/>
            <a:chExt cx="381000" cy="381000"/>
          </a:xfrm>
        </p:grpSpPr>
        <p:pic>
          <p:nvPicPr>
            <p:cNvPr id="39" name="Graphic 38" descr="Checkmark with solid fill">
              <a:extLst>
                <a:ext uri="{FF2B5EF4-FFF2-40B4-BE49-F238E27FC236}">
                  <a16:creationId xmlns:a16="http://schemas.microsoft.com/office/drawing/2014/main" id="{1998314F-A2D6-4959-BBC1-9BE3486F17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8419" y="2650399"/>
              <a:ext cx="230050" cy="230050"/>
            </a:xfrm>
            <a:prstGeom prst="rect">
              <a:avLst/>
            </a:prstGeom>
          </p:spPr>
        </p:pic>
        <p:sp>
          <p:nvSpPr>
            <p:cNvPr id="40" name="Oval 39">
              <a:extLst>
                <a:ext uri="{FF2B5EF4-FFF2-40B4-BE49-F238E27FC236}">
                  <a16:creationId xmlns:a16="http://schemas.microsoft.com/office/drawing/2014/main" id="{E0C841EE-DF63-49F2-B9DD-85E81D4475C0}"/>
                </a:ext>
              </a:extLst>
            </p:cNvPr>
            <p:cNvSpPr/>
            <p:nvPr/>
          </p:nvSpPr>
          <p:spPr bwMode="auto">
            <a:xfrm>
              <a:off x="7702944" y="2574924"/>
              <a:ext cx="381000" cy="381000"/>
            </a:xfrm>
            <a:prstGeom prst="ellipse">
              <a:avLst/>
            </a:prstGeom>
            <a:no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100">
                <a:solidFill>
                  <a:schemeClr val="tx1"/>
                </a:solidFill>
                <a:ea typeface="Segoe UI" pitchFamily="34" charset="0"/>
                <a:cs typeface="Segoe UI" pitchFamily="34" charset="0"/>
              </a:endParaRPr>
            </a:p>
          </p:txBody>
        </p:sp>
      </p:grpSp>
      <p:pic>
        <p:nvPicPr>
          <p:cNvPr id="42" name="Graphic 41" descr="Badge Unfollow outline">
            <a:extLst>
              <a:ext uri="{FF2B5EF4-FFF2-40B4-BE49-F238E27FC236}">
                <a16:creationId xmlns:a16="http://schemas.microsoft.com/office/drawing/2014/main" id="{16EE509E-A8A9-4728-B213-25BADF05FC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7670337" y="3836992"/>
            <a:ext cx="487358" cy="487358"/>
          </a:xfrm>
          <a:prstGeom prst="rect">
            <a:avLst/>
          </a:prstGeom>
        </p:spPr>
      </p:pic>
      <p:grpSp>
        <p:nvGrpSpPr>
          <p:cNvPr id="43" name="Group 42">
            <a:extLst>
              <a:ext uri="{FF2B5EF4-FFF2-40B4-BE49-F238E27FC236}">
                <a16:creationId xmlns:a16="http://schemas.microsoft.com/office/drawing/2014/main" id="{19EE29A8-8B02-4117-A16F-B722AECEBF96}"/>
              </a:ext>
            </a:extLst>
          </p:cNvPr>
          <p:cNvGrpSpPr/>
          <p:nvPr/>
        </p:nvGrpSpPr>
        <p:grpSpPr>
          <a:xfrm>
            <a:off x="6129799" y="3890171"/>
            <a:ext cx="381000" cy="381000"/>
            <a:chOff x="7702944" y="2574924"/>
            <a:chExt cx="381000" cy="381000"/>
          </a:xfrm>
        </p:grpSpPr>
        <p:pic>
          <p:nvPicPr>
            <p:cNvPr id="44" name="Graphic 43" descr="Checkmark with solid fill">
              <a:extLst>
                <a:ext uri="{FF2B5EF4-FFF2-40B4-BE49-F238E27FC236}">
                  <a16:creationId xmlns:a16="http://schemas.microsoft.com/office/drawing/2014/main" id="{B82F0876-C7F2-4704-BA6F-ED409261AB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8419" y="2650399"/>
              <a:ext cx="230050" cy="230050"/>
            </a:xfrm>
            <a:prstGeom prst="rect">
              <a:avLst/>
            </a:prstGeom>
          </p:spPr>
        </p:pic>
        <p:sp>
          <p:nvSpPr>
            <p:cNvPr id="45" name="Oval 44">
              <a:extLst>
                <a:ext uri="{FF2B5EF4-FFF2-40B4-BE49-F238E27FC236}">
                  <a16:creationId xmlns:a16="http://schemas.microsoft.com/office/drawing/2014/main" id="{BC30F04A-5BFD-43BB-983D-741F63A0A35F}"/>
                </a:ext>
              </a:extLst>
            </p:cNvPr>
            <p:cNvSpPr/>
            <p:nvPr/>
          </p:nvSpPr>
          <p:spPr bwMode="auto">
            <a:xfrm>
              <a:off x="7702944" y="2574924"/>
              <a:ext cx="381000" cy="381000"/>
            </a:xfrm>
            <a:prstGeom prst="ellipse">
              <a:avLst/>
            </a:prstGeom>
            <a:no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100">
                <a:solidFill>
                  <a:schemeClr val="tx1"/>
                </a:solidFill>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00C3231E-404C-45A4-9DC2-38F7C32F6353}"/>
              </a:ext>
            </a:extLst>
          </p:cNvPr>
          <p:cNvGrpSpPr/>
          <p:nvPr/>
        </p:nvGrpSpPr>
        <p:grpSpPr>
          <a:xfrm>
            <a:off x="9330388" y="2574924"/>
            <a:ext cx="381000" cy="381000"/>
            <a:chOff x="7702944" y="2574924"/>
            <a:chExt cx="381000" cy="381000"/>
          </a:xfrm>
        </p:grpSpPr>
        <p:pic>
          <p:nvPicPr>
            <p:cNvPr id="47" name="Graphic 46" descr="Checkmark with solid fill">
              <a:extLst>
                <a:ext uri="{FF2B5EF4-FFF2-40B4-BE49-F238E27FC236}">
                  <a16:creationId xmlns:a16="http://schemas.microsoft.com/office/drawing/2014/main" id="{20F2B7D1-9C21-4D47-9AF2-84ED8C9C17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8419" y="2650399"/>
              <a:ext cx="230050" cy="230050"/>
            </a:xfrm>
            <a:prstGeom prst="rect">
              <a:avLst/>
            </a:prstGeom>
          </p:spPr>
        </p:pic>
        <p:sp>
          <p:nvSpPr>
            <p:cNvPr id="48" name="Oval 47">
              <a:extLst>
                <a:ext uri="{FF2B5EF4-FFF2-40B4-BE49-F238E27FC236}">
                  <a16:creationId xmlns:a16="http://schemas.microsoft.com/office/drawing/2014/main" id="{CAA611EF-F73E-4BCB-B36A-DC33A38645BD}"/>
                </a:ext>
              </a:extLst>
            </p:cNvPr>
            <p:cNvSpPr/>
            <p:nvPr/>
          </p:nvSpPr>
          <p:spPr bwMode="auto">
            <a:xfrm>
              <a:off x="7702944" y="2574924"/>
              <a:ext cx="381000" cy="381000"/>
            </a:xfrm>
            <a:prstGeom prst="ellipse">
              <a:avLst/>
            </a:prstGeom>
            <a:no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100">
                <a:solidFill>
                  <a:schemeClr val="tx1"/>
                </a:solidFill>
                <a:ea typeface="Segoe UI" pitchFamily="34" charset="0"/>
                <a:cs typeface="Segoe UI" pitchFamily="34" charset="0"/>
              </a:endParaRPr>
            </a:p>
          </p:txBody>
        </p:sp>
      </p:grpSp>
      <p:pic>
        <p:nvPicPr>
          <p:cNvPr id="49" name="Graphic 48" descr="Badge Unfollow outline">
            <a:extLst>
              <a:ext uri="{FF2B5EF4-FFF2-40B4-BE49-F238E27FC236}">
                <a16:creationId xmlns:a16="http://schemas.microsoft.com/office/drawing/2014/main" id="{64C2337D-DA28-49CF-9801-139D23F67F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9277209" y="3836992"/>
            <a:ext cx="487358" cy="487358"/>
          </a:xfrm>
          <a:prstGeom prst="rect">
            <a:avLst/>
          </a:prstGeom>
        </p:spPr>
      </p:pic>
      <p:pic>
        <p:nvPicPr>
          <p:cNvPr id="50" name="Graphic 49" descr="Badge Unfollow outline">
            <a:extLst>
              <a:ext uri="{FF2B5EF4-FFF2-40B4-BE49-F238E27FC236}">
                <a16:creationId xmlns:a16="http://schemas.microsoft.com/office/drawing/2014/main" id="{0BCFBFEC-115F-4AFF-93CA-18BA581EC87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6076620" y="5237173"/>
            <a:ext cx="487358" cy="487358"/>
          </a:xfrm>
          <a:prstGeom prst="rect">
            <a:avLst/>
          </a:prstGeom>
        </p:spPr>
      </p:pic>
      <p:grpSp>
        <p:nvGrpSpPr>
          <p:cNvPr id="51" name="Group 50">
            <a:extLst>
              <a:ext uri="{FF2B5EF4-FFF2-40B4-BE49-F238E27FC236}">
                <a16:creationId xmlns:a16="http://schemas.microsoft.com/office/drawing/2014/main" id="{6D95DAAB-ACBB-4C15-A2A3-AE42E0208E18}"/>
              </a:ext>
            </a:extLst>
          </p:cNvPr>
          <p:cNvGrpSpPr/>
          <p:nvPr/>
        </p:nvGrpSpPr>
        <p:grpSpPr>
          <a:xfrm>
            <a:off x="7723516" y="5290352"/>
            <a:ext cx="381000" cy="381000"/>
            <a:chOff x="7702944" y="2574924"/>
            <a:chExt cx="381000" cy="381000"/>
          </a:xfrm>
        </p:grpSpPr>
        <p:pic>
          <p:nvPicPr>
            <p:cNvPr id="52" name="Graphic 51" descr="Checkmark with solid fill">
              <a:extLst>
                <a:ext uri="{FF2B5EF4-FFF2-40B4-BE49-F238E27FC236}">
                  <a16:creationId xmlns:a16="http://schemas.microsoft.com/office/drawing/2014/main" id="{A20F8FC3-C2AE-47EF-8BFE-994233E367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8419" y="2650399"/>
              <a:ext cx="230050" cy="230050"/>
            </a:xfrm>
            <a:prstGeom prst="rect">
              <a:avLst/>
            </a:prstGeom>
          </p:spPr>
        </p:pic>
        <p:sp>
          <p:nvSpPr>
            <p:cNvPr id="53" name="Oval 52">
              <a:extLst>
                <a:ext uri="{FF2B5EF4-FFF2-40B4-BE49-F238E27FC236}">
                  <a16:creationId xmlns:a16="http://schemas.microsoft.com/office/drawing/2014/main" id="{15243C4D-E5B5-40BF-9730-872E733B58EC}"/>
                </a:ext>
              </a:extLst>
            </p:cNvPr>
            <p:cNvSpPr/>
            <p:nvPr/>
          </p:nvSpPr>
          <p:spPr bwMode="auto">
            <a:xfrm>
              <a:off x="7702944" y="2574924"/>
              <a:ext cx="381000" cy="381000"/>
            </a:xfrm>
            <a:prstGeom prst="ellipse">
              <a:avLst/>
            </a:prstGeom>
            <a:no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100">
                <a:solidFill>
                  <a:schemeClr val="tx1"/>
                </a:solidFill>
                <a:ea typeface="Segoe UI" pitchFamily="34" charset="0"/>
                <a:cs typeface="Segoe UI" pitchFamily="34" charset="0"/>
              </a:endParaRPr>
            </a:p>
          </p:txBody>
        </p:sp>
      </p:grpSp>
      <p:grpSp>
        <p:nvGrpSpPr>
          <p:cNvPr id="54" name="Group 53">
            <a:extLst>
              <a:ext uri="{FF2B5EF4-FFF2-40B4-BE49-F238E27FC236}">
                <a16:creationId xmlns:a16="http://schemas.microsoft.com/office/drawing/2014/main" id="{FD57F427-DA68-49C3-8240-AC5C0BF59D8C}"/>
              </a:ext>
            </a:extLst>
          </p:cNvPr>
          <p:cNvGrpSpPr/>
          <p:nvPr/>
        </p:nvGrpSpPr>
        <p:grpSpPr>
          <a:xfrm>
            <a:off x="9330388" y="5290352"/>
            <a:ext cx="381000" cy="381000"/>
            <a:chOff x="7702944" y="2574924"/>
            <a:chExt cx="381000" cy="381000"/>
          </a:xfrm>
        </p:grpSpPr>
        <p:pic>
          <p:nvPicPr>
            <p:cNvPr id="55" name="Graphic 54" descr="Checkmark with solid fill">
              <a:extLst>
                <a:ext uri="{FF2B5EF4-FFF2-40B4-BE49-F238E27FC236}">
                  <a16:creationId xmlns:a16="http://schemas.microsoft.com/office/drawing/2014/main" id="{D4CE2629-885B-404D-A40A-A47CF71852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8419" y="2650399"/>
              <a:ext cx="230050" cy="230050"/>
            </a:xfrm>
            <a:prstGeom prst="rect">
              <a:avLst/>
            </a:prstGeom>
          </p:spPr>
        </p:pic>
        <p:sp>
          <p:nvSpPr>
            <p:cNvPr id="56" name="Oval 55">
              <a:extLst>
                <a:ext uri="{FF2B5EF4-FFF2-40B4-BE49-F238E27FC236}">
                  <a16:creationId xmlns:a16="http://schemas.microsoft.com/office/drawing/2014/main" id="{845A294B-4C2E-4A55-AE12-3609CC54FEDD}"/>
                </a:ext>
              </a:extLst>
            </p:cNvPr>
            <p:cNvSpPr/>
            <p:nvPr/>
          </p:nvSpPr>
          <p:spPr bwMode="auto">
            <a:xfrm>
              <a:off x="7702944" y="2574924"/>
              <a:ext cx="381000" cy="381000"/>
            </a:xfrm>
            <a:prstGeom prst="ellipse">
              <a:avLst/>
            </a:prstGeom>
            <a:no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100">
                <a:solidFill>
                  <a:schemeClr val="tx1"/>
                </a:solidFill>
                <a:ea typeface="Segoe UI" pitchFamily="34" charset="0"/>
                <a:cs typeface="Segoe UI" pitchFamily="34" charset="0"/>
              </a:endParaRPr>
            </a:p>
          </p:txBody>
        </p:sp>
      </p:grpSp>
      <p:cxnSp>
        <p:nvCxnSpPr>
          <p:cNvPr id="58" name="Straight Connector 57">
            <a:extLst>
              <a:ext uri="{FF2B5EF4-FFF2-40B4-BE49-F238E27FC236}">
                <a16:creationId xmlns:a16="http://schemas.microsoft.com/office/drawing/2014/main" id="{DEFA7C92-74C1-4B77-8EDE-8654D7CE02A8}"/>
              </a:ext>
            </a:extLst>
          </p:cNvPr>
          <p:cNvCxnSpPr>
            <a:cxnSpLocks/>
          </p:cNvCxnSpPr>
          <p:nvPr/>
        </p:nvCxnSpPr>
        <p:spPr>
          <a:xfrm>
            <a:off x="7152809" y="1945536"/>
            <a:ext cx="146521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1BCC4775-F8C1-4BCB-AA94-1AE8DA331166}"/>
              </a:ext>
            </a:extLst>
          </p:cNvPr>
          <p:cNvSpPr txBox="1"/>
          <p:nvPr/>
        </p:nvSpPr>
        <p:spPr>
          <a:xfrm>
            <a:off x="10342466" y="1557289"/>
            <a:ext cx="1423196" cy="369332"/>
          </a:xfrm>
          <a:prstGeom prst="rect">
            <a:avLst/>
          </a:prstGeom>
          <a:noFill/>
        </p:spPr>
        <p:txBody>
          <a:bodyPr wrap="square" lIns="0" tIns="0" rIns="0" bIns="0" rtlCol="0">
            <a:spAutoFit/>
          </a:bodyPr>
          <a:lstStyle/>
          <a:p>
            <a:pPr algn="l"/>
            <a:r>
              <a:rPr lang="en-US" sz="1200" b="1"/>
              <a:t>Banking customer engagement</a:t>
            </a:r>
          </a:p>
        </p:txBody>
      </p:sp>
      <p:grpSp>
        <p:nvGrpSpPr>
          <p:cNvPr id="63" name="Group 62">
            <a:extLst>
              <a:ext uri="{FF2B5EF4-FFF2-40B4-BE49-F238E27FC236}">
                <a16:creationId xmlns:a16="http://schemas.microsoft.com/office/drawing/2014/main" id="{B652D5D3-C3A3-4B51-B812-C258509ACFF0}"/>
              </a:ext>
            </a:extLst>
          </p:cNvPr>
          <p:cNvGrpSpPr/>
          <p:nvPr/>
        </p:nvGrpSpPr>
        <p:grpSpPr>
          <a:xfrm>
            <a:off x="10907593" y="2574924"/>
            <a:ext cx="381000" cy="381000"/>
            <a:chOff x="7702944" y="2574924"/>
            <a:chExt cx="381000" cy="381000"/>
          </a:xfrm>
        </p:grpSpPr>
        <p:pic>
          <p:nvPicPr>
            <p:cNvPr id="64" name="Graphic 63" descr="Checkmark with solid fill">
              <a:extLst>
                <a:ext uri="{FF2B5EF4-FFF2-40B4-BE49-F238E27FC236}">
                  <a16:creationId xmlns:a16="http://schemas.microsoft.com/office/drawing/2014/main" id="{6EF6C211-CF9C-4DE3-80F0-AC8E3AFE74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8419" y="2650399"/>
              <a:ext cx="230050" cy="230050"/>
            </a:xfrm>
            <a:prstGeom prst="rect">
              <a:avLst/>
            </a:prstGeom>
          </p:spPr>
        </p:pic>
        <p:sp>
          <p:nvSpPr>
            <p:cNvPr id="65" name="Oval 64">
              <a:extLst>
                <a:ext uri="{FF2B5EF4-FFF2-40B4-BE49-F238E27FC236}">
                  <a16:creationId xmlns:a16="http://schemas.microsoft.com/office/drawing/2014/main" id="{2759F33C-4614-4B66-841D-DD22F4DCD1F8}"/>
                </a:ext>
              </a:extLst>
            </p:cNvPr>
            <p:cNvSpPr/>
            <p:nvPr/>
          </p:nvSpPr>
          <p:spPr bwMode="auto">
            <a:xfrm>
              <a:off x="7702944" y="2574924"/>
              <a:ext cx="381000" cy="381000"/>
            </a:xfrm>
            <a:prstGeom prst="ellipse">
              <a:avLst/>
            </a:prstGeom>
            <a:no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100">
                <a:solidFill>
                  <a:schemeClr val="tx1"/>
                </a:solidFill>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C7EDA161-EA8F-4E89-BBF1-FE1B70009C3A}"/>
              </a:ext>
            </a:extLst>
          </p:cNvPr>
          <p:cNvGrpSpPr/>
          <p:nvPr/>
        </p:nvGrpSpPr>
        <p:grpSpPr>
          <a:xfrm>
            <a:off x="10921892" y="3890171"/>
            <a:ext cx="381000" cy="381000"/>
            <a:chOff x="7702944" y="2574924"/>
            <a:chExt cx="381000" cy="381000"/>
          </a:xfrm>
        </p:grpSpPr>
        <p:pic>
          <p:nvPicPr>
            <p:cNvPr id="71" name="Graphic 70" descr="Checkmark with solid fill">
              <a:extLst>
                <a:ext uri="{FF2B5EF4-FFF2-40B4-BE49-F238E27FC236}">
                  <a16:creationId xmlns:a16="http://schemas.microsoft.com/office/drawing/2014/main" id="{4CE3455D-66B9-4C60-B193-E3BCBD828A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8419" y="2650399"/>
              <a:ext cx="230050" cy="230050"/>
            </a:xfrm>
            <a:prstGeom prst="rect">
              <a:avLst/>
            </a:prstGeom>
          </p:spPr>
        </p:pic>
        <p:sp>
          <p:nvSpPr>
            <p:cNvPr id="72" name="Oval 71">
              <a:extLst>
                <a:ext uri="{FF2B5EF4-FFF2-40B4-BE49-F238E27FC236}">
                  <a16:creationId xmlns:a16="http://schemas.microsoft.com/office/drawing/2014/main" id="{B2114FDE-45B7-44A9-B21D-DC7AFB317153}"/>
                </a:ext>
              </a:extLst>
            </p:cNvPr>
            <p:cNvSpPr/>
            <p:nvPr/>
          </p:nvSpPr>
          <p:spPr bwMode="auto">
            <a:xfrm>
              <a:off x="7702944" y="2574924"/>
              <a:ext cx="381000" cy="381000"/>
            </a:xfrm>
            <a:prstGeom prst="ellipse">
              <a:avLst/>
            </a:prstGeom>
            <a:no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100">
                <a:solidFill>
                  <a:schemeClr val="tx1"/>
                </a:solidFill>
                <a:ea typeface="Segoe UI" pitchFamily="34" charset="0"/>
                <a:cs typeface="Segoe UI" pitchFamily="34" charset="0"/>
              </a:endParaRPr>
            </a:p>
          </p:txBody>
        </p:sp>
      </p:grpSp>
      <p:pic>
        <p:nvPicPr>
          <p:cNvPr id="73" name="Graphic 72" descr="Badge Unfollow outline">
            <a:extLst>
              <a:ext uri="{FF2B5EF4-FFF2-40B4-BE49-F238E27FC236}">
                <a16:creationId xmlns:a16="http://schemas.microsoft.com/office/drawing/2014/main" id="{D06E3ABE-FEC3-462D-B51F-9342EB1068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0868713" y="5237173"/>
            <a:ext cx="487358" cy="487358"/>
          </a:xfrm>
          <a:prstGeom prst="rect">
            <a:avLst/>
          </a:prstGeom>
        </p:spPr>
      </p:pic>
    </p:spTree>
    <p:extLst>
      <p:ext uri="{BB962C8B-B14F-4D97-AF65-F5344CB8AC3E}">
        <p14:creationId xmlns:p14="http://schemas.microsoft.com/office/powerpoint/2010/main" val="38820152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09C05-035C-4A1B-830B-0D57A465E9FE}"/>
              </a:ext>
            </a:extLst>
          </p:cNvPr>
          <p:cNvSpPr>
            <a:spLocks noGrp="1"/>
          </p:cNvSpPr>
          <p:nvPr>
            <p:ph type="title"/>
          </p:nvPr>
        </p:nvSpPr>
        <p:spPr>
          <a:xfrm>
            <a:off x="510539" y="2930402"/>
            <a:ext cx="9628179" cy="498598"/>
          </a:xfrm>
        </p:spPr>
        <p:txBody>
          <a:bodyPr/>
          <a:lstStyle/>
          <a:p>
            <a:r>
              <a:rPr lang="en-US">
                <a:solidFill>
                  <a:schemeClr val="accent3"/>
                </a:solidFill>
                <a:cs typeface="Segoe UI"/>
              </a:rPr>
              <a:t> Data Model in </a:t>
            </a:r>
            <a:r>
              <a:rPr lang="en-US">
                <a:solidFill>
                  <a:schemeClr val="accent3"/>
                </a:solidFill>
                <a:ea typeface="+mj-lt"/>
                <a:cs typeface="Segoe UI"/>
              </a:rPr>
              <a:t>Cloud for </a:t>
            </a:r>
            <a:r>
              <a:rPr lang="en-US">
                <a:solidFill>
                  <a:schemeClr val="accent3"/>
                </a:solidFill>
                <a:ea typeface="+mj-lt"/>
                <a:cs typeface="+mj-lt"/>
              </a:rPr>
              <a:t>Financial Services</a:t>
            </a:r>
            <a:endParaRPr lang="en-US" dirty="0">
              <a:solidFill>
                <a:schemeClr val="accent3"/>
              </a:solidFill>
              <a:cs typeface="Segoe UI"/>
            </a:endParaRPr>
          </a:p>
        </p:txBody>
      </p:sp>
    </p:spTree>
    <p:extLst>
      <p:ext uri="{BB962C8B-B14F-4D97-AF65-F5344CB8AC3E}">
        <p14:creationId xmlns:p14="http://schemas.microsoft.com/office/powerpoint/2010/main" val="354983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F2613CBE-ADC7-4C71-86B4-C3609C3F507C}"/>
              </a:ext>
            </a:extLst>
          </p:cNvPr>
          <p:cNvSpPr/>
          <p:nvPr/>
        </p:nvSpPr>
        <p:spPr bwMode="auto">
          <a:xfrm>
            <a:off x="5029773" y="4555935"/>
            <a:ext cx="2136625" cy="391999"/>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69" name="Rectangle 68">
            <a:extLst>
              <a:ext uri="{FF2B5EF4-FFF2-40B4-BE49-F238E27FC236}">
                <a16:creationId xmlns:a16="http://schemas.microsoft.com/office/drawing/2014/main" id="{BB00ED15-917C-4483-8416-D490F7A5D181}"/>
              </a:ext>
            </a:extLst>
          </p:cNvPr>
          <p:cNvSpPr/>
          <p:nvPr/>
        </p:nvSpPr>
        <p:spPr bwMode="auto">
          <a:xfrm>
            <a:off x="9688085" y="1658815"/>
            <a:ext cx="2106428" cy="1022927"/>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cxnSp>
        <p:nvCxnSpPr>
          <p:cNvPr id="6" name="Straight Arrow Connector 5">
            <a:extLst>
              <a:ext uri="{FF2B5EF4-FFF2-40B4-BE49-F238E27FC236}">
                <a16:creationId xmlns:a16="http://schemas.microsoft.com/office/drawing/2014/main" id="{A52F89F7-B2AF-4750-801D-244227923C02}"/>
              </a:ext>
            </a:extLst>
          </p:cNvPr>
          <p:cNvCxnSpPr>
            <a:cxnSpLocks/>
          </p:cNvCxnSpPr>
          <p:nvPr/>
        </p:nvCxnSpPr>
        <p:spPr>
          <a:xfrm flipV="1">
            <a:off x="6524406" y="4943205"/>
            <a:ext cx="0" cy="277775"/>
          </a:xfrm>
          <a:prstGeom prst="straightConnector1">
            <a:avLst/>
          </a:prstGeom>
          <a:ln w="19050">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Footer Placeholder 1">
            <a:extLst>
              <a:ext uri="{FF2B5EF4-FFF2-40B4-BE49-F238E27FC236}">
                <a16:creationId xmlns:a16="http://schemas.microsoft.com/office/drawing/2014/main" id="{5C061684-862A-44BD-BFE1-0AA82A781789}"/>
              </a:ext>
            </a:extLst>
          </p:cNvPr>
          <p:cNvSpPr>
            <a:spLocks noGrp="1"/>
          </p:cNvSpPr>
          <p:nvPr>
            <p:ph type="ftr" sz="quarter" idx="3"/>
          </p:nvPr>
        </p:nvSpPr>
        <p:spPr>
          <a:xfrm>
            <a:off x="361840" y="6560266"/>
            <a:ext cx="11586711" cy="118296"/>
          </a:xfrm>
        </p:spPr>
        <p:txBody>
          <a:bodyPr/>
          <a:lstStyle/>
          <a:p>
            <a:pPr defTabSz="914396"/>
            <a:r>
              <a:rPr lang="en-US">
                <a:solidFill>
                  <a:srgbClr val="FFFFFF">
                    <a:lumMod val="65000"/>
                  </a:srgbClr>
                </a:solidFill>
                <a:latin typeface="Segoe UI"/>
              </a:rPr>
              <a:t>© Microsoft Corporation                                                                                  								</a:t>
            </a:r>
          </a:p>
        </p:txBody>
      </p:sp>
      <p:sp>
        <p:nvSpPr>
          <p:cNvPr id="47" name="TextBox 46">
            <a:extLst>
              <a:ext uri="{FF2B5EF4-FFF2-40B4-BE49-F238E27FC236}">
                <a16:creationId xmlns:a16="http://schemas.microsoft.com/office/drawing/2014/main" id="{B4F96AC3-0504-4C66-93D6-6BB59B38728F}"/>
              </a:ext>
            </a:extLst>
          </p:cNvPr>
          <p:cNvSpPr txBox="1"/>
          <p:nvPr/>
        </p:nvSpPr>
        <p:spPr>
          <a:xfrm>
            <a:off x="5451190" y="4508257"/>
            <a:ext cx="1619935" cy="384721"/>
          </a:xfrm>
          <a:prstGeom prst="rect">
            <a:avLst/>
          </a:prstGeom>
          <a:noFill/>
        </p:spPr>
        <p:txBody>
          <a:bodyPr wrap="square" lIns="0" tIns="0" rIns="0" bIns="0" rtlCol="0" anchor="ctr">
            <a:spAutoFit/>
          </a:bodyPr>
          <a:lstStyle/>
          <a:p>
            <a:pPr defTabSz="914396"/>
            <a:endParaRPr lang="en-US" sz="800" b="1">
              <a:solidFill>
                <a:srgbClr val="000000"/>
              </a:solidFill>
              <a:latin typeface="Segoe UI"/>
            </a:endParaRPr>
          </a:p>
          <a:p>
            <a:pPr defTabSz="914396"/>
            <a:r>
              <a:rPr lang="en-US" sz="900">
                <a:solidFill>
                  <a:srgbClr val="000000"/>
                </a:solidFill>
                <a:latin typeface="Segoe UI"/>
              </a:rPr>
              <a:t>Retail Banking Core Data Model</a:t>
            </a:r>
            <a:endParaRPr lang="en-US" sz="900" b="1">
              <a:solidFill>
                <a:srgbClr val="000000"/>
              </a:solidFill>
              <a:latin typeface="Segoe UI"/>
            </a:endParaRPr>
          </a:p>
          <a:p>
            <a:pPr defTabSz="914396"/>
            <a:endParaRPr lang="en-US" sz="800" b="1">
              <a:solidFill>
                <a:srgbClr val="000000"/>
              </a:solidFill>
              <a:latin typeface="Segoe UI"/>
            </a:endParaRPr>
          </a:p>
        </p:txBody>
      </p:sp>
      <p:sp>
        <p:nvSpPr>
          <p:cNvPr id="48" name="Rectangle 47">
            <a:extLst>
              <a:ext uri="{FF2B5EF4-FFF2-40B4-BE49-F238E27FC236}">
                <a16:creationId xmlns:a16="http://schemas.microsoft.com/office/drawing/2014/main" id="{CE41A373-5E9D-459F-918C-339ADF8FE711}"/>
              </a:ext>
            </a:extLst>
          </p:cNvPr>
          <p:cNvSpPr/>
          <p:nvPr/>
        </p:nvSpPr>
        <p:spPr bwMode="auto">
          <a:xfrm>
            <a:off x="5579313" y="5634041"/>
            <a:ext cx="1957922" cy="325714"/>
          </a:xfrm>
          <a:prstGeom prst="rect">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1" name="Group 50">
            <a:extLst>
              <a:ext uri="{FF2B5EF4-FFF2-40B4-BE49-F238E27FC236}">
                <a16:creationId xmlns:a16="http://schemas.microsoft.com/office/drawing/2014/main" id="{D5877362-B9EB-4926-9A5A-ADC6D551FED5}"/>
              </a:ext>
            </a:extLst>
          </p:cNvPr>
          <p:cNvGrpSpPr/>
          <p:nvPr/>
        </p:nvGrpSpPr>
        <p:grpSpPr>
          <a:xfrm>
            <a:off x="5766026" y="5716551"/>
            <a:ext cx="217378" cy="203927"/>
            <a:chOff x="4668269" y="6137180"/>
            <a:chExt cx="207447" cy="194608"/>
          </a:xfrm>
        </p:grpSpPr>
        <p:sp>
          <p:nvSpPr>
            <p:cNvPr id="52" name="Rectangle 51">
              <a:extLst>
                <a:ext uri="{FF2B5EF4-FFF2-40B4-BE49-F238E27FC236}">
                  <a16:creationId xmlns:a16="http://schemas.microsoft.com/office/drawing/2014/main" id="{5C0DE2BB-4380-4F56-96AD-E45CB09DCB02}"/>
                </a:ext>
              </a:extLst>
            </p:cNvPr>
            <p:cNvSpPr/>
            <p:nvPr/>
          </p:nvSpPr>
          <p:spPr bwMode="auto">
            <a:xfrm>
              <a:off x="4668269" y="6153293"/>
              <a:ext cx="207447" cy="17849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53" name="Calendar" title="Icon of a calendar">
              <a:extLst>
                <a:ext uri="{FF2B5EF4-FFF2-40B4-BE49-F238E27FC236}">
                  <a16:creationId xmlns:a16="http://schemas.microsoft.com/office/drawing/2014/main" id="{7C0E9C4D-26A6-4895-8FED-9CF6E8AEA0F1}"/>
                </a:ext>
              </a:extLst>
            </p:cNvPr>
            <p:cNvSpPr>
              <a:spLocks noChangeAspect="1" noEditPoints="1"/>
            </p:cNvSpPr>
            <p:nvPr/>
          </p:nvSpPr>
          <p:spPr bwMode="auto">
            <a:xfrm>
              <a:off x="4670443" y="6137180"/>
              <a:ext cx="203098" cy="194608"/>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9525" cap="sq">
              <a:solidFill>
                <a:schemeClr val="accent6">
                  <a:lumMod val="50000"/>
                </a:schemeClr>
              </a:solidFill>
              <a:prstDash val="solid"/>
              <a:miter lim="800000"/>
              <a:headEnd/>
              <a:tailEnd/>
            </a:ln>
            <a:effectLst>
              <a:outerShdw blurRad="762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solidFill>
                  <a:srgbClr val="000000"/>
                </a:solidFill>
                <a:latin typeface="Segoe UI"/>
              </a:endParaRPr>
            </a:p>
          </p:txBody>
        </p:sp>
      </p:grpSp>
      <p:sp>
        <p:nvSpPr>
          <p:cNvPr id="57" name="TextBox 56">
            <a:extLst>
              <a:ext uri="{FF2B5EF4-FFF2-40B4-BE49-F238E27FC236}">
                <a16:creationId xmlns:a16="http://schemas.microsoft.com/office/drawing/2014/main" id="{8FB2F589-0C5A-4BB8-9FBB-B5D3BFE758B1}"/>
              </a:ext>
            </a:extLst>
          </p:cNvPr>
          <p:cNvSpPr txBox="1"/>
          <p:nvPr/>
        </p:nvSpPr>
        <p:spPr>
          <a:xfrm>
            <a:off x="6082109" y="5749289"/>
            <a:ext cx="1385947" cy="138499"/>
          </a:xfrm>
          <a:prstGeom prst="rect">
            <a:avLst/>
          </a:prstGeom>
          <a:noFill/>
        </p:spPr>
        <p:txBody>
          <a:bodyPr wrap="square" lIns="0" tIns="0" rIns="0" bIns="0" rtlCol="0" anchor="ctr">
            <a:spAutoFit/>
          </a:bodyPr>
          <a:lstStyle/>
          <a:p>
            <a:pPr defTabSz="914396"/>
            <a:r>
              <a:rPr lang="en-US" sz="900">
                <a:solidFill>
                  <a:srgbClr val="000000"/>
                </a:solidFill>
                <a:latin typeface="Segoe UI"/>
              </a:rPr>
              <a:t>Bank Schema 2 FSI CDM</a:t>
            </a:r>
            <a:endParaRPr lang="en-US" sz="900" b="1">
              <a:solidFill>
                <a:srgbClr val="000000"/>
              </a:solidFill>
              <a:latin typeface="Segoe UI"/>
            </a:endParaRPr>
          </a:p>
        </p:txBody>
      </p:sp>
      <p:sp>
        <p:nvSpPr>
          <p:cNvPr id="124" name="Rectangle 123">
            <a:extLst>
              <a:ext uri="{FF2B5EF4-FFF2-40B4-BE49-F238E27FC236}">
                <a16:creationId xmlns:a16="http://schemas.microsoft.com/office/drawing/2014/main" id="{8CFBBC41-5A68-4A73-A8A3-1706D89E3422}"/>
              </a:ext>
            </a:extLst>
          </p:cNvPr>
          <p:cNvSpPr/>
          <p:nvPr/>
        </p:nvSpPr>
        <p:spPr bwMode="auto">
          <a:xfrm>
            <a:off x="5029934" y="3915199"/>
            <a:ext cx="2154998" cy="384495"/>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125" name="TextBox 124">
            <a:extLst>
              <a:ext uri="{FF2B5EF4-FFF2-40B4-BE49-F238E27FC236}">
                <a16:creationId xmlns:a16="http://schemas.microsoft.com/office/drawing/2014/main" id="{F1A49CF6-E4F6-44EB-B789-2D53BBD462E2}"/>
              </a:ext>
            </a:extLst>
          </p:cNvPr>
          <p:cNvSpPr txBox="1"/>
          <p:nvPr/>
        </p:nvSpPr>
        <p:spPr>
          <a:xfrm>
            <a:off x="5852871" y="4049204"/>
            <a:ext cx="728254" cy="138499"/>
          </a:xfrm>
          <a:prstGeom prst="rect">
            <a:avLst/>
          </a:prstGeom>
          <a:noFill/>
        </p:spPr>
        <p:txBody>
          <a:bodyPr wrap="square" lIns="0" tIns="0" rIns="0" bIns="0" rtlCol="0">
            <a:spAutoFit/>
          </a:bodyPr>
          <a:lstStyle/>
          <a:p>
            <a:pPr defTabSz="914396"/>
            <a:r>
              <a:rPr lang="en-US" sz="900">
                <a:solidFill>
                  <a:srgbClr val="000000"/>
                </a:solidFill>
                <a:latin typeface="Segoe UI"/>
              </a:rPr>
              <a:t>FSI CI Entities </a:t>
            </a:r>
          </a:p>
        </p:txBody>
      </p:sp>
      <p:cxnSp>
        <p:nvCxnSpPr>
          <p:cNvPr id="129" name="Straight Arrow Connector 128">
            <a:extLst>
              <a:ext uri="{FF2B5EF4-FFF2-40B4-BE49-F238E27FC236}">
                <a16:creationId xmlns:a16="http://schemas.microsoft.com/office/drawing/2014/main" id="{A8BE3234-AA41-47D9-81E0-671206EEF672}"/>
              </a:ext>
            </a:extLst>
          </p:cNvPr>
          <p:cNvCxnSpPr>
            <a:cxnSpLocks/>
          </p:cNvCxnSpPr>
          <p:nvPr/>
        </p:nvCxnSpPr>
        <p:spPr>
          <a:xfrm flipV="1">
            <a:off x="6196929" y="3678505"/>
            <a:ext cx="0" cy="211935"/>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40" name="Rectangle 139">
            <a:extLst>
              <a:ext uri="{FF2B5EF4-FFF2-40B4-BE49-F238E27FC236}">
                <a16:creationId xmlns:a16="http://schemas.microsoft.com/office/drawing/2014/main" id="{650E0498-A286-4B25-A2BD-528C1AB7D4DC}"/>
              </a:ext>
            </a:extLst>
          </p:cNvPr>
          <p:cNvSpPr/>
          <p:nvPr/>
        </p:nvSpPr>
        <p:spPr bwMode="auto">
          <a:xfrm>
            <a:off x="5252718" y="6165544"/>
            <a:ext cx="6538793" cy="325714"/>
          </a:xfrm>
          <a:prstGeom prst="rect">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4" name="TextBox 143">
            <a:extLst>
              <a:ext uri="{FF2B5EF4-FFF2-40B4-BE49-F238E27FC236}">
                <a16:creationId xmlns:a16="http://schemas.microsoft.com/office/drawing/2014/main" id="{25A7848F-8444-45ED-831D-BEA3CE5AAF8C}"/>
              </a:ext>
            </a:extLst>
          </p:cNvPr>
          <p:cNvSpPr txBox="1"/>
          <p:nvPr/>
        </p:nvSpPr>
        <p:spPr>
          <a:xfrm>
            <a:off x="7468056" y="6258909"/>
            <a:ext cx="1385947" cy="261610"/>
          </a:xfrm>
          <a:prstGeom prst="rect">
            <a:avLst/>
          </a:prstGeom>
          <a:noFill/>
        </p:spPr>
        <p:txBody>
          <a:bodyPr wrap="square" lIns="0" tIns="0" rIns="0" bIns="0" rtlCol="0" anchor="ctr">
            <a:spAutoFit/>
          </a:bodyPr>
          <a:lstStyle/>
          <a:p>
            <a:pPr algn="ctr" defTabSz="914396"/>
            <a:r>
              <a:rPr lang="en-US" sz="900">
                <a:solidFill>
                  <a:srgbClr val="000000"/>
                </a:solidFill>
                <a:latin typeface="Segoe UI"/>
              </a:rPr>
              <a:t>Banking Core Compute</a:t>
            </a:r>
            <a:endParaRPr lang="en-US" sz="1050">
              <a:solidFill>
                <a:srgbClr val="000000"/>
              </a:solidFill>
              <a:latin typeface="Segoe UI"/>
            </a:endParaRPr>
          </a:p>
          <a:p>
            <a:pPr defTabSz="914396"/>
            <a:endParaRPr lang="en-US" sz="800" b="1">
              <a:solidFill>
                <a:srgbClr val="000000"/>
              </a:solidFill>
              <a:latin typeface="Segoe UI"/>
            </a:endParaRPr>
          </a:p>
        </p:txBody>
      </p:sp>
      <p:sp>
        <p:nvSpPr>
          <p:cNvPr id="151" name="Rectangle 150">
            <a:extLst>
              <a:ext uri="{FF2B5EF4-FFF2-40B4-BE49-F238E27FC236}">
                <a16:creationId xmlns:a16="http://schemas.microsoft.com/office/drawing/2014/main" id="{E09225A7-3E10-42CD-BCEB-E374D630F864}"/>
              </a:ext>
            </a:extLst>
          </p:cNvPr>
          <p:cNvSpPr/>
          <p:nvPr/>
        </p:nvSpPr>
        <p:spPr bwMode="auto">
          <a:xfrm>
            <a:off x="6463381" y="6026263"/>
            <a:ext cx="2023530" cy="53000"/>
          </a:xfrm>
          <a:prstGeom prst="rect">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14102" rtl="0" eaLnBrk="1" fontAlgn="base" latinLnBrk="0" hangingPunct="1">
              <a:lnSpc>
                <a:spcPct val="90000"/>
              </a:lnSpc>
              <a:spcBef>
                <a:spcPts val="2239"/>
              </a:spcBef>
              <a:spcAft>
                <a:spcPct val="0"/>
              </a:spcAft>
              <a:buClrTx/>
              <a:buSzPct val="90000"/>
              <a:buFontTx/>
              <a:buNone/>
              <a:tabLst/>
              <a:defRPr/>
            </a:pPr>
            <a:r>
              <a:rPr kumimoji="0" lang="en-US" sz="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Customer Experience data (CIF+)</a:t>
            </a:r>
          </a:p>
        </p:txBody>
      </p:sp>
      <p:cxnSp>
        <p:nvCxnSpPr>
          <p:cNvPr id="146" name="Straight Arrow Connector 145">
            <a:extLst>
              <a:ext uri="{FF2B5EF4-FFF2-40B4-BE49-F238E27FC236}">
                <a16:creationId xmlns:a16="http://schemas.microsoft.com/office/drawing/2014/main" id="{99CB6662-0DA4-4069-BA5A-B1A389565CA2}"/>
              </a:ext>
            </a:extLst>
          </p:cNvPr>
          <p:cNvCxnSpPr>
            <a:cxnSpLocks/>
          </p:cNvCxnSpPr>
          <p:nvPr/>
        </p:nvCxnSpPr>
        <p:spPr>
          <a:xfrm flipV="1">
            <a:off x="6546418" y="5971134"/>
            <a:ext cx="0" cy="163258"/>
          </a:xfrm>
          <a:prstGeom prst="straightConnector1">
            <a:avLst/>
          </a:prstGeom>
          <a:ln w="19050">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52" name="Group 151">
            <a:extLst>
              <a:ext uri="{FF2B5EF4-FFF2-40B4-BE49-F238E27FC236}">
                <a16:creationId xmlns:a16="http://schemas.microsoft.com/office/drawing/2014/main" id="{3BB5E7BF-DB6D-4890-958F-9DD821010969}"/>
              </a:ext>
            </a:extLst>
          </p:cNvPr>
          <p:cNvGrpSpPr/>
          <p:nvPr/>
        </p:nvGrpSpPr>
        <p:grpSpPr>
          <a:xfrm>
            <a:off x="112226" y="4126862"/>
            <a:ext cx="2169934" cy="2004083"/>
            <a:chOff x="277713" y="3389091"/>
            <a:chExt cx="2213446" cy="2044268"/>
          </a:xfrm>
        </p:grpSpPr>
        <p:sp>
          <p:nvSpPr>
            <p:cNvPr id="153" name="Rectangle 152">
              <a:extLst>
                <a:ext uri="{FF2B5EF4-FFF2-40B4-BE49-F238E27FC236}">
                  <a16:creationId xmlns:a16="http://schemas.microsoft.com/office/drawing/2014/main" id="{17232458-8E81-48C8-8821-153D06128004}"/>
                </a:ext>
              </a:extLst>
            </p:cNvPr>
            <p:cNvSpPr/>
            <p:nvPr/>
          </p:nvSpPr>
          <p:spPr bwMode="auto">
            <a:xfrm>
              <a:off x="449023" y="3755649"/>
              <a:ext cx="1914538" cy="1677710"/>
            </a:xfrm>
            <a:prstGeom prst="rect">
              <a:avLst/>
            </a:prstGeom>
            <a:solidFill>
              <a:schemeClr val="bg1">
                <a:lumMod val="85000"/>
                <a:alpha val="5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4" name="TextBox 153">
              <a:extLst>
                <a:ext uri="{FF2B5EF4-FFF2-40B4-BE49-F238E27FC236}">
                  <a16:creationId xmlns:a16="http://schemas.microsoft.com/office/drawing/2014/main" id="{56F74F39-D192-4491-A425-0D595D9E6A46}"/>
                </a:ext>
              </a:extLst>
            </p:cNvPr>
            <p:cNvSpPr txBox="1"/>
            <p:nvPr/>
          </p:nvSpPr>
          <p:spPr>
            <a:xfrm>
              <a:off x="277713" y="3389091"/>
              <a:ext cx="1078430" cy="464998"/>
            </a:xfrm>
            <a:prstGeom prst="rect">
              <a:avLst/>
            </a:prstGeom>
            <a:noFill/>
          </p:spPr>
          <p:txBody>
            <a:bodyPr wrap="square" lIns="179285" tIns="143428" rIns="179285" bIns="143428" rtlCol="0">
              <a:spAutoFit/>
            </a:bodyPr>
            <a:lstStyle/>
            <a:p>
              <a:pPr defTabSz="914396">
                <a:lnSpc>
                  <a:spcPct val="90000"/>
                </a:lnSpc>
                <a:spcAft>
                  <a:spcPts val="588"/>
                </a:spcAft>
              </a:pPr>
              <a:r>
                <a:rPr lang="en-US" sz="1200" b="1">
                  <a:gradFill>
                    <a:gsLst>
                      <a:gs pos="2917">
                        <a:srgbClr val="000000"/>
                      </a:gs>
                      <a:gs pos="30000">
                        <a:srgbClr val="000000"/>
                      </a:gs>
                    </a:gsLst>
                    <a:lin ang="5400000" scaled="0"/>
                  </a:gradFill>
                  <a:latin typeface="Segoe UI"/>
                </a:rPr>
                <a:t>Key</a:t>
              </a:r>
              <a:endParaRPr lang="en-US" sz="800" b="1">
                <a:gradFill>
                  <a:gsLst>
                    <a:gs pos="2917">
                      <a:srgbClr val="000000"/>
                    </a:gs>
                    <a:gs pos="30000">
                      <a:srgbClr val="000000"/>
                    </a:gs>
                  </a:gsLst>
                  <a:lin ang="5400000" scaled="0"/>
                </a:gradFill>
                <a:latin typeface="Segoe UI"/>
              </a:endParaRPr>
            </a:p>
          </p:txBody>
        </p:sp>
        <p:sp>
          <p:nvSpPr>
            <p:cNvPr id="155" name="Rectangle 154">
              <a:extLst>
                <a:ext uri="{FF2B5EF4-FFF2-40B4-BE49-F238E27FC236}">
                  <a16:creationId xmlns:a16="http://schemas.microsoft.com/office/drawing/2014/main" id="{E154048A-2D03-4D27-9BC6-FB705053DA61}"/>
                </a:ext>
              </a:extLst>
            </p:cNvPr>
            <p:cNvSpPr/>
            <p:nvPr/>
          </p:nvSpPr>
          <p:spPr bwMode="auto">
            <a:xfrm>
              <a:off x="584912" y="4271322"/>
              <a:ext cx="230522" cy="2419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6" name="Rectangle 155">
              <a:extLst>
                <a:ext uri="{FF2B5EF4-FFF2-40B4-BE49-F238E27FC236}">
                  <a16:creationId xmlns:a16="http://schemas.microsoft.com/office/drawing/2014/main" id="{FD9F800F-04D1-4EB3-9FC3-59CB3FF71880}"/>
                </a:ext>
              </a:extLst>
            </p:cNvPr>
            <p:cNvSpPr/>
            <p:nvPr/>
          </p:nvSpPr>
          <p:spPr bwMode="auto">
            <a:xfrm>
              <a:off x="584912" y="4633962"/>
              <a:ext cx="230522" cy="241938"/>
            </a:xfrm>
            <a:prstGeom prst="rect">
              <a:avLst/>
            </a:prstGeom>
            <a:solidFill>
              <a:srgbClr val="BFBF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7" name="TextBox 156">
              <a:extLst>
                <a:ext uri="{FF2B5EF4-FFF2-40B4-BE49-F238E27FC236}">
                  <a16:creationId xmlns:a16="http://schemas.microsoft.com/office/drawing/2014/main" id="{ECC94DA8-9BE5-465B-9483-46F2269A7AD9}"/>
                </a:ext>
              </a:extLst>
            </p:cNvPr>
            <p:cNvSpPr txBox="1"/>
            <p:nvPr/>
          </p:nvSpPr>
          <p:spPr>
            <a:xfrm>
              <a:off x="712326" y="4198780"/>
              <a:ext cx="1493669" cy="408487"/>
            </a:xfrm>
            <a:prstGeom prst="rect">
              <a:avLst/>
            </a:prstGeom>
            <a:noFill/>
          </p:spPr>
          <p:txBody>
            <a:bodyPr wrap="square" lIns="179285" tIns="143428" rIns="179285" bIns="143428" rtlCol="0">
              <a:spAutoFit/>
            </a:bodyPr>
            <a:lstStyle/>
            <a:p>
              <a:pPr defTabSz="914396">
                <a:lnSpc>
                  <a:spcPct val="90000"/>
                </a:lnSpc>
                <a:spcAft>
                  <a:spcPts val="588"/>
                </a:spcAft>
              </a:pPr>
              <a:r>
                <a:rPr lang="en-US" sz="800">
                  <a:gradFill>
                    <a:gsLst>
                      <a:gs pos="2917">
                        <a:srgbClr val="000000"/>
                      </a:gs>
                      <a:gs pos="30000">
                        <a:srgbClr val="000000"/>
                      </a:gs>
                    </a:gsLst>
                    <a:lin ang="5400000" scaled="0"/>
                  </a:gradFill>
                  <a:latin typeface="Segoe UI"/>
                </a:rPr>
                <a:t>Microsoft Product</a:t>
              </a:r>
            </a:p>
          </p:txBody>
        </p:sp>
        <p:sp>
          <p:nvSpPr>
            <p:cNvPr id="158" name="TextBox 157">
              <a:extLst>
                <a:ext uri="{FF2B5EF4-FFF2-40B4-BE49-F238E27FC236}">
                  <a16:creationId xmlns:a16="http://schemas.microsoft.com/office/drawing/2014/main" id="{FCF9D57B-BE4B-49F3-8F9A-0C5D13EAC881}"/>
                </a:ext>
              </a:extLst>
            </p:cNvPr>
            <p:cNvSpPr txBox="1"/>
            <p:nvPr/>
          </p:nvSpPr>
          <p:spPr>
            <a:xfrm>
              <a:off x="712326" y="4565771"/>
              <a:ext cx="1348898" cy="408487"/>
            </a:xfrm>
            <a:prstGeom prst="rect">
              <a:avLst/>
            </a:prstGeom>
            <a:noFill/>
          </p:spPr>
          <p:txBody>
            <a:bodyPr wrap="square" lIns="179285" tIns="143428" rIns="179285" bIns="143428" rtlCol="0">
              <a:spAutoFit/>
            </a:bodyPr>
            <a:lstStyle/>
            <a:p>
              <a:pPr defTabSz="914396">
                <a:lnSpc>
                  <a:spcPct val="90000"/>
                </a:lnSpc>
                <a:spcAft>
                  <a:spcPts val="588"/>
                </a:spcAft>
              </a:pPr>
              <a:r>
                <a:rPr lang="en-US" sz="800">
                  <a:gradFill>
                    <a:gsLst>
                      <a:gs pos="2917">
                        <a:srgbClr val="000000"/>
                      </a:gs>
                      <a:gs pos="30000">
                        <a:srgbClr val="000000"/>
                      </a:gs>
                    </a:gsLst>
                    <a:lin ang="5400000" scaled="0"/>
                  </a:gradFill>
                  <a:latin typeface="Segoe UI"/>
                </a:rPr>
                <a:t>Banking Environment</a:t>
              </a:r>
              <a:endParaRPr lang="en-US" sz="1000">
                <a:gradFill>
                  <a:gsLst>
                    <a:gs pos="2917">
                      <a:srgbClr val="000000"/>
                    </a:gs>
                    <a:gs pos="30000">
                      <a:srgbClr val="000000"/>
                    </a:gs>
                  </a:gsLst>
                  <a:lin ang="5400000" scaled="0"/>
                </a:gradFill>
                <a:latin typeface="Segoe UI"/>
              </a:endParaRPr>
            </a:p>
          </p:txBody>
        </p:sp>
        <p:sp>
          <p:nvSpPr>
            <p:cNvPr id="159" name="TextBox 158">
              <a:extLst>
                <a:ext uri="{FF2B5EF4-FFF2-40B4-BE49-F238E27FC236}">
                  <a16:creationId xmlns:a16="http://schemas.microsoft.com/office/drawing/2014/main" id="{65B208B0-11CB-44F8-B227-F246255670B8}"/>
                </a:ext>
              </a:extLst>
            </p:cNvPr>
            <p:cNvSpPr txBox="1"/>
            <p:nvPr/>
          </p:nvSpPr>
          <p:spPr>
            <a:xfrm>
              <a:off x="712326" y="3779509"/>
              <a:ext cx="1778833" cy="521507"/>
            </a:xfrm>
            <a:prstGeom prst="rect">
              <a:avLst/>
            </a:prstGeom>
            <a:noFill/>
          </p:spPr>
          <p:txBody>
            <a:bodyPr wrap="square" lIns="179285" tIns="143428" rIns="179285" bIns="143428" rtlCol="0">
              <a:spAutoFit/>
            </a:bodyPr>
            <a:lstStyle/>
            <a:p>
              <a:pPr defTabSz="914396">
                <a:lnSpc>
                  <a:spcPct val="90000"/>
                </a:lnSpc>
                <a:spcAft>
                  <a:spcPts val="588"/>
                </a:spcAft>
              </a:pPr>
              <a:r>
                <a:rPr lang="en-US" sz="800">
                  <a:gradFill>
                    <a:gsLst>
                      <a:gs pos="2917">
                        <a:srgbClr val="000000"/>
                      </a:gs>
                      <a:gs pos="30000">
                        <a:srgbClr val="000000"/>
                      </a:gs>
                    </a:gsLst>
                    <a:lin ang="5400000" scaled="0"/>
                  </a:gradFill>
                  <a:latin typeface="Segoe UI"/>
                </a:rPr>
                <a:t>Microsoft Cloud for Financial Services</a:t>
              </a:r>
            </a:p>
          </p:txBody>
        </p:sp>
        <p:sp>
          <p:nvSpPr>
            <p:cNvPr id="160" name="Rectangle 159">
              <a:extLst>
                <a:ext uri="{FF2B5EF4-FFF2-40B4-BE49-F238E27FC236}">
                  <a16:creationId xmlns:a16="http://schemas.microsoft.com/office/drawing/2014/main" id="{A7897315-FDA3-462D-952E-93AC0E2ECA35}"/>
                </a:ext>
              </a:extLst>
            </p:cNvPr>
            <p:cNvSpPr/>
            <p:nvPr/>
          </p:nvSpPr>
          <p:spPr bwMode="auto">
            <a:xfrm>
              <a:off x="584912" y="3908682"/>
              <a:ext cx="230522" cy="241938"/>
            </a:xfrm>
            <a:prstGeom prst="rect">
              <a:avLst/>
            </a:prstGeom>
            <a:solidFill>
              <a:srgbClr val="F8F8F8"/>
            </a:solidFill>
            <a:ln w="31750">
              <a:solidFill>
                <a:srgbClr val="94E0F9"/>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TextBox 160">
              <a:extLst>
                <a:ext uri="{FF2B5EF4-FFF2-40B4-BE49-F238E27FC236}">
                  <a16:creationId xmlns:a16="http://schemas.microsoft.com/office/drawing/2014/main" id="{99BB3661-BDCC-462F-A4B8-96CEB07E9E54}"/>
                </a:ext>
              </a:extLst>
            </p:cNvPr>
            <p:cNvSpPr txBox="1"/>
            <p:nvPr/>
          </p:nvSpPr>
          <p:spPr>
            <a:xfrm>
              <a:off x="712326" y="4911970"/>
              <a:ext cx="1348898" cy="408487"/>
            </a:xfrm>
            <a:prstGeom prst="rect">
              <a:avLst/>
            </a:prstGeom>
            <a:noFill/>
          </p:spPr>
          <p:txBody>
            <a:bodyPr wrap="square" lIns="179285" tIns="143428" rIns="179285" bIns="143428" rtlCol="0">
              <a:spAutoFit/>
            </a:bodyPr>
            <a:lstStyle/>
            <a:p>
              <a:pPr defTabSz="914396">
                <a:lnSpc>
                  <a:spcPct val="90000"/>
                </a:lnSpc>
                <a:spcAft>
                  <a:spcPts val="588"/>
                </a:spcAft>
              </a:pPr>
              <a:r>
                <a:rPr lang="en-US" sz="800">
                  <a:gradFill>
                    <a:gsLst>
                      <a:gs pos="2917">
                        <a:srgbClr val="000000"/>
                      </a:gs>
                      <a:gs pos="30000">
                        <a:srgbClr val="000000"/>
                      </a:gs>
                    </a:gsLst>
                    <a:lin ang="5400000" scaled="0"/>
                  </a:gradFill>
                  <a:latin typeface="Segoe UI"/>
                </a:rPr>
                <a:t>Customization</a:t>
              </a:r>
              <a:endParaRPr lang="en-US" sz="1000">
                <a:gradFill>
                  <a:gsLst>
                    <a:gs pos="2917">
                      <a:srgbClr val="000000"/>
                    </a:gs>
                    <a:gs pos="30000">
                      <a:srgbClr val="000000"/>
                    </a:gs>
                  </a:gsLst>
                  <a:lin ang="5400000" scaled="0"/>
                </a:gradFill>
                <a:latin typeface="Segoe UI"/>
              </a:endParaRPr>
            </a:p>
          </p:txBody>
        </p:sp>
      </p:grpSp>
      <p:sp>
        <p:nvSpPr>
          <p:cNvPr id="163" name="TextBox 162">
            <a:extLst>
              <a:ext uri="{FF2B5EF4-FFF2-40B4-BE49-F238E27FC236}">
                <a16:creationId xmlns:a16="http://schemas.microsoft.com/office/drawing/2014/main" id="{9A05B6D9-D783-47C5-897D-DE3A980E8E91}"/>
              </a:ext>
            </a:extLst>
          </p:cNvPr>
          <p:cNvSpPr txBox="1"/>
          <p:nvPr/>
        </p:nvSpPr>
        <p:spPr>
          <a:xfrm>
            <a:off x="400488" y="5702070"/>
            <a:ext cx="544498" cy="49244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396"/>
            <a:r>
              <a:rPr lang="en-US" sz="1200">
                <a:solidFill>
                  <a:srgbClr val="000000"/>
                </a:solidFill>
                <a:latin typeface="Segoe UI"/>
              </a:rPr>
              <a:t>✦✦</a:t>
            </a:r>
          </a:p>
          <a:p>
            <a:pPr defTabSz="914396"/>
            <a:endParaRPr lang="en-US" sz="2000">
              <a:solidFill>
                <a:srgbClr val="000000"/>
              </a:solidFill>
              <a:latin typeface="Segoe UI"/>
            </a:endParaRPr>
          </a:p>
        </p:txBody>
      </p:sp>
      <p:sp>
        <p:nvSpPr>
          <p:cNvPr id="165" name="Rectangle 164">
            <a:extLst>
              <a:ext uri="{FF2B5EF4-FFF2-40B4-BE49-F238E27FC236}">
                <a16:creationId xmlns:a16="http://schemas.microsoft.com/office/drawing/2014/main" id="{C9DC48F9-B600-43EE-93C1-750DB1C6A049}"/>
              </a:ext>
            </a:extLst>
          </p:cNvPr>
          <p:cNvSpPr/>
          <p:nvPr/>
        </p:nvSpPr>
        <p:spPr bwMode="auto">
          <a:xfrm>
            <a:off x="2481034" y="6165544"/>
            <a:ext cx="2666696" cy="325714"/>
          </a:xfrm>
          <a:prstGeom prst="rect">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9" name="TextBox 168">
            <a:extLst>
              <a:ext uri="{FF2B5EF4-FFF2-40B4-BE49-F238E27FC236}">
                <a16:creationId xmlns:a16="http://schemas.microsoft.com/office/drawing/2014/main" id="{9606DE1A-EDB0-478D-AEA3-9D1F11CEEDE2}"/>
              </a:ext>
            </a:extLst>
          </p:cNvPr>
          <p:cNvSpPr txBox="1"/>
          <p:nvPr/>
        </p:nvSpPr>
        <p:spPr>
          <a:xfrm>
            <a:off x="2967352" y="6269395"/>
            <a:ext cx="1675802" cy="261610"/>
          </a:xfrm>
          <a:prstGeom prst="rect">
            <a:avLst/>
          </a:prstGeom>
          <a:noFill/>
        </p:spPr>
        <p:txBody>
          <a:bodyPr wrap="square" lIns="0" tIns="0" rIns="0" bIns="0" rtlCol="0" anchor="ctr">
            <a:spAutoFit/>
          </a:bodyPr>
          <a:lstStyle/>
          <a:p>
            <a:pPr algn="ctr" defTabSz="914396"/>
            <a:r>
              <a:rPr lang="en-US" sz="900">
                <a:solidFill>
                  <a:srgbClr val="000000"/>
                </a:solidFill>
                <a:latin typeface="Segoe UI"/>
              </a:rPr>
              <a:t>Additional Bank Data Sources</a:t>
            </a:r>
            <a:endParaRPr lang="en-US" sz="1050">
              <a:solidFill>
                <a:srgbClr val="000000"/>
              </a:solidFill>
              <a:latin typeface="Segoe UI"/>
            </a:endParaRPr>
          </a:p>
          <a:p>
            <a:pPr defTabSz="914396"/>
            <a:endParaRPr lang="en-US" sz="800" b="1">
              <a:solidFill>
                <a:srgbClr val="000000"/>
              </a:solidFill>
              <a:latin typeface="Segoe UI"/>
            </a:endParaRPr>
          </a:p>
        </p:txBody>
      </p:sp>
      <p:cxnSp>
        <p:nvCxnSpPr>
          <p:cNvPr id="171" name="Straight Arrow Connector 170">
            <a:extLst>
              <a:ext uri="{FF2B5EF4-FFF2-40B4-BE49-F238E27FC236}">
                <a16:creationId xmlns:a16="http://schemas.microsoft.com/office/drawing/2014/main" id="{5E59BF3C-09CA-4E98-A15F-4257EC6777EF}"/>
              </a:ext>
            </a:extLst>
          </p:cNvPr>
          <p:cNvCxnSpPr>
            <a:cxnSpLocks/>
          </p:cNvCxnSpPr>
          <p:nvPr/>
        </p:nvCxnSpPr>
        <p:spPr>
          <a:xfrm flipV="1">
            <a:off x="6194206" y="4315793"/>
            <a:ext cx="0" cy="209735"/>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F122710-C1D8-472E-993E-C23BD588F5F7}"/>
              </a:ext>
            </a:extLst>
          </p:cNvPr>
          <p:cNvCxnSpPr>
            <a:cxnSpLocks/>
          </p:cNvCxnSpPr>
          <p:nvPr/>
        </p:nvCxnSpPr>
        <p:spPr>
          <a:xfrm>
            <a:off x="3035085" y="5790940"/>
            <a:ext cx="0" cy="3746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9F3E168B-1689-446A-A222-68FEAC26A6D6}"/>
              </a:ext>
            </a:extLst>
          </p:cNvPr>
          <p:cNvCxnSpPr>
            <a:cxnSpLocks/>
          </p:cNvCxnSpPr>
          <p:nvPr/>
        </p:nvCxnSpPr>
        <p:spPr>
          <a:xfrm>
            <a:off x="3035085" y="5790940"/>
            <a:ext cx="229924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AF7F6FE-64DE-4242-83B6-A3417439D530}"/>
              </a:ext>
            </a:extLst>
          </p:cNvPr>
          <p:cNvCxnSpPr>
            <a:cxnSpLocks/>
          </p:cNvCxnSpPr>
          <p:nvPr/>
        </p:nvCxnSpPr>
        <p:spPr>
          <a:xfrm>
            <a:off x="5334334" y="5795207"/>
            <a:ext cx="0" cy="370337"/>
          </a:xfrm>
          <a:prstGeom prst="line">
            <a:avLst/>
          </a:prstGeom>
        </p:spPr>
        <p:style>
          <a:lnRef idx="1">
            <a:schemeClr val="accent1"/>
          </a:lnRef>
          <a:fillRef idx="0">
            <a:schemeClr val="accent1"/>
          </a:fillRef>
          <a:effectRef idx="0">
            <a:schemeClr val="accent1"/>
          </a:effectRef>
          <a:fontRef idx="minor">
            <a:schemeClr val="tx1"/>
          </a:fontRef>
        </p:style>
      </p:cxnSp>
      <p:sp>
        <p:nvSpPr>
          <p:cNvPr id="183" name="Rectangle 182">
            <a:extLst>
              <a:ext uri="{FF2B5EF4-FFF2-40B4-BE49-F238E27FC236}">
                <a16:creationId xmlns:a16="http://schemas.microsoft.com/office/drawing/2014/main" id="{A9D736DC-13B1-4CE6-BEAB-49DFC5F6786D}"/>
              </a:ext>
            </a:extLst>
          </p:cNvPr>
          <p:cNvSpPr/>
          <p:nvPr/>
        </p:nvSpPr>
        <p:spPr bwMode="auto">
          <a:xfrm>
            <a:off x="3336978" y="5900144"/>
            <a:ext cx="1700961" cy="179115"/>
          </a:xfrm>
          <a:prstGeom prst="rect">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lang="en-US" sz="800" kern="0">
                <a:solidFill>
                  <a:srgbClr val="243A5E"/>
                </a:solidFill>
                <a:latin typeface="Segoe UI Semibold"/>
                <a:cs typeface="Segoe UI" panose="020B0502040204020203" pitchFamily="34" charset="0"/>
              </a:rPr>
              <a:t>Non-Customer Experience optional data</a:t>
            </a:r>
            <a:endParaRPr kumimoji="0" lang="en-US" sz="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endParaRPr>
          </a:p>
        </p:txBody>
      </p:sp>
      <p:cxnSp>
        <p:nvCxnSpPr>
          <p:cNvPr id="186" name="Straight Arrow Connector 185">
            <a:extLst>
              <a:ext uri="{FF2B5EF4-FFF2-40B4-BE49-F238E27FC236}">
                <a16:creationId xmlns:a16="http://schemas.microsoft.com/office/drawing/2014/main" id="{523E2FB4-2C84-4B61-BD4B-2EC55F647BBE}"/>
              </a:ext>
            </a:extLst>
          </p:cNvPr>
          <p:cNvCxnSpPr>
            <a:cxnSpLocks/>
          </p:cNvCxnSpPr>
          <p:nvPr/>
        </p:nvCxnSpPr>
        <p:spPr>
          <a:xfrm flipV="1">
            <a:off x="3506885" y="5151589"/>
            <a:ext cx="0" cy="584793"/>
          </a:xfrm>
          <a:prstGeom prst="straightConnector1">
            <a:avLst/>
          </a:prstGeom>
          <a:ln w="19050">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8" name="Rectangle 187">
            <a:extLst>
              <a:ext uri="{FF2B5EF4-FFF2-40B4-BE49-F238E27FC236}">
                <a16:creationId xmlns:a16="http://schemas.microsoft.com/office/drawing/2014/main" id="{B5124303-BBC7-4DF3-B5E3-877B85384250}"/>
              </a:ext>
            </a:extLst>
          </p:cNvPr>
          <p:cNvSpPr/>
          <p:nvPr/>
        </p:nvSpPr>
        <p:spPr bwMode="auto">
          <a:xfrm>
            <a:off x="2511126" y="4551451"/>
            <a:ext cx="2106428" cy="403824"/>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193" name="TextBox 192">
            <a:extLst>
              <a:ext uri="{FF2B5EF4-FFF2-40B4-BE49-F238E27FC236}">
                <a16:creationId xmlns:a16="http://schemas.microsoft.com/office/drawing/2014/main" id="{0E21F04D-3B45-445D-9FAF-20860995592B}"/>
              </a:ext>
            </a:extLst>
          </p:cNvPr>
          <p:cNvSpPr txBox="1"/>
          <p:nvPr/>
        </p:nvSpPr>
        <p:spPr>
          <a:xfrm>
            <a:off x="2856555" y="4474633"/>
            <a:ext cx="1619935" cy="523220"/>
          </a:xfrm>
          <a:prstGeom prst="rect">
            <a:avLst/>
          </a:prstGeom>
          <a:noFill/>
        </p:spPr>
        <p:txBody>
          <a:bodyPr wrap="square" lIns="0" tIns="0" rIns="0" bIns="0" rtlCol="0" anchor="ctr">
            <a:spAutoFit/>
          </a:bodyPr>
          <a:lstStyle/>
          <a:p>
            <a:pPr defTabSz="914396"/>
            <a:endParaRPr lang="en-US" sz="800" b="1">
              <a:solidFill>
                <a:srgbClr val="000000"/>
              </a:solidFill>
              <a:latin typeface="Segoe UI"/>
            </a:endParaRPr>
          </a:p>
          <a:p>
            <a:pPr algn="ctr" defTabSz="914396"/>
            <a:r>
              <a:rPr lang="en-US" sz="900">
                <a:solidFill>
                  <a:srgbClr val="000000"/>
                </a:solidFill>
                <a:latin typeface="Segoe UI"/>
              </a:rPr>
              <a:t>CI Data Store and Retail Banking Entities</a:t>
            </a:r>
            <a:endParaRPr lang="en-US" sz="900" b="1">
              <a:solidFill>
                <a:srgbClr val="000000"/>
              </a:solidFill>
              <a:latin typeface="Segoe UI"/>
            </a:endParaRPr>
          </a:p>
          <a:p>
            <a:pPr defTabSz="914396"/>
            <a:endParaRPr lang="en-US" sz="800" b="1">
              <a:solidFill>
                <a:srgbClr val="000000"/>
              </a:solidFill>
              <a:latin typeface="Segoe UI"/>
            </a:endParaRPr>
          </a:p>
        </p:txBody>
      </p:sp>
      <p:sp>
        <p:nvSpPr>
          <p:cNvPr id="195" name="Rectangle 194">
            <a:extLst>
              <a:ext uri="{FF2B5EF4-FFF2-40B4-BE49-F238E27FC236}">
                <a16:creationId xmlns:a16="http://schemas.microsoft.com/office/drawing/2014/main" id="{DDB47363-9BEE-4408-9D2E-342FD2361C0C}"/>
              </a:ext>
            </a:extLst>
          </p:cNvPr>
          <p:cNvSpPr/>
          <p:nvPr/>
        </p:nvSpPr>
        <p:spPr bwMode="auto">
          <a:xfrm>
            <a:off x="5029935" y="3266045"/>
            <a:ext cx="2154996" cy="380986"/>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201" name="TextBox 200">
            <a:extLst>
              <a:ext uri="{FF2B5EF4-FFF2-40B4-BE49-F238E27FC236}">
                <a16:creationId xmlns:a16="http://schemas.microsoft.com/office/drawing/2014/main" id="{2B04CC41-3358-4915-A8B9-869A959B74B6}"/>
              </a:ext>
            </a:extLst>
          </p:cNvPr>
          <p:cNvSpPr txBox="1"/>
          <p:nvPr/>
        </p:nvSpPr>
        <p:spPr>
          <a:xfrm>
            <a:off x="5399920" y="3389041"/>
            <a:ext cx="1847547" cy="138499"/>
          </a:xfrm>
          <a:prstGeom prst="rect">
            <a:avLst/>
          </a:prstGeom>
          <a:noFill/>
        </p:spPr>
        <p:txBody>
          <a:bodyPr wrap="square" lIns="0" tIns="0" rIns="0" bIns="0" rtlCol="0">
            <a:spAutoFit/>
          </a:bodyPr>
          <a:lstStyle/>
          <a:p>
            <a:pPr defTabSz="914396"/>
            <a:r>
              <a:rPr lang="en-US" sz="900">
                <a:solidFill>
                  <a:srgbClr val="000000"/>
                </a:solidFill>
                <a:latin typeface="Segoe UI"/>
              </a:rPr>
              <a:t>FSI Core Retail Banking Plugins</a:t>
            </a:r>
          </a:p>
        </p:txBody>
      </p:sp>
      <p:sp>
        <p:nvSpPr>
          <p:cNvPr id="203" name="Rectangle 202">
            <a:extLst>
              <a:ext uri="{FF2B5EF4-FFF2-40B4-BE49-F238E27FC236}">
                <a16:creationId xmlns:a16="http://schemas.microsoft.com/office/drawing/2014/main" id="{C4AFEAE7-5888-46B9-8AF4-0D9FF7F3106B}"/>
              </a:ext>
            </a:extLst>
          </p:cNvPr>
          <p:cNvSpPr/>
          <p:nvPr/>
        </p:nvSpPr>
        <p:spPr bwMode="auto">
          <a:xfrm>
            <a:off x="2536726" y="3271725"/>
            <a:ext cx="2106428" cy="910575"/>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207" name="TextBox 206">
            <a:extLst>
              <a:ext uri="{FF2B5EF4-FFF2-40B4-BE49-F238E27FC236}">
                <a16:creationId xmlns:a16="http://schemas.microsoft.com/office/drawing/2014/main" id="{18F0C9A2-2879-4A4B-988C-BF7DAD819713}"/>
              </a:ext>
            </a:extLst>
          </p:cNvPr>
          <p:cNvSpPr txBox="1"/>
          <p:nvPr/>
        </p:nvSpPr>
        <p:spPr>
          <a:xfrm>
            <a:off x="2795607" y="3490297"/>
            <a:ext cx="1847547" cy="507831"/>
          </a:xfrm>
          <a:prstGeom prst="rect">
            <a:avLst/>
          </a:prstGeom>
          <a:noFill/>
        </p:spPr>
        <p:txBody>
          <a:bodyPr wrap="square" lIns="0" tIns="0" rIns="0" bIns="0" rtlCol="0" anchor="t">
            <a:spAutoFit/>
          </a:bodyPr>
          <a:lstStyle/>
          <a:p>
            <a:pPr defTabSz="914396"/>
            <a:r>
              <a:rPr lang="en-US" sz="900">
                <a:solidFill>
                  <a:srgbClr val="000000"/>
                </a:solidFill>
                <a:latin typeface="Segoe UI"/>
              </a:rPr>
              <a:t>Customer Intelligence</a:t>
            </a:r>
          </a:p>
          <a:p>
            <a:pPr marL="171450" indent="-171450" defTabSz="914396">
              <a:buFont typeface="Arial" panose="020B0604020202020204" pitchFamily="34" charset="0"/>
              <a:buChar char="•"/>
            </a:pPr>
            <a:r>
              <a:rPr lang="en-US" sz="800">
                <a:solidFill>
                  <a:srgbClr val="000000"/>
                </a:solidFill>
                <a:latin typeface="Segoe UI"/>
              </a:rPr>
              <a:t>FSI Segments</a:t>
            </a:r>
          </a:p>
          <a:p>
            <a:pPr marL="171450" indent="-171450" defTabSz="914396">
              <a:buFont typeface="Arial" panose="020B0604020202020204" pitchFamily="34" charset="0"/>
              <a:buChar char="•"/>
            </a:pPr>
            <a:r>
              <a:rPr lang="en-US" sz="800">
                <a:solidFill>
                  <a:srgbClr val="000000"/>
                </a:solidFill>
                <a:latin typeface="Segoe UI"/>
              </a:rPr>
              <a:t>FSI Prediction (FSI Churn)</a:t>
            </a:r>
          </a:p>
          <a:p>
            <a:pPr marL="171450" indent="-171450" defTabSz="914396">
              <a:buFont typeface="Arial" panose="020B0604020202020204" pitchFamily="34" charset="0"/>
              <a:buChar char="•"/>
            </a:pPr>
            <a:r>
              <a:rPr lang="en-US" sz="800">
                <a:solidFill>
                  <a:srgbClr val="000000"/>
                </a:solidFill>
                <a:latin typeface="Segoe UI"/>
              </a:rPr>
              <a:t>FSI Measures</a:t>
            </a:r>
          </a:p>
        </p:txBody>
      </p:sp>
      <p:cxnSp>
        <p:nvCxnSpPr>
          <p:cNvPr id="209" name="Straight Arrow Connector 208">
            <a:extLst>
              <a:ext uri="{FF2B5EF4-FFF2-40B4-BE49-F238E27FC236}">
                <a16:creationId xmlns:a16="http://schemas.microsoft.com/office/drawing/2014/main" id="{A98B0784-51B5-4244-AF7F-BCCAF641C44A}"/>
              </a:ext>
            </a:extLst>
          </p:cNvPr>
          <p:cNvCxnSpPr>
            <a:cxnSpLocks/>
          </p:cNvCxnSpPr>
          <p:nvPr/>
        </p:nvCxnSpPr>
        <p:spPr>
          <a:xfrm flipV="1">
            <a:off x="3506885" y="4249276"/>
            <a:ext cx="0" cy="209735"/>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210" name="Rectangle 209">
            <a:extLst>
              <a:ext uri="{FF2B5EF4-FFF2-40B4-BE49-F238E27FC236}">
                <a16:creationId xmlns:a16="http://schemas.microsoft.com/office/drawing/2014/main" id="{AF54EA49-CCF7-427C-8D95-EB7E30D53478}"/>
              </a:ext>
            </a:extLst>
          </p:cNvPr>
          <p:cNvSpPr/>
          <p:nvPr/>
        </p:nvSpPr>
        <p:spPr>
          <a:xfrm>
            <a:off x="2355940" y="2904078"/>
            <a:ext cx="2385393" cy="2196309"/>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C152B305-F81C-4E54-BE89-442375110CC2}"/>
              </a:ext>
            </a:extLst>
          </p:cNvPr>
          <p:cNvSpPr/>
          <p:nvPr/>
        </p:nvSpPr>
        <p:spPr>
          <a:xfrm>
            <a:off x="4830328" y="2900225"/>
            <a:ext cx="5532871" cy="2647463"/>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TextBox 218">
            <a:extLst>
              <a:ext uri="{FF2B5EF4-FFF2-40B4-BE49-F238E27FC236}">
                <a16:creationId xmlns:a16="http://schemas.microsoft.com/office/drawing/2014/main" id="{094C015A-D8E7-4535-98C0-687C6333F542}"/>
              </a:ext>
            </a:extLst>
          </p:cNvPr>
          <p:cNvSpPr txBox="1"/>
          <p:nvPr/>
        </p:nvSpPr>
        <p:spPr>
          <a:xfrm>
            <a:off x="2793550" y="2867113"/>
            <a:ext cx="1847547" cy="400110"/>
          </a:xfrm>
          <a:prstGeom prst="rect">
            <a:avLst/>
          </a:prstGeom>
          <a:noFill/>
        </p:spPr>
        <p:txBody>
          <a:bodyPr wrap="square" lIns="0" tIns="0" rIns="0" bIns="0" rtlCol="0" anchor="ctr">
            <a:spAutoFit/>
          </a:bodyPr>
          <a:lstStyle/>
          <a:p>
            <a:pPr defTabSz="914396"/>
            <a:endParaRPr lang="en-US" sz="800" b="1">
              <a:solidFill>
                <a:srgbClr val="000000"/>
              </a:solidFill>
              <a:latin typeface="Segoe UI"/>
            </a:endParaRPr>
          </a:p>
          <a:p>
            <a:pPr algn="ctr" defTabSz="914396"/>
            <a:r>
              <a:rPr lang="en-US" sz="1000">
                <a:solidFill>
                  <a:srgbClr val="000000"/>
                </a:solidFill>
                <a:latin typeface="Segoe UI"/>
              </a:rPr>
              <a:t>Dynamics 365 Customer Insights</a:t>
            </a:r>
            <a:endParaRPr lang="en-US" sz="1000" b="1">
              <a:solidFill>
                <a:srgbClr val="000000"/>
              </a:solidFill>
              <a:latin typeface="Segoe UI"/>
            </a:endParaRPr>
          </a:p>
          <a:p>
            <a:pPr defTabSz="914396"/>
            <a:endParaRPr lang="en-US" sz="800" b="1">
              <a:solidFill>
                <a:srgbClr val="000000"/>
              </a:solidFill>
              <a:latin typeface="Segoe UI"/>
            </a:endParaRPr>
          </a:p>
        </p:txBody>
      </p:sp>
      <p:pic>
        <p:nvPicPr>
          <p:cNvPr id="2" name="Picture 1">
            <a:extLst>
              <a:ext uri="{FF2B5EF4-FFF2-40B4-BE49-F238E27FC236}">
                <a16:creationId xmlns:a16="http://schemas.microsoft.com/office/drawing/2014/main" id="{1C7CE573-CB8B-47B6-9732-BBAD78B701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8037" y="2934471"/>
            <a:ext cx="261714" cy="261714"/>
          </a:xfrm>
          <a:prstGeom prst="rect">
            <a:avLst/>
          </a:prstGeom>
        </p:spPr>
      </p:pic>
      <p:sp>
        <p:nvSpPr>
          <p:cNvPr id="3" name="TextBox 2">
            <a:extLst>
              <a:ext uri="{FF2B5EF4-FFF2-40B4-BE49-F238E27FC236}">
                <a16:creationId xmlns:a16="http://schemas.microsoft.com/office/drawing/2014/main" id="{A38CE09B-3342-43B1-AE22-C4EB107AC11F}"/>
              </a:ext>
            </a:extLst>
          </p:cNvPr>
          <p:cNvSpPr txBox="1"/>
          <p:nvPr/>
        </p:nvSpPr>
        <p:spPr>
          <a:xfrm>
            <a:off x="4785972" y="2988733"/>
            <a:ext cx="1677409" cy="276999"/>
          </a:xfrm>
          <a:prstGeom prst="rect">
            <a:avLst/>
          </a:prstGeom>
          <a:noFill/>
        </p:spPr>
        <p:txBody>
          <a:bodyPr wrap="square" lIns="0" tIns="0" rIns="0" bIns="0" rtlCol="0" anchor="ctr">
            <a:spAutoFit/>
          </a:bodyPr>
          <a:lstStyle/>
          <a:p>
            <a:pPr algn="ctr" defTabSz="914396"/>
            <a:r>
              <a:rPr lang="en-US" sz="1000">
                <a:solidFill>
                  <a:srgbClr val="000000"/>
                </a:solidFill>
                <a:latin typeface="Segoe UI"/>
              </a:rPr>
              <a:t>Dataverse</a:t>
            </a:r>
            <a:endParaRPr lang="en-US" sz="900" b="1">
              <a:solidFill>
                <a:srgbClr val="000000"/>
              </a:solidFill>
              <a:latin typeface="Segoe UI"/>
            </a:endParaRPr>
          </a:p>
          <a:p>
            <a:pPr defTabSz="914396"/>
            <a:endParaRPr lang="en-US" sz="800" b="1">
              <a:solidFill>
                <a:srgbClr val="000000"/>
              </a:solidFill>
              <a:latin typeface="Segoe UI"/>
            </a:endParaRPr>
          </a:p>
        </p:txBody>
      </p:sp>
      <p:pic>
        <p:nvPicPr>
          <p:cNvPr id="5" name="Picture 4">
            <a:extLst>
              <a:ext uri="{FF2B5EF4-FFF2-40B4-BE49-F238E27FC236}">
                <a16:creationId xmlns:a16="http://schemas.microsoft.com/office/drawing/2014/main" id="{508A3410-1CFE-497A-8CF2-C10ECC33B5AB}"/>
              </a:ext>
            </a:extLst>
          </p:cNvPr>
          <p:cNvPicPr>
            <a:picLocks noChangeAspect="1"/>
          </p:cNvPicPr>
          <p:nvPr/>
        </p:nvPicPr>
        <p:blipFill>
          <a:blip r:embed="rId4"/>
          <a:stretch>
            <a:fillRect/>
          </a:stretch>
        </p:blipFill>
        <p:spPr>
          <a:xfrm>
            <a:off x="5063233" y="2941879"/>
            <a:ext cx="261838" cy="235617"/>
          </a:xfrm>
          <a:prstGeom prst="rect">
            <a:avLst/>
          </a:prstGeom>
        </p:spPr>
      </p:pic>
      <p:cxnSp>
        <p:nvCxnSpPr>
          <p:cNvPr id="7" name="Straight Arrow Connector 6">
            <a:extLst>
              <a:ext uri="{FF2B5EF4-FFF2-40B4-BE49-F238E27FC236}">
                <a16:creationId xmlns:a16="http://schemas.microsoft.com/office/drawing/2014/main" id="{D651BC99-96D6-49C1-8D0B-813DB1B958C3}"/>
              </a:ext>
            </a:extLst>
          </p:cNvPr>
          <p:cNvCxnSpPr>
            <a:cxnSpLocks/>
          </p:cNvCxnSpPr>
          <p:nvPr/>
        </p:nvCxnSpPr>
        <p:spPr>
          <a:xfrm flipH="1">
            <a:off x="4677022" y="4769775"/>
            <a:ext cx="296607" cy="0"/>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4CD9BAC-CB6E-4D50-BA68-4CF003B1A16D}"/>
              </a:ext>
            </a:extLst>
          </p:cNvPr>
          <p:cNvSpPr/>
          <p:nvPr/>
        </p:nvSpPr>
        <p:spPr>
          <a:xfrm>
            <a:off x="2355941" y="1178134"/>
            <a:ext cx="2426696" cy="1616741"/>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E674575-3AD5-4E48-B112-67B937FF6C16}"/>
              </a:ext>
            </a:extLst>
          </p:cNvPr>
          <p:cNvSpPr/>
          <p:nvPr/>
        </p:nvSpPr>
        <p:spPr>
          <a:xfrm>
            <a:off x="4903304" y="1183937"/>
            <a:ext cx="2281627" cy="1612916"/>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8BF64BA-D349-4D9E-AE38-1C990A6DA528}"/>
              </a:ext>
            </a:extLst>
          </p:cNvPr>
          <p:cNvSpPr/>
          <p:nvPr/>
        </p:nvSpPr>
        <p:spPr bwMode="auto">
          <a:xfrm>
            <a:off x="2570594" y="1646062"/>
            <a:ext cx="2106428" cy="1074909"/>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14" name="TextBox 13">
            <a:extLst>
              <a:ext uri="{FF2B5EF4-FFF2-40B4-BE49-F238E27FC236}">
                <a16:creationId xmlns:a16="http://schemas.microsoft.com/office/drawing/2014/main" id="{534FC032-2F63-4C75-8BF1-17A8477CA0AA}"/>
              </a:ext>
            </a:extLst>
          </p:cNvPr>
          <p:cNvSpPr txBox="1"/>
          <p:nvPr/>
        </p:nvSpPr>
        <p:spPr>
          <a:xfrm>
            <a:off x="2856555" y="1704501"/>
            <a:ext cx="1786599" cy="754053"/>
          </a:xfrm>
          <a:prstGeom prst="rect">
            <a:avLst/>
          </a:prstGeom>
          <a:noFill/>
        </p:spPr>
        <p:txBody>
          <a:bodyPr wrap="square" lIns="0" tIns="0" rIns="0" bIns="0" rtlCol="0">
            <a:spAutoFit/>
          </a:bodyPr>
          <a:lstStyle/>
          <a:p>
            <a:pPr defTabSz="914396"/>
            <a:r>
              <a:rPr lang="en-US" sz="900">
                <a:solidFill>
                  <a:srgbClr val="000000"/>
                </a:solidFill>
                <a:latin typeface="Segoe UI"/>
              </a:rPr>
              <a:t>Power Apps</a:t>
            </a:r>
          </a:p>
          <a:p>
            <a:pPr defTabSz="914396"/>
            <a:r>
              <a:rPr lang="en-US" sz="800">
                <a:solidFill>
                  <a:srgbClr val="000000"/>
                </a:solidFill>
                <a:latin typeface="Segoe UI"/>
              </a:rPr>
              <a:t>Customer Retail Banking Controls</a:t>
            </a:r>
          </a:p>
          <a:p>
            <a:pPr marL="171450" indent="-171450" defTabSz="914396">
              <a:buFont typeface="Arial" panose="020B0604020202020204" pitchFamily="34" charset="0"/>
              <a:buChar char="•"/>
            </a:pPr>
            <a:r>
              <a:rPr lang="en-US" sz="800">
                <a:solidFill>
                  <a:srgbClr val="000000"/>
                </a:solidFill>
                <a:latin typeface="Segoe UI"/>
              </a:rPr>
              <a:t>Customer snapshot</a:t>
            </a:r>
          </a:p>
          <a:p>
            <a:pPr marL="171450" indent="-171450" defTabSz="914396">
              <a:buFont typeface="Arial" panose="020B0604020202020204" pitchFamily="34" charset="0"/>
              <a:buChar char="•"/>
            </a:pPr>
            <a:r>
              <a:rPr lang="en-US" sz="800">
                <a:solidFill>
                  <a:srgbClr val="000000"/>
                </a:solidFill>
                <a:latin typeface="Segoe UI"/>
              </a:rPr>
              <a:t>Connections </a:t>
            </a:r>
          </a:p>
          <a:p>
            <a:pPr marL="171450" indent="-171450" defTabSz="914396">
              <a:buFont typeface="Arial" panose="020B0604020202020204" pitchFamily="34" charset="0"/>
              <a:buChar char="•"/>
            </a:pPr>
            <a:r>
              <a:rPr lang="en-US" sz="800">
                <a:solidFill>
                  <a:srgbClr val="000000"/>
                </a:solidFill>
                <a:latin typeface="Segoe UI"/>
              </a:rPr>
              <a:t>Life Events</a:t>
            </a:r>
          </a:p>
          <a:p>
            <a:pPr marL="171450" indent="-171450" defTabSz="914396">
              <a:buFont typeface="Arial" panose="020B0604020202020204" pitchFamily="34" charset="0"/>
              <a:buChar char="•"/>
            </a:pPr>
            <a:r>
              <a:rPr lang="en-US" sz="800">
                <a:solidFill>
                  <a:srgbClr val="000000"/>
                </a:solidFill>
                <a:latin typeface="Segoe UI"/>
              </a:rPr>
              <a:t>Financial Holdings</a:t>
            </a:r>
          </a:p>
        </p:txBody>
      </p:sp>
      <p:pic>
        <p:nvPicPr>
          <p:cNvPr id="15" name="Picture 14" descr="Shape&#10;&#10;Description automatically generated">
            <a:extLst>
              <a:ext uri="{FF2B5EF4-FFF2-40B4-BE49-F238E27FC236}">
                <a16:creationId xmlns:a16="http://schemas.microsoft.com/office/drawing/2014/main" id="{5FE258BD-F78E-440B-9576-5B824B9F19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1117" y="1725310"/>
            <a:ext cx="212242" cy="212240"/>
          </a:xfrm>
          <a:prstGeom prst="rect">
            <a:avLst/>
          </a:prstGeom>
          <a:effectLst>
            <a:outerShdw blurRad="76200" dist="38100" dir="5400000" algn="t" rotWithShape="0">
              <a:prstClr val="black">
                <a:alpha val="20000"/>
              </a:prstClr>
            </a:outerShdw>
          </a:effectLst>
        </p:spPr>
      </p:pic>
      <p:sp>
        <p:nvSpPr>
          <p:cNvPr id="16" name="TextBox 15">
            <a:extLst>
              <a:ext uri="{FF2B5EF4-FFF2-40B4-BE49-F238E27FC236}">
                <a16:creationId xmlns:a16="http://schemas.microsoft.com/office/drawing/2014/main" id="{D6693A38-24A1-4BA9-B9DE-FA6F9F1E3967}"/>
              </a:ext>
            </a:extLst>
          </p:cNvPr>
          <p:cNvSpPr txBox="1"/>
          <p:nvPr/>
        </p:nvSpPr>
        <p:spPr>
          <a:xfrm>
            <a:off x="2621117" y="1162771"/>
            <a:ext cx="1847547" cy="384721"/>
          </a:xfrm>
          <a:prstGeom prst="rect">
            <a:avLst/>
          </a:prstGeom>
          <a:noFill/>
        </p:spPr>
        <p:txBody>
          <a:bodyPr wrap="square" lIns="0" tIns="0" rIns="0" bIns="0" rtlCol="0" anchor="ctr">
            <a:spAutoFit/>
          </a:bodyPr>
          <a:lstStyle/>
          <a:p>
            <a:pPr defTabSz="914396"/>
            <a:endParaRPr lang="en-US" sz="800" b="1">
              <a:solidFill>
                <a:srgbClr val="000000"/>
              </a:solidFill>
              <a:latin typeface="Segoe UI"/>
            </a:endParaRPr>
          </a:p>
          <a:p>
            <a:pPr algn="ctr" defTabSz="914396"/>
            <a:r>
              <a:rPr lang="en-US" sz="900" b="1">
                <a:solidFill>
                  <a:srgbClr val="000000"/>
                </a:solidFill>
                <a:latin typeface="Segoe UI"/>
              </a:rPr>
              <a:t>Unified Customer Profile</a:t>
            </a:r>
          </a:p>
          <a:p>
            <a:pPr defTabSz="914396"/>
            <a:endParaRPr lang="en-US" sz="800" b="1">
              <a:solidFill>
                <a:srgbClr val="000000"/>
              </a:solidFill>
              <a:latin typeface="Segoe UI"/>
            </a:endParaRPr>
          </a:p>
        </p:txBody>
      </p:sp>
      <p:sp>
        <p:nvSpPr>
          <p:cNvPr id="17" name="Rectangle 16">
            <a:extLst>
              <a:ext uri="{FF2B5EF4-FFF2-40B4-BE49-F238E27FC236}">
                <a16:creationId xmlns:a16="http://schemas.microsoft.com/office/drawing/2014/main" id="{88628C61-D4A9-4AA8-B483-C19FA8ECB4EE}"/>
              </a:ext>
            </a:extLst>
          </p:cNvPr>
          <p:cNvSpPr/>
          <p:nvPr/>
        </p:nvSpPr>
        <p:spPr bwMode="auto">
          <a:xfrm>
            <a:off x="5012095" y="1628986"/>
            <a:ext cx="2106428" cy="1069876"/>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18" name="TextBox 17">
            <a:extLst>
              <a:ext uri="{FF2B5EF4-FFF2-40B4-BE49-F238E27FC236}">
                <a16:creationId xmlns:a16="http://schemas.microsoft.com/office/drawing/2014/main" id="{D19C0BD9-0070-4E10-AF38-0E89565C0E6C}"/>
              </a:ext>
            </a:extLst>
          </p:cNvPr>
          <p:cNvSpPr txBox="1"/>
          <p:nvPr/>
        </p:nvSpPr>
        <p:spPr>
          <a:xfrm>
            <a:off x="5286365" y="1989246"/>
            <a:ext cx="1786599" cy="630942"/>
          </a:xfrm>
          <a:prstGeom prst="rect">
            <a:avLst/>
          </a:prstGeom>
          <a:noFill/>
        </p:spPr>
        <p:txBody>
          <a:bodyPr wrap="square" lIns="0" tIns="0" rIns="0" bIns="0" rtlCol="0">
            <a:spAutoFit/>
          </a:bodyPr>
          <a:lstStyle/>
          <a:p>
            <a:pPr defTabSz="914396"/>
            <a:r>
              <a:rPr lang="en-US" sz="900">
                <a:solidFill>
                  <a:srgbClr val="000000"/>
                </a:solidFill>
                <a:latin typeface="Segoe UI"/>
              </a:rPr>
              <a:t>Power Apps</a:t>
            </a:r>
          </a:p>
          <a:p>
            <a:pPr defTabSz="914396"/>
            <a:r>
              <a:rPr lang="en-US" sz="800">
                <a:solidFill>
                  <a:srgbClr val="000000"/>
                </a:solidFill>
                <a:latin typeface="Segoe UI"/>
              </a:rPr>
              <a:t>Customer Retail Banking Controls</a:t>
            </a:r>
          </a:p>
          <a:p>
            <a:pPr marL="171450" indent="-171450" defTabSz="914396">
              <a:buFont typeface="Arial" panose="020B0604020202020204" pitchFamily="34" charset="0"/>
              <a:buChar char="•"/>
            </a:pPr>
            <a:r>
              <a:rPr lang="en-US" sz="800">
                <a:solidFill>
                  <a:srgbClr val="000000"/>
                </a:solidFill>
                <a:latin typeface="Segoe UI"/>
              </a:rPr>
              <a:t>Customer snapshot</a:t>
            </a:r>
          </a:p>
          <a:p>
            <a:pPr marL="171450" indent="-171450" defTabSz="914396">
              <a:buFont typeface="Arial" panose="020B0604020202020204" pitchFamily="34" charset="0"/>
              <a:buChar char="•"/>
            </a:pPr>
            <a:r>
              <a:rPr lang="en-US" sz="800">
                <a:solidFill>
                  <a:srgbClr val="000000"/>
                </a:solidFill>
                <a:latin typeface="Segoe UI"/>
              </a:rPr>
              <a:t>Life Events</a:t>
            </a:r>
          </a:p>
          <a:p>
            <a:pPr marL="171450" indent="-171450" defTabSz="914396">
              <a:buFont typeface="Arial" panose="020B0604020202020204" pitchFamily="34" charset="0"/>
              <a:buChar char="•"/>
            </a:pPr>
            <a:r>
              <a:rPr lang="en-US" sz="800">
                <a:solidFill>
                  <a:srgbClr val="000000"/>
                </a:solidFill>
                <a:latin typeface="Segoe UI"/>
              </a:rPr>
              <a:t>Financial Holdings</a:t>
            </a:r>
          </a:p>
        </p:txBody>
      </p:sp>
      <p:pic>
        <p:nvPicPr>
          <p:cNvPr id="19" name="Picture 18" descr="Shape&#10;&#10;Description automatically generated">
            <a:extLst>
              <a:ext uri="{FF2B5EF4-FFF2-40B4-BE49-F238E27FC236}">
                <a16:creationId xmlns:a16="http://schemas.microsoft.com/office/drawing/2014/main" id="{B05F00B6-E778-42B9-B37E-9A13DA0A01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3106" y="1967230"/>
            <a:ext cx="212242" cy="212240"/>
          </a:xfrm>
          <a:prstGeom prst="rect">
            <a:avLst/>
          </a:prstGeom>
          <a:effectLst>
            <a:outerShdw blurRad="76200" dist="38100" dir="5400000" algn="t" rotWithShape="0">
              <a:prstClr val="black">
                <a:alpha val="20000"/>
              </a:prstClr>
            </a:outerShdw>
          </a:effectLst>
        </p:spPr>
      </p:pic>
      <p:sp>
        <p:nvSpPr>
          <p:cNvPr id="20" name="TextBox 19">
            <a:extLst>
              <a:ext uri="{FF2B5EF4-FFF2-40B4-BE49-F238E27FC236}">
                <a16:creationId xmlns:a16="http://schemas.microsoft.com/office/drawing/2014/main" id="{EE970548-3174-4270-BA82-31E4F8ACEDFC}"/>
              </a:ext>
            </a:extLst>
          </p:cNvPr>
          <p:cNvSpPr txBox="1"/>
          <p:nvPr/>
        </p:nvSpPr>
        <p:spPr>
          <a:xfrm>
            <a:off x="5122645" y="1155802"/>
            <a:ext cx="1923395" cy="261610"/>
          </a:xfrm>
          <a:prstGeom prst="rect">
            <a:avLst/>
          </a:prstGeom>
          <a:noFill/>
        </p:spPr>
        <p:txBody>
          <a:bodyPr wrap="square" lIns="0" tIns="0" rIns="0" bIns="0" rtlCol="0" anchor="ctr">
            <a:spAutoFit/>
          </a:bodyPr>
          <a:lstStyle/>
          <a:p>
            <a:pPr defTabSz="914396"/>
            <a:endParaRPr lang="en-US" sz="800" b="1">
              <a:solidFill>
                <a:srgbClr val="000000"/>
              </a:solidFill>
              <a:latin typeface="Segoe UI"/>
            </a:endParaRPr>
          </a:p>
          <a:p>
            <a:pPr algn="ctr" defTabSz="914396"/>
            <a:r>
              <a:rPr lang="en-US" sz="900" b="1">
                <a:solidFill>
                  <a:srgbClr val="000000"/>
                </a:solidFill>
                <a:latin typeface="Segoe UI"/>
              </a:rPr>
              <a:t>Banking Customer Engagement</a:t>
            </a:r>
            <a:endParaRPr lang="en-US" sz="800" b="1">
              <a:solidFill>
                <a:srgbClr val="000000"/>
              </a:solidFill>
              <a:latin typeface="Segoe UI"/>
            </a:endParaRPr>
          </a:p>
        </p:txBody>
      </p:sp>
      <p:pic>
        <p:nvPicPr>
          <p:cNvPr id="21" name="Customer Service ICON">
            <a:extLst>
              <a:ext uri="{FF2B5EF4-FFF2-40B4-BE49-F238E27FC236}">
                <a16:creationId xmlns:a16="http://schemas.microsoft.com/office/drawing/2014/main" id="{A9ADD350-BE2C-405B-8BBC-0A5712360F0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34639" y="1693320"/>
            <a:ext cx="217035" cy="217035"/>
          </a:xfrm>
          <a:prstGeom prst="rect">
            <a:avLst/>
          </a:prstGeom>
        </p:spPr>
      </p:pic>
      <p:sp>
        <p:nvSpPr>
          <p:cNvPr id="23" name="TextBox 22">
            <a:extLst>
              <a:ext uri="{FF2B5EF4-FFF2-40B4-BE49-F238E27FC236}">
                <a16:creationId xmlns:a16="http://schemas.microsoft.com/office/drawing/2014/main" id="{93621E17-D1BF-475A-A63E-09D072BE1C9A}"/>
              </a:ext>
            </a:extLst>
          </p:cNvPr>
          <p:cNvSpPr txBox="1"/>
          <p:nvPr/>
        </p:nvSpPr>
        <p:spPr>
          <a:xfrm>
            <a:off x="5291576" y="1678691"/>
            <a:ext cx="1847547" cy="276999"/>
          </a:xfrm>
          <a:prstGeom prst="rect">
            <a:avLst/>
          </a:prstGeom>
          <a:noFill/>
        </p:spPr>
        <p:txBody>
          <a:bodyPr wrap="square" lIns="0" tIns="0" rIns="0" bIns="0" rtlCol="0">
            <a:spAutoFit/>
          </a:bodyPr>
          <a:lstStyle/>
          <a:p>
            <a:pPr defTabSz="914396"/>
            <a:r>
              <a:rPr lang="en-US" sz="900">
                <a:solidFill>
                  <a:srgbClr val="000000"/>
                </a:solidFill>
                <a:latin typeface="Segoe UI"/>
              </a:rPr>
              <a:t>Dynamics 365 Omnichannel for Customer Service</a:t>
            </a:r>
          </a:p>
        </p:txBody>
      </p:sp>
      <p:sp>
        <p:nvSpPr>
          <p:cNvPr id="24" name="Rectangle 23">
            <a:extLst>
              <a:ext uri="{FF2B5EF4-FFF2-40B4-BE49-F238E27FC236}">
                <a16:creationId xmlns:a16="http://schemas.microsoft.com/office/drawing/2014/main" id="{D53CDC9A-12A8-43AB-B973-8384EABF19A2}"/>
              </a:ext>
            </a:extLst>
          </p:cNvPr>
          <p:cNvSpPr/>
          <p:nvPr/>
        </p:nvSpPr>
        <p:spPr bwMode="auto">
          <a:xfrm>
            <a:off x="7307100" y="4541418"/>
            <a:ext cx="2136625" cy="391999"/>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25" name="TextBox 24">
            <a:extLst>
              <a:ext uri="{FF2B5EF4-FFF2-40B4-BE49-F238E27FC236}">
                <a16:creationId xmlns:a16="http://schemas.microsoft.com/office/drawing/2014/main" id="{70016390-44B8-4579-9070-91240E397F15}"/>
              </a:ext>
            </a:extLst>
          </p:cNvPr>
          <p:cNvSpPr txBox="1"/>
          <p:nvPr/>
        </p:nvSpPr>
        <p:spPr>
          <a:xfrm>
            <a:off x="7617608" y="4500429"/>
            <a:ext cx="1619934" cy="384721"/>
          </a:xfrm>
          <a:prstGeom prst="rect">
            <a:avLst/>
          </a:prstGeom>
          <a:noFill/>
        </p:spPr>
        <p:txBody>
          <a:bodyPr wrap="square" lIns="0" tIns="0" rIns="0" bIns="0" rtlCol="0" anchor="ctr">
            <a:spAutoFit/>
          </a:bodyPr>
          <a:lstStyle/>
          <a:p>
            <a:pPr defTabSz="914396"/>
            <a:endParaRPr lang="en-US" sz="800" b="1">
              <a:solidFill>
                <a:srgbClr val="000000"/>
              </a:solidFill>
              <a:latin typeface="Segoe UI"/>
            </a:endParaRPr>
          </a:p>
          <a:p>
            <a:pPr defTabSz="914396"/>
            <a:r>
              <a:rPr lang="en-US" sz="900">
                <a:solidFill>
                  <a:srgbClr val="000000"/>
                </a:solidFill>
                <a:latin typeface="Segoe UI"/>
              </a:rPr>
              <a:t>Loan Onboarding Data Model </a:t>
            </a:r>
            <a:endParaRPr lang="en-US" sz="900" b="1">
              <a:solidFill>
                <a:srgbClr val="000000"/>
              </a:solidFill>
              <a:latin typeface="Segoe UI"/>
            </a:endParaRPr>
          </a:p>
          <a:p>
            <a:pPr defTabSz="914396"/>
            <a:endParaRPr lang="en-US" sz="800" b="1">
              <a:solidFill>
                <a:srgbClr val="000000"/>
              </a:solidFill>
              <a:latin typeface="Segoe UI"/>
            </a:endParaRPr>
          </a:p>
        </p:txBody>
      </p:sp>
      <p:cxnSp>
        <p:nvCxnSpPr>
          <p:cNvPr id="33" name="Straight Arrow Connector 32">
            <a:extLst>
              <a:ext uri="{FF2B5EF4-FFF2-40B4-BE49-F238E27FC236}">
                <a16:creationId xmlns:a16="http://schemas.microsoft.com/office/drawing/2014/main" id="{E615B7D9-B604-49CA-A910-D2F2336CC7F2}"/>
              </a:ext>
            </a:extLst>
          </p:cNvPr>
          <p:cNvCxnSpPr>
            <a:cxnSpLocks/>
          </p:cNvCxnSpPr>
          <p:nvPr/>
        </p:nvCxnSpPr>
        <p:spPr>
          <a:xfrm flipV="1">
            <a:off x="6530111" y="5473867"/>
            <a:ext cx="0" cy="163258"/>
          </a:xfrm>
          <a:prstGeom prst="straightConnector1">
            <a:avLst/>
          </a:prstGeom>
          <a:ln w="19050">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0E6B676-552D-4A04-B7AD-DF0CD549654F}"/>
              </a:ext>
            </a:extLst>
          </p:cNvPr>
          <p:cNvCxnSpPr>
            <a:cxnSpLocks/>
          </p:cNvCxnSpPr>
          <p:nvPr/>
        </p:nvCxnSpPr>
        <p:spPr>
          <a:xfrm flipV="1">
            <a:off x="8338150" y="4307628"/>
            <a:ext cx="0" cy="209735"/>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FACD367E-DE55-4241-88ED-84F0B3438397}"/>
              </a:ext>
            </a:extLst>
          </p:cNvPr>
          <p:cNvSpPr/>
          <p:nvPr/>
        </p:nvSpPr>
        <p:spPr bwMode="auto">
          <a:xfrm>
            <a:off x="7297523" y="3918252"/>
            <a:ext cx="998273" cy="380986"/>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38" name="Rectangle 37">
            <a:extLst>
              <a:ext uri="{FF2B5EF4-FFF2-40B4-BE49-F238E27FC236}">
                <a16:creationId xmlns:a16="http://schemas.microsoft.com/office/drawing/2014/main" id="{73C5AEE3-D0E3-41A7-B682-B9208623D40C}"/>
              </a:ext>
            </a:extLst>
          </p:cNvPr>
          <p:cNvSpPr/>
          <p:nvPr/>
        </p:nvSpPr>
        <p:spPr bwMode="auto">
          <a:xfrm>
            <a:off x="8375412" y="3921939"/>
            <a:ext cx="1064899" cy="377300"/>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39" name="Rectangle 38">
            <a:extLst>
              <a:ext uri="{FF2B5EF4-FFF2-40B4-BE49-F238E27FC236}">
                <a16:creationId xmlns:a16="http://schemas.microsoft.com/office/drawing/2014/main" id="{4E783B22-5210-4F28-9677-5A52D66DA15B}"/>
              </a:ext>
            </a:extLst>
          </p:cNvPr>
          <p:cNvSpPr/>
          <p:nvPr/>
        </p:nvSpPr>
        <p:spPr bwMode="auto">
          <a:xfrm>
            <a:off x="7279337" y="3266044"/>
            <a:ext cx="998273" cy="380986"/>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40" name="Rectangle 39">
            <a:extLst>
              <a:ext uri="{FF2B5EF4-FFF2-40B4-BE49-F238E27FC236}">
                <a16:creationId xmlns:a16="http://schemas.microsoft.com/office/drawing/2014/main" id="{BC5F0E53-C3E5-4190-8E0F-E050CBDEAAE3}"/>
              </a:ext>
            </a:extLst>
          </p:cNvPr>
          <p:cNvSpPr/>
          <p:nvPr/>
        </p:nvSpPr>
        <p:spPr bwMode="auto">
          <a:xfrm>
            <a:off x="8357226" y="3269731"/>
            <a:ext cx="1064899" cy="377300"/>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41" name="TextBox 40">
            <a:extLst>
              <a:ext uri="{FF2B5EF4-FFF2-40B4-BE49-F238E27FC236}">
                <a16:creationId xmlns:a16="http://schemas.microsoft.com/office/drawing/2014/main" id="{BED83F00-B145-42C8-ADC8-A060308E7776}"/>
              </a:ext>
            </a:extLst>
          </p:cNvPr>
          <p:cNvSpPr txBox="1"/>
          <p:nvPr/>
        </p:nvSpPr>
        <p:spPr>
          <a:xfrm>
            <a:off x="7332475" y="3332127"/>
            <a:ext cx="877207" cy="276999"/>
          </a:xfrm>
          <a:prstGeom prst="rect">
            <a:avLst/>
          </a:prstGeom>
          <a:noFill/>
        </p:spPr>
        <p:txBody>
          <a:bodyPr wrap="square" lIns="0" tIns="0" rIns="0" bIns="0" rtlCol="0">
            <a:spAutoFit/>
          </a:bodyPr>
          <a:lstStyle/>
          <a:p>
            <a:pPr algn="ctr" defTabSz="914396"/>
            <a:r>
              <a:rPr lang="en-US" sz="900">
                <a:solidFill>
                  <a:srgbClr val="000000"/>
                </a:solidFill>
                <a:latin typeface="Segoe UI"/>
              </a:rPr>
              <a:t>Loan Application Plugins</a:t>
            </a:r>
          </a:p>
        </p:txBody>
      </p:sp>
      <p:sp>
        <p:nvSpPr>
          <p:cNvPr id="42" name="TextBox 41">
            <a:extLst>
              <a:ext uri="{FF2B5EF4-FFF2-40B4-BE49-F238E27FC236}">
                <a16:creationId xmlns:a16="http://schemas.microsoft.com/office/drawing/2014/main" id="{9E4F7127-AB36-4F04-BE68-EFE4F66C17EA}"/>
              </a:ext>
            </a:extLst>
          </p:cNvPr>
          <p:cNvSpPr txBox="1"/>
          <p:nvPr/>
        </p:nvSpPr>
        <p:spPr>
          <a:xfrm>
            <a:off x="8465160" y="3306632"/>
            <a:ext cx="877207" cy="276999"/>
          </a:xfrm>
          <a:prstGeom prst="rect">
            <a:avLst/>
          </a:prstGeom>
          <a:noFill/>
        </p:spPr>
        <p:txBody>
          <a:bodyPr wrap="square" lIns="0" tIns="0" rIns="0" bIns="0" rtlCol="0">
            <a:spAutoFit/>
          </a:bodyPr>
          <a:lstStyle/>
          <a:p>
            <a:pPr algn="ctr" defTabSz="914396"/>
            <a:r>
              <a:rPr lang="en-US" sz="900">
                <a:solidFill>
                  <a:srgbClr val="000000"/>
                </a:solidFill>
                <a:latin typeface="Segoe UI"/>
              </a:rPr>
              <a:t>Loan Application Business Process</a:t>
            </a:r>
          </a:p>
        </p:txBody>
      </p:sp>
      <p:sp>
        <p:nvSpPr>
          <p:cNvPr id="43" name="TextBox 42">
            <a:extLst>
              <a:ext uri="{FF2B5EF4-FFF2-40B4-BE49-F238E27FC236}">
                <a16:creationId xmlns:a16="http://schemas.microsoft.com/office/drawing/2014/main" id="{FFB3542D-0003-47E4-B58D-EA07553CF450}"/>
              </a:ext>
            </a:extLst>
          </p:cNvPr>
          <p:cNvSpPr txBox="1"/>
          <p:nvPr/>
        </p:nvSpPr>
        <p:spPr>
          <a:xfrm>
            <a:off x="7355684" y="3974545"/>
            <a:ext cx="877207" cy="276999"/>
          </a:xfrm>
          <a:prstGeom prst="rect">
            <a:avLst/>
          </a:prstGeom>
          <a:noFill/>
        </p:spPr>
        <p:txBody>
          <a:bodyPr wrap="square" lIns="0" tIns="0" rIns="0" bIns="0" rtlCol="0">
            <a:spAutoFit/>
          </a:bodyPr>
          <a:lstStyle/>
          <a:p>
            <a:pPr algn="ctr" defTabSz="914396"/>
            <a:r>
              <a:rPr lang="en-US" sz="900">
                <a:solidFill>
                  <a:srgbClr val="000000"/>
                </a:solidFill>
                <a:latin typeface="Segoe UI"/>
              </a:rPr>
              <a:t>Loan Application Mgmt Logic</a:t>
            </a:r>
          </a:p>
        </p:txBody>
      </p:sp>
      <p:sp>
        <p:nvSpPr>
          <p:cNvPr id="44" name="TextBox 43">
            <a:extLst>
              <a:ext uri="{FF2B5EF4-FFF2-40B4-BE49-F238E27FC236}">
                <a16:creationId xmlns:a16="http://schemas.microsoft.com/office/drawing/2014/main" id="{753495F2-F9D2-4782-9F48-846EDDE62AC1}"/>
              </a:ext>
            </a:extLst>
          </p:cNvPr>
          <p:cNvSpPr txBox="1"/>
          <p:nvPr/>
        </p:nvSpPr>
        <p:spPr>
          <a:xfrm>
            <a:off x="8408387" y="3991454"/>
            <a:ext cx="877207" cy="276999"/>
          </a:xfrm>
          <a:prstGeom prst="rect">
            <a:avLst/>
          </a:prstGeom>
          <a:noFill/>
        </p:spPr>
        <p:txBody>
          <a:bodyPr wrap="square" lIns="0" tIns="0" rIns="0" bIns="0" rtlCol="0">
            <a:spAutoFit/>
          </a:bodyPr>
          <a:lstStyle/>
          <a:p>
            <a:pPr algn="ctr" defTabSz="914396"/>
            <a:r>
              <a:rPr lang="en-US" sz="900">
                <a:solidFill>
                  <a:srgbClr val="000000"/>
                </a:solidFill>
                <a:latin typeface="Segoe UI"/>
              </a:rPr>
              <a:t>Document Rule Engine</a:t>
            </a:r>
          </a:p>
        </p:txBody>
      </p:sp>
      <p:sp>
        <p:nvSpPr>
          <p:cNvPr id="45" name="Rectangle 44">
            <a:extLst>
              <a:ext uri="{FF2B5EF4-FFF2-40B4-BE49-F238E27FC236}">
                <a16:creationId xmlns:a16="http://schemas.microsoft.com/office/drawing/2014/main" id="{58F39368-381C-4A55-B583-7EA68DD9D5BB}"/>
              </a:ext>
            </a:extLst>
          </p:cNvPr>
          <p:cNvSpPr/>
          <p:nvPr/>
        </p:nvSpPr>
        <p:spPr>
          <a:xfrm>
            <a:off x="7251812" y="1187315"/>
            <a:ext cx="2281627" cy="1599879"/>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028F582C-670F-4B2C-9717-7478D3002928}"/>
              </a:ext>
            </a:extLst>
          </p:cNvPr>
          <p:cNvSpPr txBox="1"/>
          <p:nvPr/>
        </p:nvSpPr>
        <p:spPr>
          <a:xfrm>
            <a:off x="7493120" y="1155828"/>
            <a:ext cx="1737100" cy="384721"/>
          </a:xfrm>
          <a:prstGeom prst="rect">
            <a:avLst/>
          </a:prstGeom>
          <a:noFill/>
        </p:spPr>
        <p:txBody>
          <a:bodyPr wrap="square" lIns="0" tIns="0" rIns="0" bIns="0" rtlCol="0" anchor="ctr">
            <a:spAutoFit/>
          </a:bodyPr>
          <a:lstStyle/>
          <a:p>
            <a:pPr defTabSz="914396"/>
            <a:endParaRPr lang="en-US" sz="800" b="1">
              <a:solidFill>
                <a:srgbClr val="000000"/>
              </a:solidFill>
              <a:latin typeface="Segoe UI"/>
            </a:endParaRPr>
          </a:p>
          <a:p>
            <a:pPr algn="ctr" defTabSz="914396"/>
            <a:r>
              <a:rPr lang="en-US" sz="900" b="1">
                <a:solidFill>
                  <a:srgbClr val="000000"/>
                </a:solidFill>
                <a:latin typeface="Segoe UI"/>
              </a:rPr>
              <a:t>Customer onboarding</a:t>
            </a:r>
          </a:p>
          <a:p>
            <a:pPr defTabSz="914396"/>
            <a:endParaRPr lang="en-US" sz="800" b="1">
              <a:solidFill>
                <a:srgbClr val="000000"/>
              </a:solidFill>
              <a:latin typeface="Segoe UI"/>
            </a:endParaRPr>
          </a:p>
        </p:txBody>
      </p:sp>
      <p:grpSp>
        <p:nvGrpSpPr>
          <p:cNvPr id="54" name="Group 53">
            <a:extLst>
              <a:ext uri="{FF2B5EF4-FFF2-40B4-BE49-F238E27FC236}">
                <a16:creationId xmlns:a16="http://schemas.microsoft.com/office/drawing/2014/main" id="{450E6295-244C-4887-9041-EF2891EAA168}"/>
              </a:ext>
            </a:extLst>
          </p:cNvPr>
          <p:cNvGrpSpPr/>
          <p:nvPr/>
        </p:nvGrpSpPr>
        <p:grpSpPr>
          <a:xfrm>
            <a:off x="7329180" y="1504867"/>
            <a:ext cx="2114545" cy="384721"/>
            <a:chOff x="7329180" y="1504867"/>
            <a:chExt cx="2114545" cy="384721"/>
          </a:xfrm>
        </p:grpSpPr>
        <p:sp>
          <p:nvSpPr>
            <p:cNvPr id="56" name="Rectangle 55">
              <a:extLst>
                <a:ext uri="{FF2B5EF4-FFF2-40B4-BE49-F238E27FC236}">
                  <a16:creationId xmlns:a16="http://schemas.microsoft.com/office/drawing/2014/main" id="{1156A709-EBC6-47CD-A9A0-CE83721DB7B7}"/>
                </a:ext>
              </a:extLst>
            </p:cNvPr>
            <p:cNvSpPr/>
            <p:nvPr/>
          </p:nvSpPr>
          <p:spPr bwMode="auto">
            <a:xfrm>
              <a:off x="7329180" y="1504867"/>
              <a:ext cx="2114545" cy="384721"/>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59" name="TextBox 58">
              <a:extLst>
                <a:ext uri="{FF2B5EF4-FFF2-40B4-BE49-F238E27FC236}">
                  <a16:creationId xmlns:a16="http://schemas.microsoft.com/office/drawing/2014/main" id="{DBA4C8FC-E24C-4A9C-B204-A114DD06DB5B}"/>
                </a:ext>
              </a:extLst>
            </p:cNvPr>
            <p:cNvSpPr txBox="1"/>
            <p:nvPr/>
          </p:nvSpPr>
          <p:spPr>
            <a:xfrm>
              <a:off x="7615142" y="1606851"/>
              <a:ext cx="1786599" cy="138499"/>
            </a:xfrm>
            <a:prstGeom prst="rect">
              <a:avLst/>
            </a:prstGeom>
            <a:noFill/>
          </p:spPr>
          <p:txBody>
            <a:bodyPr wrap="square" lIns="0" tIns="0" rIns="0" bIns="0" rtlCol="0">
              <a:spAutoFit/>
            </a:bodyPr>
            <a:lstStyle/>
            <a:p>
              <a:pPr defTabSz="914396"/>
              <a:r>
                <a:rPr lang="en-US" sz="900">
                  <a:solidFill>
                    <a:srgbClr val="000000"/>
                  </a:solidFill>
                  <a:latin typeface="Segoe UI"/>
                </a:rPr>
                <a:t>Sample Power Apps Portal</a:t>
              </a:r>
            </a:p>
          </p:txBody>
        </p:sp>
        <p:pic>
          <p:nvPicPr>
            <p:cNvPr id="61" name="Picture 60" descr="Shape&#10;&#10;Description automatically generated">
              <a:extLst>
                <a:ext uri="{FF2B5EF4-FFF2-40B4-BE49-F238E27FC236}">
                  <a16:creationId xmlns:a16="http://schemas.microsoft.com/office/drawing/2014/main" id="{1FE756B6-6B8F-4C81-9987-884F83684A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71237" y="1584115"/>
              <a:ext cx="212242" cy="212240"/>
            </a:xfrm>
            <a:prstGeom prst="rect">
              <a:avLst/>
            </a:prstGeom>
            <a:effectLst>
              <a:outerShdw blurRad="76200" dist="38100" dir="5400000" algn="t" rotWithShape="0">
                <a:prstClr val="black">
                  <a:alpha val="20000"/>
                </a:prstClr>
              </a:outerShdw>
            </a:effectLst>
          </p:spPr>
        </p:pic>
      </p:grpSp>
      <p:cxnSp>
        <p:nvCxnSpPr>
          <p:cNvPr id="63" name="Straight Arrow Connector 62">
            <a:extLst>
              <a:ext uri="{FF2B5EF4-FFF2-40B4-BE49-F238E27FC236}">
                <a16:creationId xmlns:a16="http://schemas.microsoft.com/office/drawing/2014/main" id="{1D04565D-C2A7-441F-97BA-D07DA7AE4C89}"/>
              </a:ext>
            </a:extLst>
          </p:cNvPr>
          <p:cNvCxnSpPr>
            <a:cxnSpLocks/>
          </p:cNvCxnSpPr>
          <p:nvPr/>
        </p:nvCxnSpPr>
        <p:spPr>
          <a:xfrm flipV="1">
            <a:off x="8338150" y="3688530"/>
            <a:ext cx="0" cy="209735"/>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B199A76B-1C05-44A7-BBC8-F53CB921845C}"/>
              </a:ext>
            </a:extLst>
          </p:cNvPr>
          <p:cNvSpPr/>
          <p:nvPr/>
        </p:nvSpPr>
        <p:spPr>
          <a:xfrm>
            <a:off x="9603870" y="1178134"/>
            <a:ext cx="2281627" cy="1622996"/>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7266BAB5-81F3-4A11-839B-96EFD3D8EF9E}"/>
              </a:ext>
            </a:extLst>
          </p:cNvPr>
          <p:cNvSpPr txBox="1"/>
          <p:nvPr/>
        </p:nvSpPr>
        <p:spPr>
          <a:xfrm>
            <a:off x="9967583" y="1939336"/>
            <a:ext cx="1786599" cy="523220"/>
          </a:xfrm>
          <a:prstGeom prst="rect">
            <a:avLst/>
          </a:prstGeom>
          <a:noFill/>
        </p:spPr>
        <p:txBody>
          <a:bodyPr wrap="square" lIns="0" tIns="0" rIns="0" bIns="0" rtlCol="0">
            <a:spAutoFit/>
          </a:bodyPr>
          <a:lstStyle/>
          <a:p>
            <a:pPr defTabSz="914396"/>
            <a:r>
              <a:rPr lang="en-US" sz="900">
                <a:solidFill>
                  <a:srgbClr val="000000"/>
                </a:solidFill>
                <a:latin typeface="Segoe UI"/>
              </a:rPr>
              <a:t>Power Apps</a:t>
            </a:r>
          </a:p>
          <a:p>
            <a:pPr defTabSz="914396"/>
            <a:r>
              <a:rPr lang="en-US" sz="800">
                <a:solidFill>
                  <a:srgbClr val="000000"/>
                </a:solidFill>
                <a:latin typeface="Segoe UI"/>
              </a:rPr>
              <a:t>Collaboration Manager – Model Driven App</a:t>
            </a:r>
          </a:p>
          <a:p>
            <a:pPr defTabSz="914396"/>
            <a:endParaRPr lang="en-US" sz="900">
              <a:solidFill>
                <a:srgbClr val="000000"/>
              </a:solidFill>
              <a:latin typeface="Segoe UI"/>
            </a:endParaRPr>
          </a:p>
        </p:txBody>
      </p:sp>
      <p:pic>
        <p:nvPicPr>
          <p:cNvPr id="71" name="Picture 70" descr="Shape&#10;&#10;Description automatically generated">
            <a:extLst>
              <a:ext uri="{FF2B5EF4-FFF2-40B4-BE49-F238E27FC236}">
                <a16:creationId xmlns:a16="http://schemas.microsoft.com/office/drawing/2014/main" id="{F460FCFF-23D7-4764-88EF-BD3E74DBBF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3742" y="1945781"/>
            <a:ext cx="212242" cy="212240"/>
          </a:xfrm>
          <a:prstGeom prst="rect">
            <a:avLst/>
          </a:prstGeom>
          <a:effectLst>
            <a:outerShdw blurRad="76200" dist="38100" dir="5400000" algn="t" rotWithShape="0">
              <a:prstClr val="black">
                <a:alpha val="20000"/>
              </a:prstClr>
            </a:outerShdw>
          </a:effectLst>
        </p:spPr>
      </p:pic>
      <p:sp>
        <p:nvSpPr>
          <p:cNvPr id="73" name="TextBox 72">
            <a:extLst>
              <a:ext uri="{FF2B5EF4-FFF2-40B4-BE49-F238E27FC236}">
                <a16:creationId xmlns:a16="http://schemas.microsoft.com/office/drawing/2014/main" id="{7BB4E2D3-AB5A-4761-85F5-7795054CDD28}"/>
              </a:ext>
            </a:extLst>
          </p:cNvPr>
          <p:cNvSpPr txBox="1"/>
          <p:nvPr/>
        </p:nvSpPr>
        <p:spPr>
          <a:xfrm>
            <a:off x="9842839" y="1170653"/>
            <a:ext cx="1737100" cy="384721"/>
          </a:xfrm>
          <a:prstGeom prst="rect">
            <a:avLst/>
          </a:prstGeom>
          <a:noFill/>
        </p:spPr>
        <p:txBody>
          <a:bodyPr wrap="square" lIns="0" tIns="0" rIns="0" bIns="0" rtlCol="0" anchor="ctr">
            <a:spAutoFit/>
          </a:bodyPr>
          <a:lstStyle/>
          <a:p>
            <a:pPr defTabSz="914396"/>
            <a:endParaRPr lang="en-US" sz="800" b="1">
              <a:solidFill>
                <a:srgbClr val="000000"/>
              </a:solidFill>
              <a:latin typeface="Segoe UI"/>
            </a:endParaRPr>
          </a:p>
          <a:p>
            <a:pPr algn="ctr" defTabSz="914396"/>
            <a:r>
              <a:rPr lang="en-US" sz="900" b="1">
                <a:solidFill>
                  <a:srgbClr val="000000"/>
                </a:solidFill>
                <a:latin typeface="Segoe UI"/>
              </a:rPr>
              <a:t>Collaboration manager</a:t>
            </a:r>
          </a:p>
          <a:p>
            <a:pPr defTabSz="914396"/>
            <a:endParaRPr lang="en-US" sz="800" b="1">
              <a:solidFill>
                <a:srgbClr val="000000"/>
              </a:solidFill>
              <a:latin typeface="Segoe UI"/>
            </a:endParaRPr>
          </a:p>
        </p:txBody>
      </p:sp>
      <p:pic>
        <p:nvPicPr>
          <p:cNvPr id="75" name="Picture 74" descr="A picture containing icon&#10;&#10;Description automatically generated">
            <a:extLst>
              <a:ext uri="{FF2B5EF4-FFF2-40B4-BE49-F238E27FC236}">
                <a16:creationId xmlns:a16="http://schemas.microsoft.com/office/drawing/2014/main" id="{EDC01B73-A1C7-4E69-9E9B-59C6F109A0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10426" y="1591110"/>
            <a:ext cx="434710" cy="434710"/>
          </a:xfrm>
          <a:prstGeom prst="rect">
            <a:avLst/>
          </a:prstGeom>
          <a:effectLst>
            <a:outerShdw blurRad="76200" dist="38100" dir="5400000" algn="t" rotWithShape="0">
              <a:prstClr val="black">
                <a:alpha val="20000"/>
              </a:prstClr>
            </a:outerShdw>
          </a:effectLst>
        </p:spPr>
      </p:pic>
      <p:sp>
        <p:nvSpPr>
          <p:cNvPr id="77" name="TextBox 76">
            <a:extLst>
              <a:ext uri="{FF2B5EF4-FFF2-40B4-BE49-F238E27FC236}">
                <a16:creationId xmlns:a16="http://schemas.microsoft.com/office/drawing/2014/main" id="{61D132B8-AE30-4FE9-9CA8-A1FF71228665}"/>
              </a:ext>
            </a:extLst>
          </p:cNvPr>
          <p:cNvSpPr txBox="1"/>
          <p:nvPr/>
        </p:nvSpPr>
        <p:spPr>
          <a:xfrm>
            <a:off x="9967583" y="1718840"/>
            <a:ext cx="1041159" cy="138499"/>
          </a:xfrm>
          <a:prstGeom prst="rect">
            <a:avLst/>
          </a:prstGeom>
          <a:noFill/>
        </p:spPr>
        <p:txBody>
          <a:bodyPr wrap="square" lIns="0" tIns="0" rIns="0" bIns="0" rtlCol="0">
            <a:spAutoFit/>
          </a:bodyPr>
          <a:lstStyle/>
          <a:p>
            <a:pPr defTabSz="914396"/>
            <a:r>
              <a:rPr lang="en-US" sz="900">
                <a:solidFill>
                  <a:srgbClr val="000000"/>
                </a:solidFill>
                <a:latin typeface="Segoe UI"/>
              </a:rPr>
              <a:t>Microsoft Teams</a:t>
            </a:r>
          </a:p>
        </p:txBody>
      </p:sp>
      <p:sp>
        <p:nvSpPr>
          <p:cNvPr id="79" name="Rectangle 78">
            <a:extLst>
              <a:ext uri="{FF2B5EF4-FFF2-40B4-BE49-F238E27FC236}">
                <a16:creationId xmlns:a16="http://schemas.microsoft.com/office/drawing/2014/main" id="{E0D25D47-C559-4C2E-A8A7-2874542A260D}"/>
              </a:ext>
            </a:extLst>
          </p:cNvPr>
          <p:cNvSpPr/>
          <p:nvPr/>
        </p:nvSpPr>
        <p:spPr bwMode="auto">
          <a:xfrm>
            <a:off x="9553950" y="3222802"/>
            <a:ext cx="724067" cy="523221"/>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81" name="TextBox 80">
            <a:extLst>
              <a:ext uri="{FF2B5EF4-FFF2-40B4-BE49-F238E27FC236}">
                <a16:creationId xmlns:a16="http://schemas.microsoft.com/office/drawing/2014/main" id="{AED6078C-71D1-4409-BA4B-D132AA294A71}"/>
              </a:ext>
            </a:extLst>
          </p:cNvPr>
          <p:cNvSpPr txBox="1"/>
          <p:nvPr/>
        </p:nvSpPr>
        <p:spPr>
          <a:xfrm>
            <a:off x="9578591" y="3222802"/>
            <a:ext cx="721551" cy="523220"/>
          </a:xfrm>
          <a:prstGeom prst="rect">
            <a:avLst/>
          </a:prstGeom>
          <a:noFill/>
        </p:spPr>
        <p:txBody>
          <a:bodyPr wrap="square" lIns="0" tIns="0" rIns="0" bIns="0" rtlCol="0" anchor="ctr">
            <a:spAutoFit/>
          </a:bodyPr>
          <a:lstStyle/>
          <a:p>
            <a:pPr defTabSz="914396"/>
            <a:endParaRPr lang="en-US" sz="800" b="1">
              <a:solidFill>
                <a:srgbClr val="000000"/>
              </a:solidFill>
              <a:latin typeface="Segoe UI"/>
            </a:endParaRPr>
          </a:p>
          <a:p>
            <a:pPr defTabSz="914396"/>
            <a:r>
              <a:rPr lang="en-US" sz="900">
                <a:solidFill>
                  <a:srgbClr val="000000"/>
                </a:solidFill>
                <a:latin typeface="Segoe UI"/>
              </a:rPr>
              <a:t>Collaboration Toolkit DM</a:t>
            </a:r>
            <a:endParaRPr lang="en-US" sz="900" b="1">
              <a:solidFill>
                <a:srgbClr val="000000"/>
              </a:solidFill>
              <a:latin typeface="Segoe UI"/>
            </a:endParaRPr>
          </a:p>
          <a:p>
            <a:pPr defTabSz="914396"/>
            <a:endParaRPr lang="en-US" sz="800" b="1">
              <a:solidFill>
                <a:srgbClr val="000000"/>
              </a:solidFill>
              <a:latin typeface="Segoe UI"/>
            </a:endParaRPr>
          </a:p>
        </p:txBody>
      </p:sp>
      <p:cxnSp>
        <p:nvCxnSpPr>
          <p:cNvPr id="85" name="Connector: Elbow 84">
            <a:extLst>
              <a:ext uri="{FF2B5EF4-FFF2-40B4-BE49-F238E27FC236}">
                <a16:creationId xmlns:a16="http://schemas.microsoft.com/office/drawing/2014/main" id="{4032C01D-A2AF-45CB-9868-C4DF2647780F}"/>
              </a:ext>
            </a:extLst>
          </p:cNvPr>
          <p:cNvCxnSpPr>
            <a:cxnSpLocks/>
            <a:stCxn id="47" idx="0"/>
            <a:endCxn id="79" idx="2"/>
          </p:cNvCxnSpPr>
          <p:nvPr/>
        </p:nvCxnSpPr>
        <p:spPr>
          <a:xfrm flipV="1">
            <a:off x="9449834" y="3763607"/>
            <a:ext cx="507180" cy="1002558"/>
          </a:xfrm>
          <a:prstGeom prst="bentConnector3">
            <a:avLst>
              <a:gd name="adj1" fmla="val 101210"/>
            </a:avLst>
          </a:prstGeom>
          <a:ln w="95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2F8C9BAD-D4D5-485E-A786-7B202D0B39D9}"/>
              </a:ext>
            </a:extLst>
          </p:cNvPr>
          <p:cNvSpPr/>
          <p:nvPr/>
        </p:nvSpPr>
        <p:spPr>
          <a:xfrm>
            <a:off x="9949642" y="2404236"/>
            <a:ext cx="1405658" cy="1622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96"/>
            <a:r>
              <a:rPr lang="en-US" sz="800">
                <a:solidFill>
                  <a:srgbClr val="000000"/>
                </a:solidFill>
                <a:latin typeface="Segoe UI"/>
              </a:rPr>
              <a:t>Collaboration PCF controls</a:t>
            </a:r>
          </a:p>
        </p:txBody>
      </p:sp>
      <p:sp>
        <p:nvSpPr>
          <p:cNvPr id="109" name="Rectangle 108">
            <a:extLst>
              <a:ext uri="{FF2B5EF4-FFF2-40B4-BE49-F238E27FC236}">
                <a16:creationId xmlns:a16="http://schemas.microsoft.com/office/drawing/2014/main" id="{F36C5D27-D6EE-4077-AB2D-F0F6131A4702}"/>
              </a:ext>
            </a:extLst>
          </p:cNvPr>
          <p:cNvSpPr/>
          <p:nvPr/>
        </p:nvSpPr>
        <p:spPr bwMode="auto">
          <a:xfrm>
            <a:off x="10512916" y="3331031"/>
            <a:ext cx="1040606" cy="288383"/>
          </a:xfrm>
          <a:prstGeom prst="rect">
            <a:avLst/>
          </a:prstGeom>
          <a:solidFill>
            <a:schemeClr val="bg1"/>
          </a:solidFill>
          <a:ln w="12700">
            <a:noFill/>
            <a:headEnd type="none" w="med" len="med"/>
            <a:tailEnd type="none" w="med" len="med"/>
          </a:ln>
          <a:effectLst>
            <a:outerShdw blurRad="152400" dist="63500" dir="5400000" algn="t" rotWithShape="0">
              <a:srgbClr val="023762">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800" b="0" i="0" u="none" strike="noStrike" kern="0" cap="none" spc="0" normalizeH="0" baseline="0" noProof="0">
                <a:ln>
                  <a:noFill/>
                </a:ln>
                <a:solidFill>
                  <a:schemeClr val="tx1"/>
                </a:solidFill>
                <a:effectLst/>
                <a:uLnTx/>
                <a:uFillTx/>
                <a:latin typeface="Segoe UI Semibold"/>
                <a:ea typeface="+mn-ea"/>
                <a:cs typeface="Segoe UI" panose="020B0502040204020203" pitchFamily="34" charset="0"/>
              </a:rPr>
              <a:t>Microsoft</a:t>
            </a:r>
            <a:br>
              <a:rPr kumimoji="0" lang="en-US" sz="800" b="0" i="0" u="none" strike="noStrike" kern="0" cap="none" spc="0" normalizeH="0" baseline="0" noProof="0">
                <a:ln>
                  <a:noFill/>
                </a:ln>
                <a:solidFill>
                  <a:schemeClr val="tx1"/>
                </a:solidFill>
                <a:effectLst/>
                <a:uLnTx/>
                <a:uFillTx/>
                <a:latin typeface="Segoe UI Semibold"/>
                <a:ea typeface="+mn-ea"/>
                <a:cs typeface="Segoe UI" panose="020B0502040204020203" pitchFamily="34" charset="0"/>
              </a:rPr>
            </a:br>
            <a:r>
              <a:rPr kumimoji="0" lang="en-US" sz="800" b="0" i="0" u="none" strike="noStrike" kern="0" cap="none" spc="0" normalizeH="0" baseline="0" noProof="0">
                <a:ln>
                  <a:noFill/>
                </a:ln>
                <a:solidFill>
                  <a:schemeClr val="tx1"/>
                </a:solidFill>
                <a:effectLst/>
                <a:uLnTx/>
                <a:uFillTx/>
                <a:latin typeface="Segoe UI Semibold"/>
                <a:ea typeface="+mn-ea"/>
                <a:cs typeface="Segoe UI" panose="020B0502040204020203" pitchFamily="34" charset="0"/>
              </a:rPr>
              <a:t>Graph</a:t>
            </a:r>
          </a:p>
        </p:txBody>
      </p:sp>
      <p:pic>
        <p:nvPicPr>
          <p:cNvPr id="111" name="Picture 6" descr="PowerShell Gallery | Packages matching Tags:&quot;Microsoft&quot;">
            <a:extLst>
              <a:ext uri="{FF2B5EF4-FFF2-40B4-BE49-F238E27FC236}">
                <a16:creationId xmlns:a16="http://schemas.microsoft.com/office/drawing/2014/main" id="{BBF1BE05-691C-4A48-BE7C-0CC9B8CCE7B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604487" y="3380405"/>
            <a:ext cx="219156" cy="190050"/>
          </a:xfrm>
          <a:prstGeom prst="rect">
            <a:avLst/>
          </a:prstGeom>
          <a:noFill/>
          <a:extLst>
            <a:ext uri="{909E8E84-426E-40DD-AFC4-6F175D3DCCD1}">
              <a14:hiddenFill xmlns:a14="http://schemas.microsoft.com/office/drawing/2010/main">
                <a:solidFill>
                  <a:srgbClr val="FFFFFF"/>
                </a:solidFill>
              </a14:hiddenFill>
            </a:ext>
          </a:extLst>
        </p:spPr>
      </p:pic>
      <p:cxnSp>
        <p:nvCxnSpPr>
          <p:cNvPr id="113" name="Straight Arrow Connector 112">
            <a:extLst>
              <a:ext uri="{FF2B5EF4-FFF2-40B4-BE49-F238E27FC236}">
                <a16:creationId xmlns:a16="http://schemas.microsoft.com/office/drawing/2014/main" id="{4C2CE6F4-A8A7-4E7E-BE17-811F2A3FFEFF}"/>
              </a:ext>
            </a:extLst>
          </p:cNvPr>
          <p:cNvCxnSpPr>
            <a:cxnSpLocks/>
          </p:cNvCxnSpPr>
          <p:nvPr/>
        </p:nvCxnSpPr>
        <p:spPr>
          <a:xfrm flipV="1">
            <a:off x="10917416" y="2582941"/>
            <a:ext cx="0" cy="739679"/>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9D51587B-29C7-4A23-9E09-D06437680339}"/>
              </a:ext>
            </a:extLst>
          </p:cNvPr>
          <p:cNvCxnSpPr>
            <a:cxnSpLocks/>
            <a:stCxn id="109" idx="1"/>
            <a:endCxn id="81" idx="3"/>
          </p:cNvCxnSpPr>
          <p:nvPr/>
        </p:nvCxnSpPr>
        <p:spPr>
          <a:xfrm flipH="1">
            <a:off x="10300142" y="3475223"/>
            <a:ext cx="212774" cy="9189"/>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204518C5-83AD-45B2-BA5A-EC415F508A33}"/>
              </a:ext>
            </a:extLst>
          </p:cNvPr>
          <p:cNvCxnSpPr>
            <a:cxnSpLocks/>
          </p:cNvCxnSpPr>
          <p:nvPr/>
        </p:nvCxnSpPr>
        <p:spPr>
          <a:xfrm flipV="1">
            <a:off x="10921299" y="3688531"/>
            <a:ext cx="0" cy="438609"/>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33" name="Rectangle 132">
            <a:extLst>
              <a:ext uri="{FF2B5EF4-FFF2-40B4-BE49-F238E27FC236}">
                <a16:creationId xmlns:a16="http://schemas.microsoft.com/office/drawing/2014/main" id="{EEBCAB45-DD17-4DEB-92AF-8D47F4B0C48F}"/>
              </a:ext>
            </a:extLst>
          </p:cNvPr>
          <p:cNvSpPr/>
          <p:nvPr/>
        </p:nvSpPr>
        <p:spPr bwMode="auto">
          <a:xfrm>
            <a:off x="10469785" y="4171601"/>
            <a:ext cx="1369513" cy="1541739"/>
          </a:xfrm>
          <a:prstGeom prst="rect">
            <a:avLst/>
          </a:prstGeom>
          <a:solidFill>
            <a:schemeClr val="bg1"/>
          </a:solidFill>
          <a:ln w="12700">
            <a:noFill/>
            <a:headEnd type="none" w="med" len="med"/>
            <a:tailEnd type="none" w="med" len="med"/>
          </a:ln>
          <a:effectLst>
            <a:outerShdw blurRad="152400" dist="63500" dir="5400000" algn="t" rotWithShape="0">
              <a:srgbClr val="023762">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900" b="0" i="0" u="none" strike="noStrike" kern="0" cap="none" spc="0" normalizeH="0" baseline="0" noProof="0">
                <a:ln>
                  <a:noFill/>
                </a:ln>
                <a:solidFill>
                  <a:schemeClr val="tx1"/>
                </a:solidFill>
                <a:effectLst/>
                <a:uLnTx/>
                <a:uFillTx/>
                <a:latin typeface="Segoe UI Semibold"/>
                <a:ea typeface="+mn-ea"/>
                <a:cs typeface="Segoe UI" panose="020B0502040204020203" pitchFamily="34" charset="0"/>
              </a:rPr>
              <a:t>Microsoft 365</a:t>
            </a:r>
          </a:p>
          <a:p>
            <a:pPr marL="0" marR="0" lvl="0" indent="0" algn="ctr" defTabSz="914102" rtl="0" eaLnBrk="1" fontAlgn="base" latinLnBrk="0" hangingPunct="1">
              <a:lnSpc>
                <a:spcPct val="90000"/>
              </a:lnSpc>
              <a:spcBef>
                <a:spcPts val="2239"/>
              </a:spcBef>
              <a:spcAft>
                <a:spcPct val="0"/>
              </a:spcAft>
              <a:buClrTx/>
              <a:buSzPct val="90000"/>
              <a:buFontTx/>
              <a:buNone/>
              <a:tabLst/>
              <a:defRPr/>
            </a:pPr>
            <a:endParaRPr kumimoji="0" lang="en-US" sz="800" b="0" i="0" u="none" strike="noStrike" kern="0" cap="none" spc="0" normalizeH="0" baseline="0" noProof="0">
              <a:ln>
                <a:noFill/>
              </a:ln>
              <a:solidFill>
                <a:schemeClr val="tx1"/>
              </a:solidFill>
              <a:effectLst/>
              <a:uLnTx/>
              <a:uFillTx/>
              <a:latin typeface="Segoe UI Semibold"/>
              <a:ea typeface="+mn-ea"/>
              <a:cs typeface="Segoe UI" panose="020B0502040204020203" pitchFamily="34" charset="0"/>
            </a:endParaRPr>
          </a:p>
          <a:p>
            <a:pPr marL="0" marR="0" lvl="0" indent="0" algn="ctr" defTabSz="914102" rtl="0" eaLnBrk="1" fontAlgn="base" latinLnBrk="0" hangingPunct="1">
              <a:lnSpc>
                <a:spcPct val="90000"/>
              </a:lnSpc>
              <a:spcBef>
                <a:spcPts val="2239"/>
              </a:spcBef>
              <a:spcAft>
                <a:spcPct val="0"/>
              </a:spcAft>
              <a:buClrTx/>
              <a:buSzPct val="90000"/>
              <a:buFontTx/>
              <a:buNone/>
              <a:tabLst/>
              <a:defRPr/>
            </a:pPr>
            <a:endParaRPr lang="en-US" sz="800" kern="0">
              <a:solidFill>
                <a:schemeClr val="tx1"/>
              </a:solidFill>
              <a:latin typeface="Segoe UI Semibold"/>
              <a:cs typeface="Segoe UI" panose="020B0502040204020203" pitchFamily="34" charset="0"/>
            </a:endParaRPr>
          </a:p>
        </p:txBody>
      </p:sp>
      <p:sp>
        <p:nvSpPr>
          <p:cNvPr id="149" name="TextBox 148">
            <a:extLst>
              <a:ext uri="{FF2B5EF4-FFF2-40B4-BE49-F238E27FC236}">
                <a16:creationId xmlns:a16="http://schemas.microsoft.com/office/drawing/2014/main" id="{2CB2BFAA-323E-4BB5-8E13-7A5B28551BAA}"/>
              </a:ext>
            </a:extLst>
          </p:cNvPr>
          <p:cNvSpPr txBox="1"/>
          <p:nvPr/>
        </p:nvSpPr>
        <p:spPr>
          <a:xfrm>
            <a:off x="10662468" y="4550221"/>
            <a:ext cx="1026267" cy="1061829"/>
          </a:xfrm>
          <a:prstGeom prst="rect">
            <a:avLst/>
          </a:prstGeom>
          <a:noFill/>
        </p:spPr>
        <p:txBody>
          <a:bodyPr wrap="square" rtlCol="0">
            <a:spAutoFit/>
          </a:bodyPr>
          <a:lstStyle/>
          <a:p>
            <a:r>
              <a:rPr lang="en-US" sz="900">
                <a:solidFill>
                  <a:srgbClr val="000000"/>
                </a:solidFill>
                <a:latin typeface="Segoe UI"/>
              </a:rPr>
              <a:t>  Planner</a:t>
            </a:r>
          </a:p>
          <a:p>
            <a:endParaRPr lang="en-US" sz="900">
              <a:solidFill>
                <a:srgbClr val="000000"/>
              </a:solidFill>
              <a:latin typeface="Segoe UI"/>
            </a:endParaRPr>
          </a:p>
          <a:p>
            <a:r>
              <a:rPr lang="en-US" sz="900">
                <a:solidFill>
                  <a:srgbClr val="000000"/>
                </a:solidFill>
                <a:latin typeface="Segoe UI"/>
              </a:rPr>
              <a:t>  Bookings</a:t>
            </a:r>
          </a:p>
          <a:p>
            <a:endParaRPr lang="en-US" sz="900">
              <a:solidFill>
                <a:srgbClr val="000000"/>
              </a:solidFill>
              <a:latin typeface="Segoe UI"/>
            </a:endParaRPr>
          </a:p>
          <a:p>
            <a:r>
              <a:rPr lang="en-US" sz="900">
                <a:solidFill>
                  <a:srgbClr val="000000"/>
                </a:solidFill>
                <a:latin typeface="Segoe UI"/>
              </a:rPr>
              <a:t>   SharePoint</a:t>
            </a:r>
          </a:p>
          <a:p>
            <a:endParaRPr lang="en-US" sz="900">
              <a:solidFill>
                <a:srgbClr val="000000"/>
              </a:solidFill>
              <a:latin typeface="Segoe UI"/>
            </a:endParaRPr>
          </a:p>
          <a:p>
            <a:r>
              <a:rPr lang="en-US" sz="900">
                <a:solidFill>
                  <a:srgbClr val="000000"/>
                </a:solidFill>
                <a:latin typeface="Segoe UI"/>
              </a:rPr>
              <a:t>   Outlook</a:t>
            </a:r>
          </a:p>
        </p:txBody>
      </p:sp>
      <p:pic>
        <p:nvPicPr>
          <p:cNvPr id="174" name="Picture 173">
            <a:extLst>
              <a:ext uri="{FF2B5EF4-FFF2-40B4-BE49-F238E27FC236}">
                <a16:creationId xmlns:a16="http://schemas.microsoft.com/office/drawing/2014/main" id="{E9CDA9B1-5CFA-4CBD-BF07-9443C5BBF255}"/>
              </a:ext>
            </a:extLst>
          </p:cNvPr>
          <p:cNvPicPr>
            <a:picLocks noChangeAspect="1"/>
          </p:cNvPicPr>
          <p:nvPr/>
        </p:nvPicPr>
        <p:blipFill>
          <a:blip r:embed="rId9"/>
          <a:stretch>
            <a:fillRect/>
          </a:stretch>
        </p:blipFill>
        <p:spPr>
          <a:xfrm>
            <a:off x="10454288" y="5052130"/>
            <a:ext cx="371443" cy="337676"/>
          </a:xfrm>
          <a:prstGeom prst="rect">
            <a:avLst/>
          </a:prstGeom>
        </p:spPr>
      </p:pic>
      <p:pic>
        <p:nvPicPr>
          <p:cNvPr id="177" name="Picture 176" descr="Graphical user interface, icon&#10;&#10;Description automatically generated">
            <a:extLst>
              <a:ext uri="{FF2B5EF4-FFF2-40B4-BE49-F238E27FC236}">
                <a16:creationId xmlns:a16="http://schemas.microsoft.com/office/drawing/2014/main" id="{D849C7F4-FECB-4187-AC11-78CD7CDB0F7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454288" y="5293857"/>
            <a:ext cx="429315" cy="429315"/>
          </a:xfrm>
          <a:prstGeom prst="rect">
            <a:avLst/>
          </a:prstGeom>
          <a:effectLst>
            <a:outerShdw blurRad="76200" dist="38100" dir="5400000" algn="t" rotWithShape="0">
              <a:prstClr val="black">
                <a:alpha val="20000"/>
              </a:prstClr>
            </a:outerShdw>
          </a:effectLst>
        </p:spPr>
      </p:pic>
      <p:pic>
        <p:nvPicPr>
          <p:cNvPr id="181" name="Picture 180">
            <a:extLst>
              <a:ext uri="{FF2B5EF4-FFF2-40B4-BE49-F238E27FC236}">
                <a16:creationId xmlns:a16="http://schemas.microsoft.com/office/drawing/2014/main" id="{E5E456A5-BD29-45E9-98B1-9147C39B2E0E}"/>
              </a:ext>
            </a:extLst>
          </p:cNvPr>
          <p:cNvPicPr>
            <a:picLocks noChangeAspect="1"/>
          </p:cNvPicPr>
          <p:nvPr/>
        </p:nvPicPr>
        <p:blipFill>
          <a:blip r:embed="rId11"/>
          <a:stretch>
            <a:fillRect/>
          </a:stretch>
        </p:blipFill>
        <p:spPr>
          <a:xfrm>
            <a:off x="10529157" y="4250858"/>
            <a:ext cx="242329" cy="239119"/>
          </a:xfrm>
          <a:prstGeom prst="rect">
            <a:avLst/>
          </a:prstGeom>
        </p:spPr>
      </p:pic>
      <p:pic>
        <p:nvPicPr>
          <p:cNvPr id="184" name="Picture 183" descr="A picture containing object, clock, sitting, meter&#10;&#10;Description automatically generated">
            <a:extLst>
              <a:ext uri="{FF2B5EF4-FFF2-40B4-BE49-F238E27FC236}">
                <a16:creationId xmlns:a16="http://schemas.microsoft.com/office/drawing/2014/main" id="{DBE7864D-B2C0-49F3-BBA1-7279D718CE1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503365" y="4783708"/>
            <a:ext cx="361685" cy="361685"/>
          </a:xfrm>
          <a:prstGeom prst="rect">
            <a:avLst/>
          </a:prstGeom>
          <a:effectLst>
            <a:outerShdw blurRad="76200" dist="38100" dir="5400000" algn="t" rotWithShape="0">
              <a:prstClr val="black">
                <a:alpha val="20000"/>
              </a:prstClr>
            </a:outerShdw>
          </a:effectLst>
        </p:spPr>
      </p:pic>
      <p:pic>
        <p:nvPicPr>
          <p:cNvPr id="187" name="Picture 186">
            <a:extLst>
              <a:ext uri="{FF2B5EF4-FFF2-40B4-BE49-F238E27FC236}">
                <a16:creationId xmlns:a16="http://schemas.microsoft.com/office/drawing/2014/main" id="{F6ED63A0-4828-4642-9B35-A0EEF835793C}"/>
              </a:ext>
            </a:extLst>
          </p:cNvPr>
          <p:cNvPicPr>
            <a:picLocks noChangeAspect="1"/>
          </p:cNvPicPr>
          <p:nvPr/>
        </p:nvPicPr>
        <p:blipFill>
          <a:blip r:embed="rId13"/>
          <a:stretch>
            <a:fillRect/>
          </a:stretch>
        </p:blipFill>
        <p:spPr>
          <a:xfrm>
            <a:off x="10596965" y="4569234"/>
            <a:ext cx="209103" cy="226368"/>
          </a:xfrm>
          <a:prstGeom prst="rect">
            <a:avLst/>
          </a:prstGeom>
        </p:spPr>
      </p:pic>
      <p:sp>
        <p:nvSpPr>
          <p:cNvPr id="4" name="Oval 3">
            <a:extLst>
              <a:ext uri="{FF2B5EF4-FFF2-40B4-BE49-F238E27FC236}">
                <a16:creationId xmlns:a16="http://schemas.microsoft.com/office/drawing/2014/main" id="{7D4A706B-B0ED-4D94-9DB0-E92D31A288A3}"/>
              </a:ext>
            </a:extLst>
          </p:cNvPr>
          <p:cNvSpPr/>
          <p:nvPr/>
        </p:nvSpPr>
        <p:spPr bwMode="auto">
          <a:xfrm>
            <a:off x="3232075" y="73635"/>
            <a:ext cx="600421" cy="589797"/>
          </a:xfrm>
          <a:prstGeom prst="ellipse">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8" name="people_4" title="Icon of a person">
            <a:extLst>
              <a:ext uri="{FF2B5EF4-FFF2-40B4-BE49-F238E27FC236}">
                <a16:creationId xmlns:a16="http://schemas.microsoft.com/office/drawing/2014/main" id="{E467419E-3BF4-48D6-A3E4-54DE73E84629}"/>
              </a:ext>
            </a:extLst>
          </p:cNvPr>
          <p:cNvSpPr>
            <a:spLocks noChangeAspect="1" noEditPoints="1"/>
          </p:cNvSpPr>
          <p:nvPr/>
        </p:nvSpPr>
        <p:spPr bwMode="auto">
          <a:xfrm>
            <a:off x="3450581" y="177705"/>
            <a:ext cx="158748" cy="17787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solidFill>
                <a:srgbClr val="000000"/>
              </a:solidFill>
              <a:latin typeface="Segoe UI"/>
            </a:endParaRPr>
          </a:p>
        </p:txBody>
      </p:sp>
      <p:sp>
        <p:nvSpPr>
          <p:cNvPr id="10" name="TextBox 9">
            <a:extLst>
              <a:ext uri="{FF2B5EF4-FFF2-40B4-BE49-F238E27FC236}">
                <a16:creationId xmlns:a16="http://schemas.microsoft.com/office/drawing/2014/main" id="{DBF0DA95-D9DF-4A6E-886B-2E67C234D3D2}"/>
              </a:ext>
            </a:extLst>
          </p:cNvPr>
          <p:cNvSpPr txBox="1"/>
          <p:nvPr/>
        </p:nvSpPr>
        <p:spPr>
          <a:xfrm>
            <a:off x="3268424" y="396436"/>
            <a:ext cx="523060" cy="184666"/>
          </a:xfrm>
          <a:prstGeom prst="rect">
            <a:avLst/>
          </a:prstGeom>
          <a:noFill/>
        </p:spPr>
        <p:txBody>
          <a:bodyPr wrap="square" lIns="0" tIns="0" rIns="0" bIns="0" rtlCol="0">
            <a:spAutoFit/>
          </a:bodyPr>
          <a:lstStyle/>
          <a:p>
            <a:pPr algn="ctr" defTabSz="914396"/>
            <a:r>
              <a:rPr lang="en-US" sz="600">
                <a:solidFill>
                  <a:srgbClr val="000000"/>
                </a:solidFill>
                <a:latin typeface="Segoe UI"/>
              </a:rPr>
              <a:t>Relationship Manager</a:t>
            </a:r>
          </a:p>
        </p:txBody>
      </p:sp>
      <p:grpSp>
        <p:nvGrpSpPr>
          <p:cNvPr id="49" name="Group 48">
            <a:extLst>
              <a:ext uri="{FF2B5EF4-FFF2-40B4-BE49-F238E27FC236}">
                <a16:creationId xmlns:a16="http://schemas.microsoft.com/office/drawing/2014/main" id="{095E08FE-855E-4120-9B5A-3E0503E524A9}"/>
              </a:ext>
            </a:extLst>
          </p:cNvPr>
          <p:cNvGrpSpPr/>
          <p:nvPr/>
        </p:nvGrpSpPr>
        <p:grpSpPr>
          <a:xfrm>
            <a:off x="7339411" y="2151199"/>
            <a:ext cx="2096581" cy="609680"/>
            <a:chOff x="7339411" y="2081527"/>
            <a:chExt cx="2096581" cy="609680"/>
          </a:xfrm>
        </p:grpSpPr>
        <p:sp>
          <p:nvSpPr>
            <p:cNvPr id="22" name="Rectangle 21">
              <a:extLst>
                <a:ext uri="{FF2B5EF4-FFF2-40B4-BE49-F238E27FC236}">
                  <a16:creationId xmlns:a16="http://schemas.microsoft.com/office/drawing/2014/main" id="{B798016B-9208-435D-BAE7-82B0766E2812}"/>
                </a:ext>
              </a:extLst>
            </p:cNvPr>
            <p:cNvSpPr/>
            <p:nvPr/>
          </p:nvSpPr>
          <p:spPr bwMode="auto">
            <a:xfrm>
              <a:off x="7339411" y="2081527"/>
              <a:ext cx="2096581" cy="609680"/>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26" name="TextBox 25">
              <a:extLst>
                <a:ext uri="{FF2B5EF4-FFF2-40B4-BE49-F238E27FC236}">
                  <a16:creationId xmlns:a16="http://schemas.microsoft.com/office/drawing/2014/main" id="{055C323E-C337-4D2F-8AEC-041F245364E0}"/>
                </a:ext>
              </a:extLst>
            </p:cNvPr>
            <p:cNvSpPr txBox="1"/>
            <p:nvPr/>
          </p:nvSpPr>
          <p:spPr>
            <a:xfrm>
              <a:off x="7627181" y="2097859"/>
              <a:ext cx="1774943" cy="507831"/>
            </a:xfrm>
            <a:prstGeom prst="rect">
              <a:avLst/>
            </a:prstGeom>
            <a:noFill/>
          </p:spPr>
          <p:txBody>
            <a:bodyPr wrap="square" lIns="0" tIns="0" rIns="0" bIns="0" rtlCol="0">
              <a:spAutoFit/>
            </a:bodyPr>
            <a:lstStyle/>
            <a:p>
              <a:pPr defTabSz="914396"/>
              <a:r>
                <a:rPr lang="en-US" sz="900">
                  <a:solidFill>
                    <a:srgbClr val="000000"/>
                  </a:solidFill>
                  <a:latin typeface="Segoe UI"/>
                </a:rPr>
                <a:t>Power Apps</a:t>
              </a:r>
            </a:p>
            <a:p>
              <a:pPr marL="171450" indent="-171450" defTabSz="914396">
                <a:buFont typeface="Arial" panose="020B0604020202020204" pitchFamily="34" charset="0"/>
                <a:buChar char="•"/>
              </a:pPr>
              <a:r>
                <a:rPr lang="en-US" sz="800">
                  <a:solidFill>
                    <a:srgbClr val="000000"/>
                  </a:solidFill>
                  <a:latin typeface="Segoe UI"/>
                </a:rPr>
                <a:t>Application snapshot &amp; verification</a:t>
              </a:r>
            </a:p>
            <a:p>
              <a:pPr marL="171450" indent="-171450" defTabSz="914396">
                <a:buFont typeface="Arial" panose="020B0604020202020204" pitchFamily="34" charset="0"/>
                <a:buChar char="•"/>
              </a:pPr>
              <a:r>
                <a:rPr lang="en-US" sz="800">
                  <a:solidFill>
                    <a:srgbClr val="000000"/>
                  </a:solidFill>
                  <a:latin typeface="Segoe UI"/>
                </a:rPr>
                <a:t>Financial strength snapshot</a:t>
              </a:r>
            </a:p>
            <a:p>
              <a:pPr marL="171450" indent="-171450" defTabSz="914396">
                <a:buFont typeface="Arial" panose="020B0604020202020204" pitchFamily="34" charset="0"/>
                <a:buChar char="•"/>
              </a:pPr>
              <a:r>
                <a:rPr lang="en-US" sz="800">
                  <a:solidFill>
                    <a:srgbClr val="000000"/>
                  </a:solidFill>
                  <a:latin typeface="Segoe UI"/>
                </a:rPr>
                <a:t>Loan Application doc management</a:t>
              </a:r>
            </a:p>
          </p:txBody>
        </p:sp>
        <p:pic>
          <p:nvPicPr>
            <p:cNvPr id="27" name="Picture 26" descr="Shape&#10;&#10;Description automatically generated">
              <a:extLst>
                <a:ext uri="{FF2B5EF4-FFF2-40B4-BE49-F238E27FC236}">
                  <a16:creationId xmlns:a16="http://schemas.microsoft.com/office/drawing/2014/main" id="{0EE60126-8972-425D-9E15-1F9F9F14D8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7074" y="2149568"/>
              <a:ext cx="212242" cy="212240"/>
            </a:xfrm>
            <a:prstGeom prst="rect">
              <a:avLst/>
            </a:prstGeom>
            <a:effectLst>
              <a:outerShdw blurRad="76200" dist="38100" dir="5400000" algn="t" rotWithShape="0">
                <a:prstClr val="black">
                  <a:alpha val="20000"/>
                </a:prstClr>
              </a:outerShdw>
            </a:effectLst>
          </p:spPr>
        </p:pic>
      </p:grpSp>
      <p:cxnSp>
        <p:nvCxnSpPr>
          <p:cNvPr id="29" name="Straight Arrow Connector 28">
            <a:extLst>
              <a:ext uri="{FF2B5EF4-FFF2-40B4-BE49-F238E27FC236}">
                <a16:creationId xmlns:a16="http://schemas.microsoft.com/office/drawing/2014/main" id="{4773BDD5-1610-4478-AA8E-7D54E3A4D9E1}"/>
              </a:ext>
            </a:extLst>
          </p:cNvPr>
          <p:cNvCxnSpPr>
            <a:cxnSpLocks/>
            <a:stCxn id="4" idx="4"/>
          </p:cNvCxnSpPr>
          <p:nvPr/>
        </p:nvCxnSpPr>
        <p:spPr>
          <a:xfrm flipH="1">
            <a:off x="3529644" y="663432"/>
            <a:ext cx="2642" cy="474955"/>
          </a:xfrm>
          <a:prstGeom prst="straightConnector1">
            <a:avLst/>
          </a:prstGeom>
          <a:ln w="19050">
            <a:solidFill>
              <a:schemeClr val="tx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27" name="Oval 226">
            <a:extLst>
              <a:ext uri="{FF2B5EF4-FFF2-40B4-BE49-F238E27FC236}">
                <a16:creationId xmlns:a16="http://schemas.microsoft.com/office/drawing/2014/main" id="{33ED6F51-200D-4DEA-B99A-91E582E83BC7}"/>
              </a:ext>
            </a:extLst>
          </p:cNvPr>
          <p:cNvSpPr/>
          <p:nvPr/>
        </p:nvSpPr>
        <p:spPr bwMode="auto">
          <a:xfrm>
            <a:off x="4947947" y="79437"/>
            <a:ext cx="600421" cy="589797"/>
          </a:xfrm>
          <a:prstGeom prst="ellipse">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228" name="people_4" title="Icon of a person">
            <a:extLst>
              <a:ext uri="{FF2B5EF4-FFF2-40B4-BE49-F238E27FC236}">
                <a16:creationId xmlns:a16="http://schemas.microsoft.com/office/drawing/2014/main" id="{6A1B8CB7-8903-47FF-9174-86E52A2F5569}"/>
              </a:ext>
            </a:extLst>
          </p:cNvPr>
          <p:cNvSpPr>
            <a:spLocks noChangeAspect="1" noEditPoints="1"/>
          </p:cNvSpPr>
          <p:nvPr/>
        </p:nvSpPr>
        <p:spPr bwMode="auto">
          <a:xfrm>
            <a:off x="5166453" y="183507"/>
            <a:ext cx="158748" cy="17787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solidFill>
                <a:srgbClr val="000000"/>
              </a:solidFill>
              <a:latin typeface="Segoe UI"/>
            </a:endParaRPr>
          </a:p>
        </p:txBody>
      </p:sp>
      <p:sp>
        <p:nvSpPr>
          <p:cNvPr id="229" name="TextBox 228">
            <a:extLst>
              <a:ext uri="{FF2B5EF4-FFF2-40B4-BE49-F238E27FC236}">
                <a16:creationId xmlns:a16="http://schemas.microsoft.com/office/drawing/2014/main" id="{3E80819C-2094-4492-A3FA-8FDA9833EE22}"/>
              </a:ext>
            </a:extLst>
          </p:cNvPr>
          <p:cNvSpPr txBox="1"/>
          <p:nvPr/>
        </p:nvSpPr>
        <p:spPr>
          <a:xfrm>
            <a:off x="4984296" y="402238"/>
            <a:ext cx="523060" cy="184666"/>
          </a:xfrm>
          <a:prstGeom prst="rect">
            <a:avLst/>
          </a:prstGeom>
          <a:noFill/>
        </p:spPr>
        <p:txBody>
          <a:bodyPr wrap="square" lIns="0" tIns="0" rIns="0" bIns="0" rtlCol="0">
            <a:spAutoFit/>
          </a:bodyPr>
          <a:lstStyle/>
          <a:p>
            <a:pPr algn="ctr" defTabSz="914396"/>
            <a:r>
              <a:rPr lang="en-US" sz="600">
                <a:solidFill>
                  <a:srgbClr val="000000"/>
                </a:solidFill>
                <a:latin typeface="Segoe UI"/>
              </a:rPr>
              <a:t>Relationship Manager</a:t>
            </a:r>
          </a:p>
        </p:txBody>
      </p:sp>
      <p:cxnSp>
        <p:nvCxnSpPr>
          <p:cNvPr id="230" name="Straight Arrow Connector 229">
            <a:extLst>
              <a:ext uri="{FF2B5EF4-FFF2-40B4-BE49-F238E27FC236}">
                <a16:creationId xmlns:a16="http://schemas.microsoft.com/office/drawing/2014/main" id="{FC82713B-446F-43CC-8E2E-72FEEC44F828}"/>
              </a:ext>
            </a:extLst>
          </p:cNvPr>
          <p:cNvCxnSpPr>
            <a:cxnSpLocks/>
            <a:stCxn id="227" idx="4"/>
          </p:cNvCxnSpPr>
          <p:nvPr/>
        </p:nvCxnSpPr>
        <p:spPr>
          <a:xfrm flipH="1">
            <a:off x="5245516" y="669234"/>
            <a:ext cx="2642" cy="474955"/>
          </a:xfrm>
          <a:prstGeom prst="straightConnector1">
            <a:avLst/>
          </a:prstGeom>
          <a:ln w="19050">
            <a:solidFill>
              <a:schemeClr val="tx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31" name="Oval 230">
            <a:extLst>
              <a:ext uri="{FF2B5EF4-FFF2-40B4-BE49-F238E27FC236}">
                <a16:creationId xmlns:a16="http://schemas.microsoft.com/office/drawing/2014/main" id="{51EACFA0-24E9-473B-BF2D-94C35FA80514}"/>
              </a:ext>
            </a:extLst>
          </p:cNvPr>
          <p:cNvSpPr/>
          <p:nvPr/>
        </p:nvSpPr>
        <p:spPr bwMode="auto">
          <a:xfrm>
            <a:off x="5735369" y="73675"/>
            <a:ext cx="600421" cy="589797"/>
          </a:xfrm>
          <a:prstGeom prst="ellipse">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232" name="people_4" title="Icon of a person">
            <a:extLst>
              <a:ext uri="{FF2B5EF4-FFF2-40B4-BE49-F238E27FC236}">
                <a16:creationId xmlns:a16="http://schemas.microsoft.com/office/drawing/2014/main" id="{63C2F4F1-244D-4254-947A-1FCFE2A93782}"/>
              </a:ext>
            </a:extLst>
          </p:cNvPr>
          <p:cNvSpPr>
            <a:spLocks noChangeAspect="1" noEditPoints="1"/>
          </p:cNvSpPr>
          <p:nvPr/>
        </p:nvSpPr>
        <p:spPr bwMode="auto">
          <a:xfrm>
            <a:off x="5953875" y="177745"/>
            <a:ext cx="158748" cy="17787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solidFill>
                <a:srgbClr val="000000"/>
              </a:solidFill>
              <a:latin typeface="Segoe UI"/>
            </a:endParaRPr>
          </a:p>
        </p:txBody>
      </p:sp>
      <p:sp>
        <p:nvSpPr>
          <p:cNvPr id="233" name="TextBox 232">
            <a:extLst>
              <a:ext uri="{FF2B5EF4-FFF2-40B4-BE49-F238E27FC236}">
                <a16:creationId xmlns:a16="http://schemas.microsoft.com/office/drawing/2014/main" id="{78FE946D-F793-4BF3-8E3E-48AD8B340A32}"/>
              </a:ext>
            </a:extLst>
          </p:cNvPr>
          <p:cNvSpPr txBox="1"/>
          <p:nvPr/>
        </p:nvSpPr>
        <p:spPr>
          <a:xfrm>
            <a:off x="5771718" y="388661"/>
            <a:ext cx="523060" cy="184666"/>
          </a:xfrm>
          <a:prstGeom prst="rect">
            <a:avLst/>
          </a:prstGeom>
          <a:noFill/>
        </p:spPr>
        <p:txBody>
          <a:bodyPr wrap="square" lIns="0" tIns="0" rIns="0" bIns="0" rtlCol="0">
            <a:spAutoFit/>
          </a:bodyPr>
          <a:lstStyle/>
          <a:p>
            <a:pPr algn="ctr" defTabSz="914396"/>
            <a:r>
              <a:rPr lang="en-US" sz="600">
                <a:solidFill>
                  <a:srgbClr val="000000"/>
                </a:solidFill>
                <a:latin typeface="Segoe UI"/>
              </a:rPr>
              <a:t>Customer Service Agent</a:t>
            </a:r>
          </a:p>
        </p:txBody>
      </p:sp>
      <p:cxnSp>
        <p:nvCxnSpPr>
          <p:cNvPr id="234" name="Straight Arrow Connector 233">
            <a:extLst>
              <a:ext uri="{FF2B5EF4-FFF2-40B4-BE49-F238E27FC236}">
                <a16:creationId xmlns:a16="http://schemas.microsoft.com/office/drawing/2014/main" id="{7A700786-25C2-44E9-8DB7-654AE41EB69C}"/>
              </a:ext>
            </a:extLst>
          </p:cNvPr>
          <p:cNvCxnSpPr>
            <a:cxnSpLocks/>
            <a:stCxn id="231" idx="4"/>
          </p:cNvCxnSpPr>
          <p:nvPr/>
        </p:nvCxnSpPr>
        <p:spPr>
          <a:xfrm flipH="1">
            <a:off x="6032938" y="663472"/>
            <a:ext cx="2642" cy="474955"/>
          </a:xfrm>
          <a:prstGeom prst="straightConnector1">
            <a:avLst/>
          </a:prstGeom>
          <a:ln w="19050">
            <a:solidFill>
              <a:schemeClr val="tx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35" name="Oval 234">
            <a:extLst>
              <a:ext uri="{FF2B5EF4-FFF2-40B4-BE49-F238E27FC236}">
                <a16:creationId xmlns:a16="http://schemas.microsoft.com/office/drawing/2014/main" id="{36DFB571-F25A-4612-8647-9D7C8AE96EC5}"/>
              </a:ext>
            </a:extLst>
          </p:cNvPr>
          <p:cNvSpPr/>
          <p:nvPr/>
        </p:nvSpPr>
        <p:spPr bwMode="auto">
          <a:xfrm>
            <a:off x="6501120" y="73675"/>
            <a:ext cx="600421" cy="589797"/>
          </a:xfrm>
          <a:prstGeom prst="ellipse">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236" name="people_4" title="Icon of a person">
            <a:extLst>
              <a:ext uri="{FF2B5EF4-FFF2-40B4-BE49-F238E27FC236}">
                <a16:creationId xmlns:a16="http://schemas.microsoft.com/office/drawing/2014/main" id="{53992DEA-1C28-4074-B9F6-6725DAE9BB49}"/>
              </a:ext>
            </a:extLst>
          </p:cNvPr>
          <p:cNvSpPr>
            <a:spLocks noChangeAspect="1" noEditPoints="1"/>
          </p:cNvSpPr>
          <p:nvPr/>
        </p:nvSpPr>
        <p:spPr bwMode="auto">
          <a:xfrm>
            <a:off x="6719626" y="177745"/>
            <a:ext cx="158748" cy="17787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solidFill>
                <a:srgbClr val="000000"/>
              </a:solidFill>
              <a:latin typeface="Segoe UI"/>
            </a:endParaRPr>
          </a:p>
        </p:txBody>
      </p:sp>
      <p:sp>
        <p:nvSpPr>
          <p:cNvPr id="238" name="TextBox 237">
            <a:extLst>
              <a:ext uri="{FF2B5EF4-FFF2-40B4-BE49-F238E27FC236}">
                <a16:creationId xmlns:a16="http://schemas.microsoft.com/office/drawing/2014/main" id="{B1C8ECFC-B201-4010-946C-C1A84360EFA7}"/>
              </a:ext>
            </a:extLst>
          </p:cNvPr>
          <p:cNvSpPr txBox="1"/>
          <p:nvPr/>
        </p:nvSpPr>
        <p:spPr>
          <a:xfrm>
            <a:off x="6537469" y="388661"/>
            <a:ext cx="523060" cy="92333"/>
          </a:xfrm>
          <a:prstGeom prst="rect">
            <a:avLst/>
          </a:prstGeom>
          <a:noFill/>
        </p:spPr>
        <p:txBody>
          <a:bodyPr wrap="square" lIns="0" tIns="0" rIns="0" bIns="0" rtlCol="0">
            <a:spAutoFit/>
          </a:bodyPr>
          <a:lstStyle/>
          <a:p>
            <a:pPr algn="ctr" defTabSz="914396"/>
            <a:r>
              <a:rPr lang="en-US" sz="600">
                <a:solidFill>
                  <a:srgbClr val="000000"/>
                </a:solidFill>
                <a:latin typeface="Segoe UI"/>
              </a:rPr>
              <a:t>Customer</a:t>
            </a:r>
          </a:p>
        </p:txBody>
      </p:sp>
      <p:cxnSp>
        <p:nvCxnSpPr>
          <p:cNvPr id="240" name="Straight Arrow Connector 239">
            <a:extLst>
              <a:ext uri="{FF2B5EF4-FFF2-40B4-BE49-F238E27FC236}">
                <a16:creationId xmlns:a16="http://schemas.microsoft.com/office/drawing/2014/main" id="{A72FEB63-DCEE-4DED-A630-867271597F17}"/>
              </a:ext>
            </a:extLst>
          </p:cNvPr>
          <p:cNvCxnSpPr>
            <a:cxnSpLocks/>
            <a:stCxn id="235" idx="4"/>
          </p:cNvCxnSpPr>
          <p:nvPr/>
        </p:nvCxnSpPr>
        <p:spPr>
          <a:xfrm flipH="1">
            <a:off x="6798689" y="663472"/>
            <a:ext cx="2642" cy="474955"/>
          </a:xfrm>
          <a:prstGeom prst="straightConnector1">
            <a:avLst/>
          </a:prstGeom>
          <a:ln w="19050">
            <a:solidFill>
              <a:schemeClr val="tx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1" name="Oval 240">
            <a:extLst>
              <a:ext uri="{FF2B5EF4-FFF2-40B4-BE49-F238E27FC236}">
                <a16:creationId xmlns:a16="http://schemas.microsoft.com/office/drawing/2014/main" id="{AD778021-4BA0-4C8E-93CF-646F33C5F70E}"/>
              </a:ext>
            </a:extLst>
          </p:cNvPr>
          <p:cNvSpPr/>
          <p:nvPr/>
        </p:nvSpPr>
        <p:spPr bwMode="auto">
          <a:xfrm>
            <a:off x="7689590" y="81628"/>
            <a:ext cx="600421" cy="589797"/>
          </a:xfrm>
          <a:prstGeom prst="ellipse">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242" name="people_4" title="Icon of a person">
            <a:extLst>
              <a:ext uri="{FF2B5EF4-FFF2-40B4-BE49-F238E27FC236}">
                <a16:creationId xmlns:a16="http://schemas.microsoft.com/office/drawing/2014/main" id="{212D9827-23CF-471D-BC49-42E1447ED019}"/>
              </a:ext>
            </a:extLst>
          </p:cNvPr>
          <p:cNvSpPr>
            <a:spLocks noChangeAspect="1" noEditPoints="1"/>
          </p:cNvSpPr>
          <p:nvPr/>
        </p:nvSpPr>
        <p:spPr bwMode="auto">
          <a:xfrm>
            <a:off x="7908096" y="185698"/>
            <a:ext cx="158748" cy="17787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solidFill>
                <a:srgbClr val="000000"/>
              </a:solidFill>
              <a:latin typeface="Segoe UI"/>
            </a:endParaRPr>
          </a:p>
        </p:txBody>
      </p:sp>
      <p:sp>
        <p:nvSpPr>
          <p:cNvPr id="243" name="TextBox 242">
            <a:extLst>
              <a:ext uri="{FF2B5EF4-FFF2-40B4-BE49-F238E27FC236}">
                <a16:creationId xmlns:a16="http://schemas.microsoft.com/office/drawing/2014/main" id="{320B1BA0-5D6B-4F8B-BD76-EB2F52C43640}"/>
              </a:ext>
            </a:extLst>
          </p:cNvPr>
          <p:cNvSpPr txBox="1"/>
          <p:nvPr/>
        </p:nvSpPr>
        <p:spPr>
          <a:xfrm>
            <a:off x="7749386" y="404429"/>
            <a:ext cx="523060" cy="92333"/>
          </a:xfrm>
          <a:prstGeom prst="rect">
            <a:avLst/>
          </a:prstGeom>
          <a:noFill/>
        </p:spPr>
        <p:txBody>
          <a:bodyPr wrap="square" lIns="0" tIns="0" rIns="0" bIns="0" rtlCol="0">
            <a:spAutoFit/>
          </a:bodyPr>
          <a:lstStyle/>
          <a:p>
            <a:pPr algn="ctr" defTabSz="914396"/>
            <a:r>
              <a:rPr lang="en-US" sz="600">
                <a:solidFill>
                  <a:srgbClr val="000000"/>
                </a:solidFill>
                <a:latin typeface="Segoe UI"/>
              </a:rPr>
              <a:t>Customer</a:t>
            </a:r>
          </a:p>
        </p:txBody>
      </p:sp>
      <p:cxnSp>
        <p:nvCxnSpPr>
          <p:cNvPr id="245" name="Straight Arrow Connector 244">
            <a:extLst>
              <a:ext uri="{FF2B5EF4-FFF2-40B4-BE49-F238E27FC236}">
                <a16:creationId xmlns:a16="http://schemas.microsoft.com/office/drawing/2014/main" id="{77F4510D-5841-4CC1-9D99-A4DC575D829E}"/>
              </a:ext>
            </a:extLst>
          </p:cNvPr>
          <p:cNvCxnSpPr>
            <a:cxnSpLocks/>
          </p:cNvCxnSpPr>
          <p:nvPr/>
        </p:nvCxnSpPr>
        <p:spPr>
          <a:xfrm>
            <a:off x="7987470" y="671425"/>
            <a:ext cx="0" cy="466962"/>
          </a:xfrm>
          <a:prstGeom prst="straightConnector1">
            <a:avLst/>
          </a:prstGeom>
          <a:ln w="19050">
            <a:solidFill>
              <a:schemeClr val="tx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6" name="Oval 245">
            <a:extLst>
              <a:ext uri="{FF2B5EF4-FFF2-40B4-BE49-F238E27FC236}">
                <a16:creationId xmlns:a16="http://schemas.microsoft.com/office/drawing/2014/main" id="{F80420DF-8723-408E-A78B-0F808F290F70}"/>
              </a:ext>
            </a:extLst>
          </p:cNvPr>
          <p:cNvSpPr/>
          <p:nvPr/>
        </p:nvSpPr>
        <p:spPr bwMode="auto">
          <a:xfrm>
            <a:off x="8407788" y="81742"/>
            <a:ext cx="600421" cy="589797"/>
          </a:xfrm>
          <a:prstGeom prst="ellipse">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247" name="people_4" title="Icon of a person">
            <a:extLst>
              <a:ext uri="{FF2B5EF4-FFF2-40B4-BE49-F238E27FC236}">
                <a16:creationId xmlns:a16="http://schemas.microsoft.com/office/drawing/2014/main" id="{3475F0DF-C7AE-4125-890E-07A6E1EB0922}"/>
              </a:ext>
            </a:extLst>
          </p:cNvPr>
          <p:cNvSpPr>
            <a:spLocks noChangeAspect="1" noEditPoints="1"/>
          </p:cNvSpPr>
          <p:nvPr/>
        </p:nvSpPr>
        <p:spPr bwMode="auto">
          <a:xfrm>
            <a:off x="8626294" y="185812"/>
            <a:ext cx="158748" cy="17787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solidFill>
                <a:srgbClr val="000000"/>
              </a:solidFill>
              <a:latin typeface="Segoe UI"/>
            </a:endParaRPr>
          </a:p>
        </p:txBody>
      </p:sp>
      <p:sp>
        <p:nvSpPr>
          <p:cNvPr id="248" name="TextBox 247">
            <a:extLst>
              <a:ext uri="{FF2B5EF4-FFF2-40B4-BE49-F238E27FC236}">
                <a16:creationId xmlns:a16="http://schemas.microsoft.com/office/drawing/2014/main" id="{D998537D-65A5-4058-A58D-B20B86FB9F53}"/>
              </a:ext>
            </a:extLst>
          </p:cNvPr>
          <p:cNvSpPr txBox="1"/>
          <p:nvPr/>
        </p:nvSpPr>
        <p:spPr>
          <a:xfrm>
            <a:off x="8444137" y="404543"/>
            <a:ext cx="523060" cy="92333"/>
          </a:xfrm>
          <a:prstGeom prst="rect">
            <a:avLst/>
          </a:prstGeom>
          <a:noFill/>
        </p:spPr>
        <p:txBody>
          <a:bodyPr wrap="square" lIns="0" tIns="0" rIns="0" bIns="0" rtlCol="0">
            <a:spAutoFit/>
          </a:bodyPr>
          <a:lstStyle/>
          <a:p>
            <a:pPr algn="ctr" defTabSz="914396"/>
            <a:r>
              <a:rPr lang="en-US" sz="600">
                <a:solidFill>
                  <a:srgbClr val="000000"/>
                </a:solidFill>
                <a:latin typeface="Segoe UI"/>
              </a:rPr>
              <a:t>Loan Specialist</a:t>
            </a:r>
          </a:p>
        </p:txBody>
      </p:sp>
      <p:cxnSp>
        <p:nvCxnSpPr>
          <p:cNvPr id="250" name="Straight Arrow Connector 249">
            <a:extLst>
              <a:ext uri="{FF2B5EF4-FFF2-40B4-BE49-F238E27FC236}">
                <a16:creationId xmlns:a16="http://schemas.microsoft.com/office/drawing/2014/main" id="{9B33CA6D-7FF4-4415-A395-E1015B438802}"/>
              </a:ext>
            </a:extLst>
          </p:cNvPr>
          <p:cNvCxnSpPr>
            <a:cxnSpLocks/>
            <a:stCxn id="246" idx="4"/>
          </p:cNvCxnSpPr>
          <p:nvPr/>
        </p:nvCxnSpPr>
        <p:spPr>
          <a:xfrm>
            <a:off x="8707999" y="671539"/>
            <a:ext cx="0" cy="466848"/>
          </a:xfrm>
          <a:prstGeom prst="straightConnector1">
            <a:avLst/>
          </a:prstGeom>
          <a:ln w="19050">
            <a:solidFill>
              <a:schemeClr val="tx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51" name="Oval 250">
            <a:extLst>
              <a:ext uri="{FF2B5EF4-FFF2-40B4-BE49-F238E27FC236}">
                <a16:creationId xmlns:a16="http://schemas.microsoft.com/office/drawing/2014/main" id="{013BFF43-B36B-4A97-8113-8EEC54B4CF3F}"/>
              </a:ext>
            </a:extLst>
          </p:cNvPr>
          <p:cNvSpPr/>
          <p:nvPr/>
        </p:nvSpPr>
        <p:spPr bwMode="auto">
          <a:xfrm>
            <a:off x="10342710" y="76540"/>
            <a:ext cx="600421" cy="589797"/>
          </a:xfrm>
          <a:prstGeom prst="ellipse">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253" name="people_4" title="Icon of a person">
            <a:extLst>
              <a:ext uri="{FF2B5EF4-FFF2-40B4-BE49-F238E27FC236}">
                <a16:creationId xmlns:a16="http://schemas.microsoft.com/office/drawing/2014/main" id="{E5159509-C2C9-4BA5-AD2B-A694314A95F3}"/>
              </a:ext>
            </a:extLst>
          </p:cNvPr>
          <p:cNvSpPr>
            <a:spLocks noChangeAspect="1" noEditPoints="1"/>
          </p:cNvSpPr>
          <p:nvPr/>
        </p:nvSpPr>
        <p:spPr bwMode="auto">
          <a:xfrm>
            <a:off x="10561216" y="180610"/>
            <a:ext cx="158748" cy="17787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solidFill>
                <a:srgbClr val="000000"/>
              </a:solidFill>
              <a:latin typeface="Segoe UI"/>
            </a:endParaRPr>
          </a:p>
        </p:txBody>
      </p:sp>
      <p:sp>
        <p:nvSpPr>
          <p:cNvPr id="254" name="TextBox 253">
            <a:extLst>
              <a:ext uri="{FF2B5EF4-FFF2-40B4-BE49-F238E27FC236}">
                <a16:creationId xmlns:a16="http://schemas.microsoft.com/office/drawing/2014/main" id="{70EA7E51-4793-4CDD-B4A1-655EFF8CC0C3}"/>
              </a:ext>
            </a:extLst>
          </p:cNvPr>
          <p:cNvSpPr txBox="1"/>
          <p:nvPr/>
        </p:nvSpPr>
        <p:spPr>
          <a:xfrm>
            <a:off x="10379059" y="399341"/>
            <a:ext cx="523060" cy="184666"/>
          </a:xfrm>
          <a:prstGeom prst="rect">
            <a:avLst/>
          </a:prstGeom>
          <a:noFill/>
        </p:spPr>
        <p:txBody>
          <a:bodyPr wrap="square" lIns="0" tIns="0" rIns="0" bIns="0" rtlCol="0">
            <a:spAutoFit/>
          </a:bodyPr>
          <a:lstStyle/>
          <a:p>
            <a:pPr algn="ctr" defTabSz="914396"/>
            <a:r>
              <a:rPr lang="en-US" sz="600">
                <a:solidFill>
                  <a:srgbClr val="000000"/>
                </a:solidFill>
                <a:latin typeface="Segoe UI"/>
              </a:rPr>
              <a:t>Relationship Manager</a:t>
            </a:r>
          </a:p>
        </p:txBody>
      </p:sp>
      <p:cxnSp>
        <p:nvCxnSpPr>
          <p:cNvPr id="255" name="Straight Arrow Connector 254">
            <a:extLst>
              <a:ext uri="{FF2B5EF4-FFF2-40B4-BE49-F238E27FC236}">
                <a16:creationId xmlns:a16="http://schemas.microsoft.com/office/drawing/2014/main" id="{AB8A2298-2047-440F-B047-AF38621AA730}"/>
              </a:ext>
            </a:extLst>
          </p:cNvPr>
          <p:cNvCxnSpPr>
            <a:cxnSpLocks/>
            <a:stCxn id="251" idx="4"/>
          </p:cNvCxnSpPr>
          <p:nvPr/>
        </p:nvCxnSpPr>
        <p:spPr>
          <a:xfrm flipH="1">
            <a:off x="10640279" y="666337"/>
            <a:ext cx="2642" cy="474955"/>
          </a:xfrm>
          <a:prstGeom prst="straightConnector1">
            <a:avLst/>
          </a:prstGeom>
          <a:ln w="19050">
            <a:solidFill>
              <a:schemeClr val="tx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A9D024D2-813B-4B5E-B9FC-A4CFDB3863DC}"/>
              </a:ext>
            </a:extLst>
          </p:cNvPr>
          <p:cNvSpPr/>
          <p:nvPr/>
        </p:nvSpPr>
        <p:spPr bwMode="auto">
          <a:xfrm>
            <a:off x="11158061" y="84647"/>
            <a:ext cx="600421" cy="589797"/>
          </a:xfrm>
          <a:prstGeom prst="ellipse">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31" name="people_4" title="Icon of a person">
            <a:extLst>
              <a:ext uri="{FF2B5EF4-FFF2-40B4-BE49-F238E27FC236}">
                <a16:creationId xmlns:a16="http://schemas.microsoft.com/office/drawing/2014/main" id="{632F3E1B-5CC6-470B-A0A0-B52CDA2A5E75}"/>
              </a:ext>
            </a:extLst>
          </p:cNvPr>
          <p:cNvSpPr>
            <a:spLocks noChangeAspect="1" noEditPoints="1"/>
          </p:cNvSpPr>
          <p:nvPr/>
        </p:nvSpPr>
        <p:spPr bwMode="auto">
          <a:xfrm>
            <a:off x="11376567" y="188717"/>
            <a:ext cx="158748" cy="17787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solidFill>
                <a:srgbClr val="000000"/>
              </a:solidFill>
              <a:latin typeface="Segoe UI"/>
            </a:endParaRPr>
          </a:p>
        </p:txBody>
      </p:sp>
      <p:sp>
        <p:nvSpPr>
          <p:cNvPr id="34" name="TextBox 33">
            <a:extLst>
              <a:ext uri="{FF2B5EF4-FFF2-40B4-BE49-F238E27FC236}">
                <a16:creationId xmlns:a16="http://schemas.microsoft.com/office/drawing/2014/main" id="{5C980E0F-4E28-483C-8E5E-4DC97F131420}"/>
              </a:ext>
            </a:extLst>
          </p:cNvPr>
          <p:cNvSpPr txBox="1"/>
          <p:nvPr/>
        </p:nvSpPr>
        <p:spPr>
          <a:xfrm>
            <a:off x="11194410" y="407448"/>
            <a:ext cx="523060" cy="92333"/>
          </a:xfrm>
          <a:prstGeom prst="rect">
            <a:avLst/>
          </a:prstGeom>
          <a:noFill/>
        </p:spPr>
        <p:txBody>
          <a:bodyPr wrap="square" lIns="0" tIns="0" rIns="0" bIns="0" rtlCol="0">
            <a:spAutoFit/>
          </a:bodyPr>
          <a:lstStyle/>
          <a:p>
            <a:pPr algn="ctr" defTabSz="914396"/>
            <a:r>
              <a:rPr lang="en-US" sz="600">
                <a:solidFill>
                  <a:srgbClr val="000000"/>
                </a:solidFill>
                <a:latin typeface="Segoe UI"/>
              </a:rPr>
              <a:t>Loan Specialist</a:t>
            </a:r>
          </a:p>
        </p:txBody>
      </p:sp>
      <p:cxnSp>
        <p:nvCxnSpPr>
          <p:cNvPr id="37" name="Straight Arrow Connector 36">
            <a:extLst>
              <a:ext uri="{FF2B5EF4-FFF2-40B4-BE49-F238E27FC236}">
                <a16:creationId xmlns:a16="http://schemas.microsoft.com/office/drawing/2014/main" id="{2B28F74C-DA8E-4894-B1E0-2F86A1D36213}"/>
              </a:ext>
            </a:extLst>
          </p:cNvPr>
          <p:cNvCxnSpPr>
            <a:cxnSpLocks/>
            <a:stCxn id="30" idx="4"/>
          </p:cNvCxnSpPr>
          <p:nvPr/>
        </p:nvCxnSpPr>
        <p:spPr>
          <a:xfrm>
            <a:off x="11458272" y="674444"/>
            <a:ext cx="0" cy="466848"/>
          </a:xfrm>
          <a:prstGeom prst="straightConnector1">
            <a:avLst/>
          </a:prstGeom>
          <a:ln w="19050">
            <a:solidFill>
              <a:schemeClr val="tx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0AAF2F0-5A68-42FD-850B-B3A31BF08B66}"/>
              </a:ext>
            </a:extLst>
          </p:cNvPr>
          <p:cNvSpPr txBox="1"/>
          <p:nvPr/>
        </p:nvSpPr>
        <p:spPr>
          <a:xfrm>
            <a:off x="7805833" y="1841736"/>
            <a:ext cx="1121833" cy="384721"/>
          </a:xfrm>
          <a:prstGeom prst="rect">
            <a:avLst/>
          </a:prstGeom>
          <a:noFill/>
        </p:spPr>
        <p:txBody>
          <a:bodyPr wrap="square" lIns="0" tIns="0" rIns="0" bIns="0" rtlCol="0" anchor="ctr">
            <a:spAutoFit/>
          </a:bodyPr>
          <a:lstStyle/>
          <a:p>
            <a:pPr defTabSz="914396"/>
            <a:endParaRPr lang="en-US" sz="800" b="1" i="1">
              <a:solidFill>
                <a:srgbClr val="000000"/>
              </a:solidFill>
              <a:latin typeface="Segoe UI"/>
            </a:endParaRPr>
          </a:p>
          <a:p>
            <a:pPr algn="ctr" defTabSz="914396"/>
            <a:r>
              <a:rPr lang="en-US" sz="900" b="1" i="1">
                <a:solidFill>
                  <a:srgbClr val="000000"/>
                </a:solidFill>
                <a:latin typeface="Segoe UI"/>
              </a:rPr>
              <a:t>Loan tracker app</a:t>
            </a:r>
          </a:p>
          <a:p>
            <a:pPr defTabSz="914396"/>
            <a:endParaRPr lang="en-US" sz="800" b="1" i="1">
              <a:solidFill>
                <a:srgbClr val="000000"/>
              </a:solidFill>
              <a:latin typeface="Segoe UI"/>
            </a:endParaRPr>
          </a:p>
        </p:txBody>
      </p:sp>
      <p:cxnSp>
        <p:nvCxnSpPr>
          <p:cNvPr id="62" name="Straight Arrow Connector 61">
            <a:extLst>
              <a:ext uri="{FF2B5EF4-FFF2-40B4-BE49-F238E27FC236}">
                <a16:creationId xmlns:a16="http://schemas.microsoft.com/office/drawing/2014/main" id="{99D3273D-7339-4AA9-813B-9C00D102CA6C}"/>
              </a:ext>
            </a:extLst>
          </p:cNvPr>
          <p:cNvCxnSpPr>
            <a:cxnSpLocks/>
          </p:cNvCxnSpPr>
          <p:nvPr/>
        </p:nvCxnSpPr>
        <p:spPr>
          <a:xfrm flipV="1">
            <a:off x="8390206" y="4936015"/>
            <a:ext cx="0" cy="277775"/>
          </a:xfrm>
          <a:prstGeom prst="straightConnector1">
            <a:avLst/>
          </a:prstGeom>
          <a:ln w="19050">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C9569564-4EED-4831-9EA9-2D0D2857B83C}"/>
              </a:ext>
            </a:extLst>
          </p:cNvPr>
          <p:cNvSpPr/>
          <p:nvPr/>
        </p:nvSpPr>
        <p:spPr bwMode="auto">
          <a:xfrm>
            <a:off x="5024605" y="5186901"/>
            <a:ext cx="4613228" cy="287879"/>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32" name="TextBox 31">
            <a:extLst>
              <a:ext uri="{FF2B5EF4-FFF2-40B4-BE49-F238E27FC236}">
                <a16:creationId xmlns:a16="http://schemas.microsoft.com/office/drawing/2014/main" id="{0FC58378-7467-4809-9965-CB833FB0D7AF}"/>
              </a:ext>
            </a:extLst>
          </p:cNvPr>
          <p:cNvSpPr txBox="1"/>
          <p:nvPr/>
        </p:nvSpPr>
        <p:spPr>
          <a:xfrm>
            <a:off x="6116601" y="5151589"/>
            <a:ext cx="2136625" cy="384721"/>
          </a:xfrm>
          <a:prstGeom prst="rect">
            <a:avLst/>
          </a:prstGeom>
          <a:noFill/>
        </p:spPr>
        <p:txBody>
          <a:bodyPr wrap="square" lIns="0" tIns="0" rIns="0" bIns="0" rtlCol="0" anchor="ctr">
            <a:spAutoFit/>
          </a:bodyPr>
          <a:lstStyle/>
          <a:p>
            <a:pPr defTabSz="914396"/>
            <a:endParaRPr lang="en-US" sz="800" b="1">
              <a:solidFill>
                <a:srgbClr val="000000"/>
              </a:solidFill>
              <a:latin typeface="Segoe UI"/>
            </a:endParaRPr>
          </a:p>
          <a:p>
            <a:pPr defTabSz="914396"/>
            <a:r>
              <a:rPr lang="en-US" sz="900">
                <a:solidFill>
                  <a:srgbClr val="000000"/>
                </a:solidFill>
                <a:latin typeface="Segoe UI"/>
              </a:rPr>
              <a:t>Financial Services Common Data Model</a:t>
            </a:r>
            <a:endParaRPr lang="en-US" sz="900" b="1">
              <a:solidFill>
                <a:srgbClr val="000000"/>
              </a:solidFill>
              <a:latin typeface="Segoe UI"/>
            </a:endParaRPr>
          </a:p>
          <a:p>
            <a:pPr defTabSz="914396"/>
            <a:endParaRPr lang="en-US" sz="800" b="1">
              <a:solidFill>
                <a:srgbClr val="000000"/>
              </a:solidFill>
              <a:latin typeface="Segoe UI"/>
            </a:endParaRPr>
          </a:p>
        </p:txBody>
      </p:sp>
      <p:sp>
        <p:nvSpPr>
          <p:cNvPr id="50" name="Rectangle 49">
            <a:extLst>
              <a:ext uri="{FF2B5EF4-FFF2-40B4-BE49-F238E27FC236}">
                <a16:creationId xmlns:a16="http://schemas.microsoft.com/office/drawing/2014/main" id="{09891F21-2B5D-44C0-A7CB-EEDC83271CA8}"/>
              </a:ext>
            </a:extLst>
          </p:cNvPr>
          <p:cNvSpPr/>
          <p:nvPr/>
        </p:nvSpPr>
        <p:spPr bwMode="auto">
          <a:xfrm>
            <a:off x="5045357" y="4562646"/>
            <a:ext cx="2136538" cy="37618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64" name="Rectangle 63">
            <a:extLst>
              <a:ext uri="{FF2B5EF4-FFF2-40B4-BE49-F238E27FC236}">
                <a16:creationId xmlns:a16="http://schemas.microsoft.com/office/drawing/2014/main" id="{163ECA22-C66B-4E8E-A085-2A9E393401D2}"/>
              </a:ext>
            </a:extLst>
          </p:cNvPr>
          <p:cNvSpPr/>
          <p:nvPr/>
        </p:nvSpPr>
        <p:spPr bwMode="auto">
          <a:xfrm>
            <a:off x="7302644" y="4559798"/>
            <a:ext cx="2147666" cy="384937"/>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66" name="Rectangle 65">
            <a:extLst>
              <a:ext uri="{FF2B5EF4-FFF2-40B4-BE49-F238E27FC236}">
                <a16:creationId xmlns:a16="http://schemas.microsoft.com/office/drawing/2014/main" id="{FC8F1DBE-0BEC-440B-BE61-3D9D2CF9E008}"/>
              </a:ext>
            </a:extLst>
          </p:cNvPr>
          <p:cNvSpPr/>
          <p:nvPr/>
        </p:nvSpPr>
        <p:spPr bwMode="auto">
          <a:xfrm>
            <a:off x="5012095" y="5188468"/>
            <a:ext cx="4625737" cy="28102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71366530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6A68CB9-7D38-4993-8209-5E84F3A3A5F9}"/>
              </a:ext>
            </a:extLst>
          </p:cNvPr>
          <p:cNvSpPr txBox="1">
            <a:spLocks/>
          </p:cNvSpPr>
          <p:nvPr/>
        </p:nvSpPr>
        <p:spPr>
          <a:xfrm>
            <a:off x="211142" y="241750"/>
            <a:ext cx="11018520" cy="4924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spc="-50">
                <a:ln w="3175">
                  <a:noFill/>
                </a:ln>
                <a:solidFill>
                  <a:schemeClr val="accent1"/>
                </a:solidFill>
                <a:ea typeface="+mn-ea"/>
                <a:cs typeface="Segoe UI" pitchFamily="34" charset="0"/>
              </a:rPr>
              <a:t>Financial Services Common Data Model</a:t>
            </a:r>
          </a:p>
        </p:txBody>
      </p:sp>
      <p:graphicFrame>
        <p:nvGraphicFramePr>
          <p:cNvPr id="3" name="Table 4">
            <a:extLst>
              <a:ext uri="{FF2B5EF4-FFF2-40B4-BE49-F238E27FC236}">
                <a16:creationId xmlns:a16="http://schemas.microsoft.com/office/drawing/2014/main" id="{E37AEEF1-D98A-44CE-B691-55999504C8E3}"/>
              </a:ext>
            </a:extLst>
          </p:cNvPr>
          <p:cNvGraphicFramePr>
            <a:graphicFrameLocks noGrp="1"/>
          </p:cNvGraphicFramePr>
          <p:nvPr>
            <p:extLst>
              <p:ext uri="{D42A27DB-BD31-4B8C-83A1-F6EECF244321}">
                <p14:modId xmlns:p14="http://schemas.microsoft.com/office/powerpoint/2010/main" val="1288686928"/>
              </p:ext>
            </p:extLst>
          </p:nvPr>
        </p:nvGraphicFramePr>
        <p:xfrm>
          <a:off x="556591" y="729825"/>
          <a:ext cx="10852214" cy="5780496"/>
        </p:xfrm>
        <a:graphic>
          <a:graphicData uri="http://schemas.openxmlformats.org/drawingml/2006/table">
            <a:tbl>
              <a:tblPr firstRow="1" bandRow="1">
                <a:tableStyleId>{5C22544A-7EE6-4342-B048-85BDC9FD1C3A}</a:tableStyleId>
              </a:tblPr>
              <a:tblGrid>
                <a:gridCol w="3052185">
                  <a:extLst>
                    <a:ext uri="{9D8B030D-6E8A-4147-A177-3AD203B41FA5}">
                      <a16:colId xmlns:a16="http://schemas.microsoft.com/office/drawing/2014/main" val="2051536105"/>
                    </a:ext>
                  </a:extLst>
                </a:gridCol>
                <a:gridCol w="7800029">
                  <a:extLst>
                    <a:ext uri="{9D8B030D-6E8A-4147-A177-3AD203B41FA5}">
                      <a16:colId xmlns:a16="http://schemas.microsoft.com/office/drawing/2014/main" val="2631898484"/>
                    </a:ext>
                  </a:extLst>
                </a:gridCol>
              </a:tblGrid>
              <a:tr h="298424">
                <a:tc>
                  <a:txBody>
                    <a:bodyPr/>
                    <a:lstStyle/>
                    <a:p>
                      <a:pPr algn="ctr" fontAlgn="t"/>
                      <a:r>
                        <a:rPr kumimoji="0" lang="en-IN" sz="1600" b="1" i="0" u="none" strike="noStrike" kern="1200" cap="none" spc="0" normalizeH="0" baseline="0">
                          <a:ln>
                            <a:noFill/>
                          </a:ln>
                          <a:solidFill>
                            <a:schemeClr val="tx1"/>
                          </a:solidFill>
                          <a:effectLst/>
                          <a:uLnTx/>
                          <a:uFillTx/>
                          <a:latin typeface="Segoe UI Semibold" panose="020B0702040204020203" pitchFamily="34" charset="0"/>
                          <a:ea typeface="+mn-ea"/>
                          <a:cs typeface="Segoe UI Semibold" panose="020B0702040204020203" pitchFamily="34" charset="0"/>
                        </a:rPr>
                        <a:t>Table</a:t>
                      </a:r>
                    </a:p>
                  </a:txBody>
                  <a:tcPr anchor="ctr"/>
                </a:tc>
                <a:tc>
                  <a:txBody>
                    <a:bodyPr/>
                    <a:lstStyle/>
                    <a:p>
                      <a:pPr algn="ctr" fontAlgn="t"/>
                      <a:r>
                        <a:rPr kumimoji="0" lang="en-IN" sz="1600" b="1" i="0" u="none" strike="noStrike" kern="1200" cap="none" spc="0" normalizeH="0" baseline="0">
                          <a:ln>
                            <a:noFill/>
                          </a:ln>
                          <a:solidFill>
                            <a:schemeClr val="tx1"/>
                          </a:solidFill>
                          <a:effectLst/>
                          <a:uLnTx/>
                          <a:uFillTx/>
                          <a:latin typeface="Segoe UI Semibold" panose="020B0702040204020203" pitchFamily="34" charset="0"/>
                          <a:ea typeface="+mn-ea"/>
                          <a:cs typeface="Segoe UI Semibold" panose="020B0702040204020203" pitchFamily="34" charset="0"/>
                        </a:rPr>
                        <a:t>Description</a:t>
                      </a:r>
                    </a:p>
                  </a:txBody>
                  <a:tcPr marL="0" marR="0" marT="0" marB="0" anchor="ctr"/>
                </a:tc>
                <a:extLst>
                  <a:ext uri="{0D108BD9-81ED-4DB2-BD59-A6C34878D82A}">
                    <a16:rowId xmlns:a16="http://schemas.microsoft.com/office/drawing/2014/main" val="3663291429"/>
                  </a:ext>
                </a:extLst>
              </a:tr>
              <a:tr h="735840">
                <a:tc>
                  <a:txBody>
                    <a:bodyPr/>
                    <a:lstStyle/>
                    <a:p>
                      <a:pPr algn="ctr" fontAlgn="t"/>
                      <a:r>
                        <a:rPr lang="en-IN" sz="1300" u="none" strike="noStrike">
                          <a:effectLst/>
                          <a:latin typeface="Segoe UI" panose="020B0502040204020203" pitchFamily="34" charset="0"/>
                          <a:cs typeface="Segoe UI" panose="020B0502040204020203" pitchFamily="34" charset="0"/>
                          <a:hlinkClick r:id="rId4"/>
                        </a:rPr>
                        <a:t>Account</a:t>
                      </a:r>
                      <a:endParaRPr lang="en-IN" sz="1300">
                        <a:effectLst/>
                        <a:latin typeface="Segoe UI" panose="020B0502040204020203" pitchFamily="34" charset="0"/>
                        <a:cs typeface="Segoe UI" panose="020B0502040204020203" pitchFamily="34" charset="0"/>
                      </a:endParaRPr>
                    </a:p>
                  </a:txBody>
                  <a:tcPr marL="0" marR="0" marT="0" marB="0" anchor="ctr"/>
                </a:tc>
                <a:tc>
                  <a:txBody>
                    <a:bodyPr/>
                    <a:lstStyle/>
                    <a:p>
                      <a:pPr algn="ctr" fontAlgn="t"/>
                      <a:r>
                        <a:rPr kumimoji="0" lang="en-US" sz="1300" b="0" i="0" u="none" strike="noStrike" kern="1200" cap="none" spc="0" normalizeH="0" baseline="0">
                          <a:ln>
                            <a:noFill/>
                          </a:ln>
                          <a:solidFill>
                            <a:prstClr val="black"/>
                          </a:solidFill>
                          <a:effectLst/>
                          <a:uLnTx/>
                          <a:uFillTx/>
                          <a:latin typeface="Segoe UI"/>
                          <a:ea typeface="+mn-ea"/>
                          <a:cs typeface="+mn-cs"/>
                        </a:rPr>
                        <a:t>Business that represents a customer or potential customer. The company that is billed in business transactions.</a:t>
                      </a:r>
                    </a:p>
                  </a:txBody>
                  <a:tcPr marL="0" marR="0" marT="0" marB="0" anchor="ctr"/>
                </a:tc>
                <a:extLst>
                  <a:ext uri="{0D108BD9-81ED-4DB2-BD59-A6C34878D82A}">
                    <a16:rowId xmlns:a16="http://schemas.microsoft.com/office/drawing/2014/main" val="1443153500"/>
                  </a:ext>
                </a:extLst>
              </a:tr>
              <a:tr h="956592">
                <a:tc>
                  <a:txBody>
                    <a:bodyPr/>
                    <a:lstStyle/>
                    <a:p>
                      <a:pPr algn="ctr" fontAlgn="t"/>
                      <a:r>
                        <a:rPr lang="en-IN" sz="1300" u="none" strike="noStrike" err="1">
                          <a:effectLst/>
                          <a:latin typeface="Segoe UI" panose="020B0502040204020203" pitchFamily="34" charset="0"/>
                          <a:cs typeface="Segoe UI" panose="020B0502040204020203" pitchFamily="34" charset="0"/>
                          <a:hlinkClick r:id="rId5"/>
                        </a:rPr>
                        <a:t>Applicationdocument</a:t>
                      </a:r>
                      <a:endParaRPr lang="en-IN" sz="1300">
                        <a:effectLst/>
                        <a:latin typeface="Segoe UI" panose="020B0502040204020203" pitchFamily="34" charset="0"/>
                        <a:cs typeface="Segoe UI" panose="020B0502040204020203" pitchFamily="34" charset="0"/>
                      </a:endParaRPr>
                    </a:p>
                  </a:txBody>
                  <a:tcPr marL="0" marR="0" marT="0" marB="0" anchor="ctr"/>
                </a:tc>
                <a:tc>
                  <a:txBody>
                    <a:bodyPr/>
                    <a:lstStyle/>
                    <a:p>
                      <a:pPr algn="ctr" fontAlgn="t"/>
                      <a:r>
                        <a:rPr kumimoji="0" lang="en-US" sz="1300" b="0" i="0" u="none" strike="noStrike" kern="1200" cap="none" spc="0" normalizeH="0" baseline="0">
                          <a:ln>
                            <a:noFill/>
                          </a:ln>
                          <a:solidFill>
                            <a:prstClr val="black"/>
                          </a:solidFill>
                          <a:effectLst/>
                          <a:uLnTx/>
                          <a:uFillTx/>
                          <a:latin typeface="Segoe UI"/>
                          <a:ea typeface="+mn-ea"/>
                          <a:cs typeface="+mn-cs"/>
                        </a:rPr>
                        <a:t>Document filled out by a potential borrower to apply for a loan; provides financial and other information to the lender.</a:t>
                      </a:r>
                    </a:p>
                  </a:txBody>
                  <a:tcPr marL="0" marR="0" marT="0" marB="0" anchor="ctr"/>
                </a:tc>
                <a:extLst>
                  <a:ext uri="{0D108BD9-81ED-4DB2-BD59-A6C34878D82A}">
                    <a16:rowId xmlns:a16="http://schemas.microsoft.com/office/drawing/2014/main" val="2712357447"/>
                  </a:ext>
                </a:extLst>
              </a:tr>
              <a:tr h="515088">
                <a:tc>
                  <a:txBody>
                    <a:bodyPr/>
                    <a:lstStyle/>
                    <a:p>
                      <a:pPr algn="ctr" fontAlgn="t"/>
                      <a:r>
                        <a:rPr lang="en-IN" sz="1300" u="none" strike="noStrike">
                          <a:effectLst/>
                          <a:latin typeface="Segoe UI" panose="020B0502040204020203" pitchFamily="34" charset="0"/>
                          <a:cs typeface="Segoe UI" panose="020B0502040204020203" pitchFamily="34" charset="0"/>
                          <a:hlinkClick r:id="rId6"/>
                        </a:rPr>
                        <a:t>Bank</a:t>
                      </a:r>
                      <a:endParaRPr lang="en-IN" sz="1300">
                        <a:effectLst/>
                        <a:latin typeface="Segoe UI" panose="020B0502040204020203" pitchFamily="34" charset="0"/>
                        <a:cs typeface="Segoe UI" panose="020B0502040204020203" pitchFamily="34" charset="0"/>
                      </a:endParaRPr>
                    </a:p>
                  </a:txBody>
                  <a:tcPr marL="0" marR="0" marT="0" marB="0" anchor="ctr"/>
                </a:tc>
                <a:tc>
                  <a:txBody>
                    <a:bodyPr/>
                    <a:lstStyle/>
                    <a:p>
                      <a:pPr algn="ctr" fontAlgn="t"/>
                      <a:r>
                        <a:rPr kumimoji="0" lang="en-US" sz="1300" b="0" i="0" u="none" strike="noStrike" kern="1200" cap="none" spc="0" normalizeH="0" baseline="0">
                          <a:ln>
                            <a:noFill/>
                          </a:ln>
                          <a:solidFill>
                            <a:prstClr val="black"/>
                          </a:solidFill>
                          <a:effectLst/>
                          <a:uLnTx/>
                          <a:uFillTx/>
                          <a:latin typeface="Segoe UI"/>
                          <a:ea typeface="+mn-ea"/>
                          <a:cs typeface="+mn-cs"/>
                        </a:rPr>
                        <a:t>The bank that the branch is associated with.</a:t>
                      </a:r>
                    </a:p>
                  </a:txBody>
                  <a:tcPr marL="0" marR="0" marT="0" marB="0" anchor="ctr"/>
                </a:tc>
                <a:extLst>
                  <a:ext uri="{0D108BD9-81ED-4DB2-BD59-A6C34878D82A}">
                    <a16:rowId xmlns:a16="http://schemas.microsoft.com/office/drawing/2014/main" val="9347578"/>
                  </a:ext>
                </a:extLst>
              </a:tr>
              <a:tr h="515088">
                <a:tc>
                  <a:txBody>
                    <a:bodyPr/>
                    <a:lstStyle/>
                    <a:p>
                      <a:pPr algn="ctr" fontAlgn="t"/>
                      <a:r>
                        <a:rPr lang="en-IN" sz="1300" u="none" strike="noStrike">
                          <a:effectLst/>
                          <a:latin typeface="Segoe UI" panose="020B0502040204020203" pitchFamily="34" charset="0"/>
                          <a:cs typeface="Segoe UI" panose="020B0502040204020203" pitchFamily="34" charset="0"/>
                          <a:hlinkClick r:id="rId7"/>
                        </a:rPr>
                        <a:t>Branch</a:t>
                      </a:r>
                      <a:endParaRPr lang="en-IN" sz="1300">
                        <a:effectLst/>
                        <a:latin typeface="Segoe UI" panose="020B0502040204020203" pitchFamily="34" charset="0"/>
                        <a:cs typeface="Segoe UI" panose="020B0502040204020203" pitchFamily="34" charset="0"/>
                      </a:endParaRPr>
                    </a:p>
                  </a:txBody>
                  <a:tcPr marL="0" marR="0" marT="0" marB="0" anchor="ctr"/>
                </a:tc>
                <a:tc>
                  <a:txBody>
                    <a:bodyPr/>
                    <a:lstStyle/>
                    <a:p>
                      <a:pPr algn="ctr" fontAlgn="t"/>
                      <a:r>
                        <a:rPr kumimoji="0" lang="en-US" sz="1300" b="0" i="0" u="none" strike="noStrike" kern="1200" cap="none" spc="0" normalizeH="0" baseline="0">
                          <a:ln>
                            <a:noFill/>
                          </a:ln>
                          <a:solidFill>
                            <a:prstClr val="black"/>
                          </a:solidFill>
                          <a:effectLst/>
                          <a:uLnTx/>
                          <a:uFillTx/>
                          <a:latin typeface="Segoe UI"/>
                          <a:ea typeface="+mn-ea"/>
                          <a:cs typeface="+mn-cs"/>
                        </a:rPr>
                        <a:t>The branch of the main bank, when borrower applies for a loan at a branch.</a:t>
                      </a:r>
                    </a:p>
                  </a:txBody>
                  <a:tcPr marL="0" marR="0" marT="0" marB="0" anchor="ctr"/>
                </a:tc>
                <a:extLst>
                  <a:ext uri="{0D108BD9-81ED-4DB2-BD59-A6C34878D82A}">
                    <a16:rowId xmlns:a16="http://schemas.microsoft.com/office/drawing/2014/main" val="2329498422"/>
                  </a:ext>
                </a:extLst>
              </a:tr>
              <a:tr h="735840">
                <a:tc>
                  <a:txBody>
                    <a:bodyPr/>
                    <a:lstStyle/>
                    <a:p>
                      <a:pPr algn="ctr" fontAlgn="t"/>
                      <a:r>
                        <a:rPr lang="en-IN" sz="1300" u="none" strike="noStrike">
                          <a:effectLst/>
                          <a:latin typeface="Segoe UI" panose="020B0502040204020203" pitchFamily="34" charset="0"/>
                          <a:cs typeface="Segoe UI" panose="020B0502040204020203" pitchFamily="34" charset="0"/>
                          <a:hlinkClick r:id="rId8"/>
                        </a:rPr>
                        <a:t>Contact</a:t>
                      </a:r>
                      <a:endParaRPr lang="en-IN" sz="1300">
                        <a:effectLst/>
                        <a:latin typeface="Segoe UI" panose="020B0502040204020203" pitchFamily="34" charset="0"/>
                        <a:cs typeface="Segoe UI" panose="020B0502040204020203" pitchFamily="34" charset="0"/>
                      </a:endParaRPr>
                    </a:p>
                  </a:txBody>
                  <a:tcPr marL="0" marR="0" marT="0" marB="0" anchor="ctr"/>
                </a:tc>
                <a:tc>
                  <a:txBody>
                    <a:bodyPr/>
                    <a:lstStyle/>
                    <a:p>
                      <a:pPr algn="ctr" fontAlgn="t"/>
                      <a:r>
                        <a:rPr kumimoji="0" lang="en-US" sz="1300" b="0" i="0" u="none" strike="noStrike" kern="1200" cap="none" spc="0" normalizeH="0" baseline="0">
                          <a:ln>
                            <a:noFill/>
                          </a:ln>
                          <a:solidFill>
                            <a:prstClr val="black"/>
                          </a:solidFill>
                          <a:effectLst/>
                          <a:uLnTx/>
                          <a:uFillTx/>
                          <a:latin typeface="Segoe UI"/>
                          <a:ea typeface="+mn-ea"/>
                          <a:cs typeface="+mn-cs"/>
                        </a:rPr>
                        <a:t>Person with whom a business unit has a relationship, such as customer, supplier, and colleague.</a:t>
                      </a:r>
                    </a:p>
                  </a:txBody>
                  <a:tcPr marL="0" marR="0" marT="0" marB="0" anchor="ctr"/>
                </a:tc>
                <a:extLst>
                  <a:ext uri="{0D108BD9-81ED-4DB2-BD59-A6C34878D82A}">
                    <a16:rowId xmlns:a16="http://schemas.microsoft.com/office/drawing/2014/main" val="3874386227"/>
                  </a:ext>
                </a:extLst>
              </a:tr>
              <a:tr h="735840">
                <a:tc>
                  <a:txBody>
                    <a:bodyPr/>
                    <a:lstStyle/>
                    <a:p>
                      <a:pPr algn="ctr" fontAlgn="t"/>
                      <a:r>
                        <a:rPr lang="en-IN" sz="1300" u="none" strike="noStrike" err="1">
                          <a:effectLst/>
                          <a:latin typeface="Segoe UI" panose="020B0502040204020203" pitchFamily="34" charset="0"/>
                          <a:cs typeface="Segoe UI" panose="020B0502040204020203" pitchFamily="34" charset="0"/>
                          <a:hlinkClick r:id="rId9"/>
                        </a:rPr>
                        <a:t>Customdocument</a:t>
                      </a:r>
                      <a:endParaRPr lang="en-IN" sz="1300">
                        <a:effectLst/>
                        <a:latin typeface="Segoe UI" panose="020B0502040204020203" pitchFamily="34" charset="0"/>
                        <a:cs typeface="Segoe UI" panose="020B0502040204020203" pitchFamily="34" charset="0"/>
                      </a:endParaRPr>
                    </a:p>
                  </a:txBody>
                  <a:tcPr marL="0" marR="0" marT="0" marB="0" anchor="ctr"/>
                </a:tc>
                <a:tc>
                  <a:txBody>
                    <a:bodyPr/>
                    <a:lstStyle/>
                    <a:p>
                      <a:pPr algn="ctr" fontAlgn="t"/>
                      <a:r>
                        <a:rPr kumimoji="0" lang="en-US" sz="1300" b="0" i="0" u="none" strike="noStrike" kern="1200" cap="none" spc="0" normalizeH="0" baseline="0">
                          <a:ln>
                            <a:noFill/>
                          </a:ln>
                          <a:solidFill>
                            <a:prstClr val="black"/>
                          </a:solidFill>
                          <a:effectLst/>
                          <a:uLnTx/>
                          <a:uFillTx/>
                          <a:latin typeface="Segoe UI"/>
                          <a:ea typeface="+mn-ea"/>
                          <a:cs typeface="+mn-cs"/>
                        </a:rPr>
                        <a:t>Any document that is requested by or accepted by the bank, e.g. for the borrower's loan application.</a:t>
                      </a:r>
                    </a:p>
                  </a:txBody>
                  <a:tcPr marL="0" marR="0" marT="0" marB="0" anchor="ctr"/>
                </a:tc>
                <a:extLst>
                  <a:ext uri="{0D108BD9-81ED-4DB2-BD59-A6C34878D82A}">
                    <a16:rowId xmlns:a16="http://schemas.microsoft.com/office/drawing/2014/main" val="3814850753"/>
                  </a:ext>
                </a:extLst>
              </a:tr>
              <a:tr h="735840">
                <a:tc>
                  <a:txBody>
                    <a:bodyPr/>
                    <a:lstStyle/>
                    <a:p>
                      <a:pPr algn="ctr" fontAlgn="t"/>
                      <a:r>
                        <a:rPr lang="en-IN" sz="1300" u="none" strike="noStrike">
                          <a:effectLst/>
                          <a:latin typeface="Segoe UI" panose="020B0502040204020203" pitchFamily="34" charset="0"/>
                          <a:cs typeface="Segoe UI" panose="020B0502040204020203" pitchFamily="34" charset="0"/>
                          <a:hlinkClick r:id="rId10"/>
                        </a:rPr>
                        <a:t>Group</a:t>
                      </a:r>
                      <a:endParaRPr lang="en-IN" sz="1300">
                        <a:effectLst/>
                        <a:latin typeface="Segoe UI" panose="020B0502040204020203" pitchFamily="34" charset="0"/>
                        <a:cs typeface="Segoe UI" panose="020B0502040204020203" pitchFamily="34" charset="0"/>
                      </a:endParaRPr>
                    </a:p>
                  </a:txBody>
                  <a:tcPr marL="0" marR="0" marT="0" marB="0" anchor="ctr"/>
                </a:tc>
                <a:tc>
                  <a:txBody>
                    <a:bodyPr/>
                    <a:lstStyle/>
                    <a:p>
                      <a:pPr algn="ctr" fontAlgn="t"/>
                      <a:r>
                        <a:rPr kumimoji="0" lang="en-US" sz="1300" b="0" i="0" u="none" strike="noStrike" kern="1200" cap="none" spc="0" normalizeH="0" baseline="0">
                          <a:ln>
                            <a:noFill/>
                          </a:ln>
                          <a:solidFill>
                            <a:prstClr val="black"/>
                          </a:solidFill>
                          <a:effectLst/>
                          <a:uLnTx/>
                          <a:uFillTx/>
                          <a:latin typeface="Segoe UI"/>
                          <a:ea typeface="+mn-ea"/>
                          <a:cs typeface="+mn-cs"/>
                        </a:rPr>
                        <a:t>An association of several customers allowing e.g. the representation of households</a:t>
                      </a:r>
                    </a:p>
                  </a:txBody>
                  <a:tcPr marL="0" marR="0" marT="0" marB="0" anchor="ctr"/>
                </a:tc>
                <a:extLst>
                  <a:ext uri="{0D108BD9-81ED-4DB2-BD59-A6C34878D82A}">
                    <a16:rowId xmlns:a16="http://schemas.microsoft.com/office/drawing/2014/main" val="3278910632"/>
                  </a:ext>
                </a:extLst>
              </a:tr>
              <a:tr h="515088">
                <a:tc>
                  <a:txBody>
                    <a:bodyPr/>
                    <a:lstStyle/>
                    <a:p>
                      <a:pPr algn="ctr" fontAlgn="t"/>
                      <a:r>
                        <a:rPr lang="en-IN" sz="1300" u="none" strike="noStrike" err="1">
                          <a:effectLst/>
                          <a:latin typeface="Segoe UI" panose="020B0502040204020203" pitchFamily="34" charset="0"/>
                          <a:cs typeface="Segoe UI" panose="020B0502040204020203" pitchFamily="34" charset="0"/>
                          <a:hlinkClick r:id="rId11"/>
                        </a:rPr>
                        <a:t>Groupmember</a:t>
                      </a:r>
                      <a:endParaRPr lang="en-IN" sz="1300">
                        <a:effectLst/>
                        <a:latin typeface="Segoe UI" panose="020B0502040204020203" pitchFamily="34" charset="0"/>
                        <a:cs typeface="Segoe UI" panose="020B0502040204020203" pitchFamily="34" charset="0"/>
                      </a:endParaRPr>
                    </a:p>
                  </a:txBody>
                  <a:tcPr marL="0" marR="0" marT="0" marB="0" anchor="ctr"/>
                </a:tc>
                <a:tc>
                  <a:txBody>
                    <a:bodyPr/>
                    <a:lstStyle/>
                    <a:p>
                      <a:pPr algn="ctr" fontAlgn="t"/>
                      <a:r>
                        <a:rPr kumimoji="0" lang="en-US" sz="1300" b="0" i="0" u="none" strike="noStrike" kern="1200" cap="none" spc="0" normalizeH="0" baseline="0">
                          <a:ln>
                            <a:noFill/>
                          </a:ln>
                          <a:solidFill>
                            <a:prstClr val="black"/>
                          </a:solidFill>
                          <a:effectLst/>
                          <a:uLnTx/>
                          <a:uFillTx/>
                          <a:latin typeface="Segoe UI"/>
                          <a:ea typeface="+mn-ea"/>
                          <a:cs typeface="+mn-cs"/>
                        </a:rPr>
                        <a:t>An association between a customer and a Group.</a:t>
                      </a:r>
                    </a:p>
                  </a:txBody>
                  <a:tcPr marL="0" marR="0" marT="0" marB="0" anchor="ctr"/>
                </a:tc>
                <a:extLst>
                  <a:ext uri="{0D108BD9-81ED-4DB2-BD59-A6C34878D82A}">
                    <a16:rowId xmlns:a16="http://schemas.microsoft.com/office/drawing/2014/main" val="448341406"/>
                  </a:ext>
                </a:extLst>
              </a:tr>
            </a:tbl>
          </a:graphicData>
        </a:graphic>
      </p:graphicFrame>
    </p:spTree>
    <p:extLst>
      <p:ext uri="{BB962C8B-B14F-4D97-AF65-F5344CB8AC3E}">
        <p14:creationId xmlns:p14="http://schemas.microsoft.com/office/powerpoint/2010/main" val="172868781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6.25E-7 -4.81481E-6 L -6.25E-7 0.03542 " pathEditMode="relative" rAng="0" ptsTypes="AA">
                                      <p:cBhvr>
                                        <p:cTn id="9" dur="500" spd="-100000" fill="hold"/>
                                        <p:tgtEl>
                                          <p:spTgt spid="1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7Grs1xNTjTZKENexiDUF3g"/>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4.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Dynamics 365 Product Template 2020 v06 COMPRESSED.potx" id="{6C9E57BC-CC5F-467D-812F-9B7AAB82C522}" vid="{93F3D524-A202-44F5-9EC3-C27CB8767C38}"/>
    </a:ext>
  </a:extLst>
</a:theme>
</file>

<file path=ppt/theme/theme5.xml><?xml version="1.0" encoding="utf-8"?>
<a:theme xmlns:a="http://schemas.openxmlformats.org/drawingml/2006/main" name="LIGHT GRAY TEMPLATE">
  <a:themeElements>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7030A0"/>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16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rosft365_PowerPoint_template_Feb2020_BC" id="{8B530116-1539-874A-951A-1C404D843E07}" vid="{E4596DA4-6C73-3D44-BAD3-1699CE9C9022}"/>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ce1c67b8-2098-43d7-b846-1b6c27fb687a">
      <Terms xmlns="http://schemas.microsoft.com/office/infopath/2007/PartnerControls"/>
    </lcf76f155ced4ddcb4097134ff3c332f>
    <TaxCatchAll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C928BA140C18543A792BA1CAFFAC3F5" ma:contentTypeVersion="17" ma:contentTypeDescription="Create a new document." ma:contentTypeScope="" ma:versionID="6cf7205d31c77f78f2de9f1f23506612">
  <xsd:schema xmlns:xsd="http://www.w3.org/2001/XMLSchema" xmlns:xs="http://www.w3.org/2001/XMLSchema" xmlns:p="http://schemas.microsoft.com/office/2006/metadata/properties" xmlns:ns1="http://schemas.microsoft.com/sharepoint/v3" xmlns:ns2="ce1c67b8-2098-43d7-b846-1b6c27fb687a" xmlns:ns3="ebee02fc-aa92-4ccf-baef-2bc29ee229e3" xmlns:ns4="230e9df3-be65-4c73-a93b-d1236ebd677e" targetNamespace="http://schemas.microsoft.com/office/2006/metadata/properties" ma:root="true" ma:fieldsID="8df25a0005e8e90a175b860fe9de3bd0" ns1:_="" ns2:_="" ns3:_="" ns4:_="">
    <xsd:import namespace="http://schemas.microsoft.com/sharepoint/v3"/>
    <xsd:import namespace="ce1c67b8-2098-43d7-b846-1b6c27fb687a"/>
    <xsd:import namespace="ebee02fc-aa92-4ccf-baef-2bc29ee229e3"/>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3:SharedWithUsers" minOccurs="0"/>
                <xsd:element ref="ns3:SharedWithDetails"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Unified Compliance Policy Properties" ma:hidden="true" ma:internalName="_ip_UnifiedCompliancePolicyProperties">
      <xsd:simpleType>
        <xsd:restriction base="dms:Note"/>
      </xsd:simpleType>
    </xsd:element>
    <xsd:element name="_ip_UnifiedCompliancePolicyUIAction" ma:index="1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e1c67b8-2098-43d7-b846-1b6c27fb68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bee02fc-aa92-4ccf-baef-2bc29ee229e3"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cf3520f3-e779-4c56-9e6c-b3bcb1d70b8a}" ma:internalName="TaxCatchAll" ma:showField="CatchAllData" ma:web="ebee02fc-aa92-4ccf-baef-2bc29ee229e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61D40A4-9A9F-4BB3-96B9-7A7B4BF6876D}">
  <ds:schemaRefs>
    <ds:schemaRef ds:uri="http://schemas.microsoft.com/sharepoint/v3/contenttype/forms"/>
  </ds:schemaRefs>
</ds:datastoreItem>
</file>

<file path=customXml/itemProps2.xml><?xml version="1.0" encoding="utf-8"?>
<ds:datastoreItem xmlns:ds="http://schemas.openxmlformats.org/officeDocument/2006/customXml" ds:itemID="{F912D21A-8B86-490A-8063-F9295C456704}">
  <ds:schemaRefs>
    <ds:schemaRef ds:uri="http://purl.org/dc/elements/1.1/"/>
    <ds:schemaRef ds:uri="http://schemas.openxmlformats.org/package/2006/metadata/core-properties"/>
    <ds:schemaRef ds:uri="http://schemas.microsoft.com/office/infopath/2007/PartnerControls"/>
    <ds:schemaRef ds:uri="http://schemas.microsoft.com/office/2006/metadata/properties"/>
    <ds:schemaRef ds:uri="http://schemas.microsoft.com/sharepoint/v3"/>
    <ds:schemaRef ds:uri="http://purl.org/dc/dcmitype/"/>
    <ds:schemaRef ds:uri="230e9df3-be65-4c73-a93b-d1236ebd677e"/>
    <ds:schemaRef ds:uri="http://www.w3.org/XML/1998/namespace"/>
    <ds:schemaRef ds:uri="http://schemas.microsoft.com/office/2006/documentManagement/types"/>
    <ds:schemaRef ds:uri="ebee02fc-aa92-4ccf-baef-2bc29ee229e3"/>
    <ds:schemaRef ds:uri="ce1c67b8-2098-43d7-b846-1b6c27fb687a"/>
    <ds:schemaRef ds:uri="http://purl.org/dc/terms/"/>
  </ds:schemaRefs>
</ds:datastoreItem>
</file>

<file path=customXml/itemProps3.xml><?xml version="1.0" encoding="utf-8"?>
<ds:datastoreItem xmlns:ds="http://schemas.openxmlformats.org/officeDocument/2006/customXml" ds:itemID="{E15D2665-E249-48F9-A2CD-AE14109A2A38}">
  <ds:schemaRefs>
    <ds:schemaRef ds:uri="230e9df3-be65-4c73-a93b-d1236ebd677e"/>
    <ds:schemaRef ds:uri="ce1c67b8-2098-43d7-b846-1b6c27fb687a"/>
    <ds:schemaRef ds:uri="ebee02fc-aa92-4ccf-baef-2bc29ee229e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0</TotalTime>
  <Words>3248</Words>
  <Application>Microsoft Office PowerPoint</Application>
  <PresentationFormat>Widescreen</PresentationFormat>
  <Paragraphs>372</Paragraphs>
  <Slides>18</Slides>
  <Notes>17</Notes>
  <HiddenSlides>0</HiddenSlides>
  <MMClips>0</MMClips>
  <ScaleCrop>false</ScaleCrop>
  <HeadingPairs>
    <vt:vector size="8" baseType="variant">
      <vt:variant>
        <vt:lpstr>Fonts Used</vt:lpstr>
      </vt:variant>
      <vt:variant>
        <vt:i4>11</vt:i4>
      </vt:variant>
      <vt:variant>
        <vt:lpstr>Theme</vt:lpstr>
      </vt:variant>
      <vt:variant>
        <vt:i4>5</vt:i4>
      </vt:variant>
      <vt:variant>
        <vt:lpstr>Embedded OLE Servers</vt:lpstr>
      </vt:variant>
      <vt:variant>
        <vt:i4>1</vt:i4>
      </vt:variant>
      <vt:variant>
        <vt:lpstr>Slide Titles</vt:lpstr>
      </vt:variant>
      <vt:variant>
        <vt:i4>18</vt:i4>
      </vt:variant>
    </vt:vector>
  </HeadingPairs>
  <TitlesOfParts>
    <vt:vector size="35" baseType="lpstr">
      <vt:lpstr>-apple-system</vt:lpstr>
      <vt:lpstr>Arial</vt:lpstr>
      <vt:lpstr>Calibri</vt:lpstr>
      <vt:lpstr>Calibri Light</vt:lpstr>
      <vt:lpstr>Consolas</vt:lpstr>
      <vt:lpstr>Segoe UI</vt:lpstr>
      <vt:lpstr>Segoe UI Black</vt:lpstr>
      <vt:lpstr>Segoe UI Semibold</vt:lpstr>
      <vt:lpstr>Segoe UI Semilight</vt:lpstr>
      <vt:lpstr>Symbol</vt:lpstr>
      <vt:lpstr>Wingdings</vt:lpstr>
      <vt:lpstr>Office Theme</vt:lpstr>
      <vt:lpstr>1_Office Theme</vt:lpstr>
      <vt:lpstr>3_White Template</vt:lpstr>
      <vt:lpstr>White Template</vt:lpstr>
      <vt:lpstr>LIGHT GRAY TEMPLATE</vt:lpstr>
      <vt:lpstr>think-cell Slide</vt:lpstr>
      <vt:lpstr>Financial Services Data Model</vt:lpstr>
      <vt:lpstr>PowerPoint Presentation</vt:lpstr>
      <vt:lpstr>Microsoft Common Data Model</vt:lpstr>
      <vt:lpstr>Common Data Model schema</vt:lpstr>
      <vt:lpstr>Microsoft Cloud for Financial Services Data model</vt:lpstr>
      <vt:lpstr>Data Model layers</vt:lpstr>
      <vt:lpstr> Data Model in Cloud for Financial Services</vt:lpstr>
      <vt:lpstr>PowerPoint Presentation</vt:lpstr>
      <vt:lpstr>PowerPoint Presentation</vt:lpstr>
      <vt:lpstr>PowerPoint Presentation</vt:lpstr>
      <vt:lpstr>PowerPoint Presentation</vt:lpstr>
      <vt:lpstr>PowerPoint Presentation</vt:lpstr>
      <vt:lpstr>Entity Relationship Diagram walkthrough</vt:lpstr>
      <vt:lpstr>Financial Services Data Model extensibility</vt:lpstr>
      <vt:lpstr>How partners enable Microsoft Cloud for Financial Services</vt:lpstr>
      <vt:lpstr>PowerPoint Presentation</vt:lpstr>
      <vt:lpstr>Financial Services Data Model extensibility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Cloud for Healthcare-in-a-day  Module 2: Healthcare CDM</dc:title>
  <dc:creator>Rudra Modi</dc:creator>
  <cp:lastModifiedBy>Bart Vierbergen</cp:lastModifiedBy>
  <cp:revision>9</cp:revision>
  <dcterms:created xsi:type="dcterms:W3CDTF">2020-11-17T13:56:41Z</dcterms:created>
  <dcterms:modified xsi:type="dcterms:W3CDTF">2022-02-28T16:11:59Z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0x0101002C928BA140C18543A792BA1CAFFAC3F5</vt:lpwstr>
  </property>
  <property fmtid="{D5CDD505-2E9C-101B-9397-08002B2CF9AE}" pid="3" name="MediaServiceImageTags">
    <vt:lpwstr/>
  </property>
</Properties>
</file>